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86" r:id="rId6"/>
    <p:sldMasterId id="2147483689" r:id="rId7"/>
  </p:sldMasterIdLst>
  <p:notesMasterIdLst>
    <p:notesMasterId r:id="rId82"/>
  </p:notesMasterIdLst>
  <p:sldIdLst>
    <p:sldId id="475" r:id="rId8"/>
    <p:sldId id="3429" r:id="rId9"/>
    <p:sldId id="2147473384" r:id="rId10"/>
    <p:sldId id="2147473091" r:id="rId11"/>
    <p:sldId id="2144867292" r:id="rId12"/>
    <p:sldId id="2144867293" r:id="rId13"/>
    <p:sldId id="2147473092" r:id="rId14"/>
    <p:sldId id="2147473387" r:id="rId15"/>
    <p:sldId id="2147473377" r:id="rId16"/>
    <p:sldId id="2147473390" r:id="rId17"/>
    <p:sldId id="2147473385" r:id="rId18"/>
    <p:sldId id="2147473365" r:id="rId19"/>
    <p:sldId id="2147473336" r:id="rId20"/>
    <p:sldId id="2147473401" r:id="rId21"/>
    <p:sldId id="2147473192" r:id="rId22"/>
    <p:sldId id="2147473364" r:id="rId23"/>
    <p:sldId id="2147473393" r:id="rId24"/>
    <p:sldId id="2147473340" r:id="rId25"/>
    <p:sldId id="304" r:id="rId26"/>
    <p:sldId id="303" r:id="rId27"/>
    <p:sldId id="2147473394" r:id="rId28"/>
    <p:sldId id="2147473367" r:id="rId29"/>
    <p:sldId id="2147473366" r:id="rId30"/>
    <p:sldId id="2147473337" r:id="rId31"/>
    <p:sldId id="2147473341" r:id="rId32"/>
    <p:sldId id="2147473315" r:id="rId33"/>
    <p:sldId id="2147473326" r:id="rId34"/>
    <p:sldId id="2147473318" r:id="rId35"/>
    <p:sldId id="2147473374" r:id="rId36"/>
    <p:sldId id="2147473363" r:id="rId37"/>
    <p:sldId id="2147473389" r:id="rId38"/>
    <p:sldId id="2147473403" r:id="rId39"/>
    <p:sldId id="2147473395" r:id="rId40"/>
    <p:sldId id="2147473373" r:id="rId41"/>
    <p:sldId id="2147473375" r:id="rId42"/>
    <p:sldId id="2147473388" r:id="rId43"/>
    <p:sldId id="2147473073" r:id="rId44"/>
    <p:sldId id="2147473396" r:id="rId45"/>
    <p:sldId id="2147473369" r:id="rId46"/>
    <p:sldId id="2147473109" r:id="rId47"/>
    <p:sldId id="2147473294" r:id="rId48"/>
    <p:sldId id="2147473370" r:id="rId49"/>
    <p:sldId id="2147473378" r:id="rId50"/>
    <p:sldId id="2147473333" r:id="rId51"/>
    <p:sldId id="2147473323" r:id="rId52"/>
    <p:sldId id="2147473381" r:id="rId53"/>
    <p:sldId id="2147473404" r:id="rId54"/>
    <p:sldId id="2147473397" r:id="rId55"/>
    <p:sldId id="2147473368" r:id="rId56"/>
    <p:sldId id="2147473334" r:id="rId57"/>
    <p:sldId id="2147473371" r:id="rId58"/>
    <p:sldId id="261" r:id="rId59"/>
    <p:sldId id="257" r:id="rId60"/>
    <p:sldId id="258" r:id="rId61"/>
    <p:sldId id="259" r:id="rId62"/>
    <p:sldId id="260" r:id="rId63"/>
    <p:sldId id="2147473382" r:id="rId64"/>
    <p:sldId id="2147473398" r:id="rId65"/>
    <p:sldId id="2147473361" r:id="rId66"/>
    <p:sldId id="2147473383" r:id="rId67"/>
    <p:sldId id="2147473399" r:id="rId68"/>
    <p:sldId id="2147473359" r:id="rId69"/>
    <p:sldId id="2147473400" r:id="rId70"/>
    <p:sldId id="2147473362" r:id="rId71"/>
    <p:sldId id="2147473402" r:id="rId72"/>
    <p:sldId id="2147473386" r:id="rId73"/>
    <p:sldId id="2144867291" r:id="rId74"/>
    <p:sldId id="2144867290" r:id="rId75"/>
    <p:sldId id="2144867270" r:id="rId76"/>
    <p:sldId id="2147473391" r:id="rId77"/>
    <p:sldId id="2147473392" r:id="rId78"/>
    <p:sldId id="2147473405" r:id="rId79"/>
    <p:sldId id="2147473406" r:id="rId80"/>
    <p:sldId id="2147473407"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id="{79A3DA17-0B80-45E6-A1B4-803AD7669FD3}">
          <p14:sldIdLst>
            <p14:sldId id="475"/>
            <p14:sldId id="3429"/>
          </p14:sldIdLst>
        </p14:section>
        <p14:section name="Introduction" id="{08495A7E-0770-4E24-8C1A-E5330DA0F2E7}">
          <p14:sldIdLst>
            <p14:sldId id="2147473384"/>
            <p14:sldId id="2147473091"/>
            <p14:sldId id="2144867292"/>
            <p14:sldId id="2144867293"/>
            <p14:sldId id="2147473092"/>
            <p14:sldId id="2147473387"/>
            <p14:sldId id="2147473377"/>
            <p14:sldId id="2147473390"/>
          </p14:sldIdLst>
        </p14:section>
        <p14:section name="Investigations" id="{17F0F7BA-D693-45B0-AB4A-91BF5F7ED1C3}">
          <p14:sldIdLst>
            <p14:sldId id="2147473385"/>
            <p14:sldId id="2147473365"/>
            <p14:sldId id="2147473336"/>
          </p14:sldIdLst>
        </p14:section>
        <p14:section name="Customer CIP" id="{7AA1C26C-6108-4F19-8FA5-7DD4977A0023}">
          <p14:sldIdLst>
            <p14:sldId id="2147473401"/>
            <p14:sldId id="2147473192"/>
            <p14:sldId id="2147473364"/>
          </p14:sldIdLst>
        </p14:section>
        <p14:section name="Alerts and Rules" id="{A0A8FC60-A354-41C7-A97F-AABB0FD18569}">
          <p14:sldIdLst>
            <p14:sldId id="2147473393"/>
            <p14:sldId id="2147473340"/>
            <p14:sldId id="304"/>
            <p14:sldId id="303"/>
          </p14:sldIdLst>
        </p14:section>
        <p14:section name="Transactions" id="{EBDB1E7C-79AC-472F-93A7-17A86FEC4876}">
          <p14:sldIdLst>
            <p14:sldId id="2147473394"/>
            <p14:sldId id="2147473367"/>
            <p14:sldId id="2147473366"/>
            <p14:sldId id="2147473337"/>
            <p14:sldId id="2147473341"/>
            <p14:sldId id="2147473315"/>
            <p14:sldId id="2147473326"/>
            <p14:sldId id="2147473318"/>
            <p14:sldId id="2147473374"/>
            <p14:sldId id="2147473363"/>
            <p14:sldId id="2147473389"/>
            <p14:sldId id="2147473403"/>
          </p14:sldIdLst>
        </p14:section>
        <p14:section name="Counterparty Selection" id="{89891B67-5637-45BA-AE1A-85A8F8F13127}">
          <p14:sldIdLst>
            <p14:sldId id="2147473395"/>
            <p14:sldId id="2147473373"/>
            <p14:sldId id="2147473375"/>
            <p14:sldId id="2147473388"/>
            <p14:sldId id="2147473073"/>
          </p14:sldIdLst>
        </p14:section>
        <p14:section name="Focal Entity Due Diligence" id="{738C93CE-3633-40F1-A67C-0E278588FA73}">
          <p14:sldIdLst>
            <p14:sldId id="2147473396"/>
            <p14:sldId id="2147473369"/>
            <p14:sldId id="2147473109"/>
            <p14:sldId id="2147473294"/>
            <p14:sldId id="2147473370"/>
            <p14:sldId id="2147473378"/>
            <p14:sldId id="2147473333"/>
            <p14:sldId id="2147473323"/>
            <p14:sldId id="2147473381"/>
            <p14:sldId id="2147473404"/>
          </p14:sldIdLst>
        </p14:section>
        <p14:section name="Counterparty Due Diligence" id="{1E7E1E00-9A1B-43CC-9D95-6C468C5F0DF7}">
          <p14:sldIdLst>
            <p14:sldId id="2147473397"/>
            <p14:sldId id="2147473368"/>
            <p14:sldId id="2147473334"/>
            <p14:sldId id="2147473371"/>
            <p14:sldId id="261"/>
            <p14:sldId id="257"/>
            <p14:sldId id="258"/>
            <p14:sldId id="259"/>
            <p14:sldId id="260"/>
            <p14:sldId id="2147473382"/>
          </p14:sldIdLst>
        </p14:section>
        <p14:section name="Alert and Case Disposition" id="{DEB50F5C-AE04-4331-AE6D-02AFBA5D78B3}">
          <p14:sldIdLst>
            <p14:sldId id="2147473398"/>
            <p14:sldId id="2147473361"/>
            <p14:sldId id="2147473383"/>
          </p14:sldIdLst>
        </p14:section>
        <p14:section name="Attaching Documents" id="{8162D997-12E4-47F2-9B20-7966882975F9}">
          <p14:sldIdLst>
            <p14:sldId id="2147473399"/>
            <p14:sldId id="2147473359"/>
          </p14:sldIdLst>
        </p14:section>
        <p14:section name="End of Review Case Movements" id="{AB2D57A4-9AE0-42A1-8EF4-A0BCDDA19999}">
          <p14:sldIdLst>
            <p14:sldId id="2147473400"/>
            <p14:sldId id="2147473362"/>
            <p14:sldId id="2147473402"/>
          </p14:sldIdLst>
        </p14:section>
        <p14:section name="Appendix" id="{465A0431-509A-4E74-B6A4-CDEF96D8B9D4}">
          <p14:sldIdLst>
            <p14:sldId id="2147473386"/>
            <p14:sldId id="2144867291"/>
            <p14:sldId id="2144867290"/>
            <p14:sldId id="2144867270"/>
            <p14:sldId id="2147473391"/>
            <p14:sldId id="2147473392"/>
            <p14:sldId id="2147473405"/>
            <p14:sldId id="2147473406"/>
            <p14:sldId id="214747340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47A02E-9E2C-5F6A-5AE2-237386B87AF9}" name="Patterson, Charles" initials="CP" userId="S::chpatterson@deloitte.com::5cfe2f88-97f5-4740-b937-7bd34cae4a15" providerId="AD"/>
  <p188:author id="{69FA4739-C078-0151-CEBA-839EA50F0F2F}" name="Ohrnberger, Sam" initials="SO" userId="S::sohrnberger@deloitte.com::914d6187-1f24-4b87-a137-b415289aaa3b" providerId="AD"/>
  <p188:author id="{C6A13887-A12A-0071-50F6-01E7B90EDD19}" name="Khatri, Abhinav" initials="KA" userId="S::abhkhatri@deloitte.com::5d484d92-0288-4098-ae50-42b731dcea76" providerId="AD"/>
  <p188:author id="{1B1DC6C9-FE59-EADD-32AF-59770DEDF56F}" name="Fogle, Katie" initials="KF" userId="S::kfogle@deloitte.com::431ba019-412b-44ec-90f4-d51f3da25d16" providerId="AD"/>
  <p188:author id="{9F4A46E9-7AD3-7728-2E40-100F8EC5B5C5}" name="Glogowski, Katherine" initials="GK" userId="S::kglogowski@deloitte.com::4d93a8e7-ee1e-4a9b-8242-672875c16873" providerId="AD"/>
  <p188:author id="{A03D6DF5-549D-5DC5-7EB9-451039D00E56}" name="Georgieff, Alexander" initials="AG" userId="S::ageorgieff@deloitte.com::7ce15916-02b2-4ba9-b13c-d60d2cc51c9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4E8EB"/>
    <a:srgbClr val="F5E7EC"/>
    <a:srgbClr val="F0DC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C054E8-5C90-46D4-9E2F-FFCABAA0F2F6}" v="1" dt="2025-07-09T11:01:14.3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4" d="100"/>
          <a:sy n="54" d="100"/>
        </p:scale>
        <p:origin x="1056"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viewProps" Target="viewProp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presProps" Target="presProps.xml"/><Relationship Id="rId88"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microsoft.com/office/2015/10/relationships/revisionInfo" Target="revisionInfo.xml"/><Relationship Id="rId61" Type="http://schemas.openxmlformats.org/officeDocument/2006/relationships/slide" Target="slides/slide54.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B51767-3D4E-4A35-B78C-A593CDC205E7}" type="datetimeFigureOut">
              <a:rPr lang="en-US" smtClean="0"/>
              <a:t>7/9/2025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6E831-FA7F-44AD-8324-6E0310532266}" type="slidenum">
              <a:rPr lang="en-US" smtClean="0"/>
              <a:t>‹#›</a:t>
            </a:fld>
            <a:endParaRPr lang="en-US"/>
          </a:p>
        </p:txBody>
      </p:sp>
    </p:spTree>
    <p:extLst>
      <p:ext uri="{BB962C8B-B14F-4D97-AF65-F5344CB8AC3E}">
        <p14:creationId xmlns:p14="http://schemas.microsoft.com/office/powerpoint/2010/main" val="35292450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94709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281E-99C8-E818-1702-5D464BCF2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5F4DB-D2F2-99C6-1133-6B8CFB59E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F3066-8811-9ABC-0323-0E9C6457ED58}"/>
              </a:ext>
            </a:extLst>
          </p:cNvPr>
          <p:cNvSpPr>
            <a:spLocks noGrp="1"/>
          </p:cNvSpPr>
          <p:nvPr>
            <p:ph type="body" idx="1"/>
          </p:nvPr>
        </p:nvSpPr>
        <p:spPr/>
        <p:txBody>
          <a:bodyPr/>
          <a:lstStyle/>
          <a:p>
            <a:r>
              <a:rPr lang="en-US"/>
              <a:t>Charles</a:t>
            </a:r>
          </a:p>
        </p:txBody>
      </p:sp>
      <p:sp>
        <p:nvSpPr>
          <p:cNvPr id="4" name="Slide Number Placeholder 3">
            <a:extLst>
              <a:ext uri="{FF2B5EF4-FFF2-40B4-BE49-F238E27FC236}">
                <a16:creationId xmlns:a16="http://schemas.microsoft.com/office/drawing/2014/main" id="{C7A2A78D-9173-A486-AEEB-27B6A5E073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955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49095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Charles</a:t>
            </a:r>
          </a:p>
        </p:txBody>
      </p:sp>
      <p:sp>
        <p:nvSpPr>
          <p:cNvPr id="4" name="Slide Number Placeholder 3"/>
          <p:cNvSpPr>
            <a:spLocks noGrp="1"/>
          </p:cNvSpPr>
          <p:nvPr>
            <p:ph type="sldNum" sz="quarter" idx="5"/>
          </p:nvPr>
        </p:nvSpPr>
        <p:spPr/>
        <p:txBody>
          <a:bodyPr/>
          <a:lstStyle/>
          <a:p>
            <a:fld id="{1286E831-FA7F-44AD-8324-6E0310532266}" type="slidenum">
              <a:rPr lang="en-US" smtClean="0"/>
              <a:t>15</a:t>
            </a:fld>
            <a:endParaRPr lang="en-US"/>
          </a:p>
        </p:txBody>
      </p:sp>
    </p:spTree>
    <p:extLst>
      <p:ext uri="{BB962C8B-B14F-4D97-AF65-F5344CB8AC3E}">
        <p14:creationId xmlns:p14="http://schemas.microsoft.com/office/powerpoint/2010/main" val="2747418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281E-99C8-E818-1702-5D464BCF2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5F4DB-D2F2-99C6-1133-6B8CFB59E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F3066-8811-9ABC-0323-0E9C6457ED58}"/>
              </a:ext>
            </a:extLst>
          </p:cNvPr>
          <p:cNvSpPr>
            <a:spLocks noGrp="1"/>
          </p:cNvSpPr>
          <p:nvPr>
            <p:ph type="body" idx="1"/>
          </p:nvPr>
        </p:nvSpPr>
        <p:spPr/>
        <p:txBody>
          <a:bodyPr/>
          <a:lstStyle/>
          <a:p>
            <a:r>
              <a:rPr lang="en-US"/>
              <a:t>Charles</a:t>
            </a:r>
          </a:p>
        </p:txBody>
      </p:sp>
      <p:sp>
        <p:nvSpPr>
          <p:cNvPr id="4" name="Slide Number Placeholder 3">
            <a:extLst>
              <a:ext uri="{FF2B5EF4-FFF2-40B4-BE49-F238E27FC236}">
                <a16:creationId xmlns:a16="http://schemas.microsoft.com/office/drawing/2014/main" id="{C7A2A78D-9173-A486-AEEB-27B6A5E073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3096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281E-99C8-E818-1702-5D464BCF2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5F4DB-D2F2-99C6-1133-6B8CFB59E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F3066-8811-9ABC-0323-0E9C6457ED58}"/>
              </a:ext>
            </a:extLst>
          </p:cNvPr>
          <p:cNvSpPr>
            <a:spLocks noGrp="1"/>
          </p:cNvSpPr>
          <p:nvPr>
            <p:ph type="body" idx="1"/>
          </p:nvPr>
        </p:nvSpPr>
        <p:spPr/>
        <p:txBody>
          <a:bodyPr/>
          <a:lstStyle/>
          <a:p>
            <a:r>
              <a:rPr lang="en-US"/>
              <a:t>Charles</a:t>
            </a:r>
          </a:p>
        </p:txBody>
      </p:sp>
      <p:sp>
        <p:nvSpPr>
          <p:cNvPr id="4" name="Slide Number Placeholder 3">
            <a:extLst>
              <a:ext uri="{FF2B5EF4-FFF2-40B4-BE49-F238E27FC236}">
                <a16:creationId xmlns:a16="http://schemas.microsoft.com/office/drawing/2014/main" id="{C7A2A78D-9173-A486-AEEB-27B6A5E073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002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Charles</a:t>
            </a:r>
          </a:p>
        </p:txBody>
      </p:sp>
      <p:sp>
        <p:nvSpPr>
          <p:cNvPr id="4" name="Slide Number Placeholder 3"/>
          <p:cNvSpPr>
            <a:spLocks noGrp="1"/>
          </p:cNvSpPr>
          <p:nvPr>
            <p:ph type="sldNum" sz="quarter" idx="5"/>
          </p:nvPr>
        </p:nvSpPr>
        <p:spPr/>
        <p:txBody>
          <a:bodyPr/>
          <a:lstStyle/>
          <a:p>
            <a:fld id="{1286E831-FA7F-44AD-8324-6E0310532266}" type="slidenum">
              <a:rPr lang="en-US" smtClean="0"/>
              <a:t>19</a:t>
            </a:fld>
            <a:endParaRPr lang="en-US"/>
          </a:p>
        </p:txBody>
      </p:sp>
    </p:spTree>
    <p:extLst>
      <p:ext uri="{BB962C8B-B14F-4D97-AF65-F5344CB8AC3E}">
        <p14:creationId xmlns:p14="http://schemas.microsoft.com/office/powerpoint/2010/main" val="3214451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Charles</a:t>
            </a:r>
          </a:p>
        </p:txBody>
      </p:sp>
      <p:sp>
        <p:nvSpPr>
          <p:cNvPr id="4" name="Slide Number Placeholder 3"/>
          <p:cNvSpPr>
            <a:spLocks noGrp="1"/>
          </p:cNvSpPr>
          <p:nvPr>
            <p:ph type="sldNum" sz="quarter" idx="5"/>
          </p:nvPr>
        </p:nvSpPr>
        <p:spPr/>
        <p:txBody>
          <a:bodyPr/>
          <a:lstStyle/>
          <a:p>
            <a:fld id="{1286E831-FA7F-44AD-8324-6E0310532266}" type="slidenum">
              <a:rPr lang="en-US" smtClean="0"/>
              <a:t>20</a:t>
            </a:fld>
            <a:endParaRPr lang="en-US"/>
          </a:p>
        </p:txBody>
      </p:sp>
    </p:spTree>
    <p:extLst>
      <p:ext uri="{BB962C8B-B14F-4D97-AF65-F5344CB8AC3E}">
        <p14:creationId xmlns:p14="http://schemas.microsoft.com/office/powerpoint/2010/main" val="1391737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Charles</a:t>
            </a:r>
          </a:p>
        </p:txBody>
      </p:sp>
      <p:sp>
        <p:nvSpPr>
          <p:cNvPr id="4" name="Slide Number Placeholder 3"/>
          <p:cNvSpPr>
            <a:spLocks noGrp="1"/>
          </p:cNvSpPr>
          <p:nvPr>
            <p:ph type="sldNum" sz="quarter" idx="5"/>
          </p:nvPr>
        </p:nvSpPr>
        <p:spPr/>
        <p:txBody>
          <a:bodyPr/>
          <a:lstStyle/>
          <a:p>
            <a:fld id="{1286E831-FA7F-44AD-8324-6E0310532266}" type="slidenum">
              <a:rPr lang="en-US" smtClean="0"/>
              <a:t>22</a:t>
            </a:fld>
            <a:endParaRPr lang="en-US"/>
          </a:p>
        </p:txBody>
      </p:sp>
    </p:spTree>
    <p:extLst>
      <p:ext uri="{BB962C8B-B14F-4D97-AF65-F5344CB8AC3E}">
        <p14:creationId xmlns:p14="http://schemas.microsoft.com/office/powerpoint/2010/main" val="3594627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3476F-AAA4-4524-6C36-0F5E6EAAB0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A9818-15F1-960F-AFEF-A0A03CA56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E7B4C-A4F9-336F-F85F-26FF7370BFA7}"/>
              </a:ext>
            </a:extLst>
          </p:cNvPr>
          <p:cNvSpPr>
            <a:spLocks noGrp="1"/>
          </p:cNvSpPr>
          <p:nvPr>
            <p:ph type="body" idx="1"/>
          </p:nvPr>
        </p:nvSpPr>
        <p:spPr/>
        <p:txBody>
          <a:bodyPr/>
          <a:lstStyle/>
          <a:p>
            <a:pPr marL="914400" marR="156845" lvl="2" indent="0">
              <a:lnSpc>
                <a:spcPct val="107000"/>
              </a:lnSpc>
              <a:spcBef>
                <a:spcPts val="0"/>
              </a:spcBef>
              <a:spcAft>
                <a:spcPts val="800"/>
              </a:spcAft>
              <a:buSzPts val="1000"/>
              <a:buFont typeface="Symbol" panose="05050102010706020507" pitchFamily="18" charset="2"/>
              <a:buNone/>
              <a:tabLst>
                <a:tab pos="571500" algn="l"/>
              </a:tabLst>
            </a:pPr>
            <a:r>
              <a:rPr lang="en-US" sz="800">
                <a:effectLst/>
                <a:highlight>
                  <a:srgbClr val="FFFF00"/>
                </a:highlight>
                <a:latin typeface="Verdana" panose="020B0604030504040204" pitchFamily="34" charset="0"/>
                <a:ea typeface="Verdana" panose="020B0604030504040204" pitchFamily="34" charset="0"/>
                <a:cs typeface="Verdana" panose="020B0604030504040204" pitchFamily="34" charset="0"/>
              </a:rPr>
              <a:t>Charles</a:t>
            </a:r>
          </a:p>
        </p:txBody>
      </p:sp>
      <p:sp>
        <p:nvSpPr>
          <p:cNvPr id="4" name="Slide Number Placeholder 3">
            <a:extLst>
              <a:ext uri="{FF2B5EF4-FFF2-40B4-BE49-F238E27FC236}">
                <a16:creationId xmlns:a16="http://schemas.microsoft.com/office/drawing/2014/main" id="{2D604AAA-BE93-2772-E12B-7FCE8042EC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6576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02500-F7B7-8888-B312-EFC94A784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1019E-86DC-847A-CD8C-24BC9B496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7F336-037F-7EDB-5543-8FFA93DF2ED5}"/>
              </a:ext>
            </a:extLst>
          </p:cNvPr>
          <p:cNvSpPr>
            <a:spLocks noGrp="1"/>
          </p:cNvSpPr>
          <p:nvPr>
            <p:ph type="body" idx="1"/>
          </p:nvPr>
        </p:nvSpPr>
        <p:spPr/>
        <p:txBody>
          <a:bodyPr/>
          <a:lstStyle/>
          <a:p>
            <a:r>
              <a:rPr lang="en-US"/>
              <a:t>Charles</a:t>
            </a:r>
          </a:p>
        </p:txBody>
      </p:sp>
      <p:sp>
        <p:nvSpPr>
          <p:cNvPr id="4" name="Slide Number Placeholder 3">
            <a:extLst>
              <a:ext uri="{FF2B5EF4-FFF2-40B4-BE49-F238E27FC236}">
                <a16:creationId xmlns:a16="http://schemas.microsoft.com/office/drawing/2014/main" id="{9D48F7ED-D433-5360-AEE7-3972A5320A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169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1286E831-FA7F-44AD-8324-6E0310532266}" type="slidenum">
              <a:rPr lang="en-US" smtClean="0"/>
              <a:t>3</a:t>
            </a:fld>
            <a:endParaRPr lang="en-US"/>
          </a:p>
        </p:txBody>
      </p:sp>
    </p:spTree>
    <p:extLst>
      <p:ext uri="{BB962C8B-B14F-4D97-AF65-F5344CB8AC3E}">
        <p14:creationId xmlns:p14="http://schemas.microsoft.com/office/powerpoint/2010/main" val="1261319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281E-99C8-E818-1702-5D464BCF2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5F4DB-D2F2-99C6-1133-6B8CFB59E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F3066-8811-9ABC-0323-0E9C6457ED58}"/>
              </a:ext>
            </a:extLst>
          </p:cNvPr>
          <p:cNvSpPr>
            <a:spLocks noGrp="1"/>
          </p:cNvSpPr>
          <p:nvPr>
            <p:ph type="body" idx="1"/>
          </p:nvPr>
        </p:nvSpPr>
        <p:spPr/>
        <p:txBody>
          <a:bodyPr/>
          <a:lstStyle/>
          <a:p>
            <a:r>
              <a:rPr lang="en-US"/>
              <a:t>Charles</a:t>
            </a:r>
          </a:p>
        </p:txBody>
      </p:sp>
      <p:sp>
        <p:nvSpPr>
          <p:cNvPr id="4" name="Slide Number Placeholder 3">
            <a:extLst>
              <a:ext uri="{FF2B5EF4-FFF2-40B4-BE49-F238E27FC236}">
                <a16:creationId xmlns:a16="http://schemas.microsoft.com/office/drawing/2014/main" id="{C7A2A78D-9173-A486-AEEB-27B6A5E073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122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281E-99C8-E818-1702-5D464BCF2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5F4DB-D2F2-99C6-1133-6B8CFB59E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F3066-8811-9ABC-0323-0E9C6457ED58}"/>
              </a:ext>
            </a:extLst>
          </p:cNvPr>
          <p:cNvSpPr>
            <a:spLocks noGrp="1"/>
          </p:cNvSpPr>
          <p:nvPr>
            <p:ph type="body" idx="1"/>
          </p:nvPr>
        </p:nvSpPr>
        <p:spPr/>
        <p:txBody>
          <a:bodyPr/>
          <a:lstStyle/>
          <a:p>
            <a:r>
              <a:rPr lang="en-US"/>
              <a:t>Charles</a:t>
            </a:r>
          </a:p>
        </p:txBody>
      </p:sp>
      <p:sp>
        <p:nvSpPr>
          <p:cNvPr id="4" name="Slide Number Placeholder 3">
            <a:extLst>
              <a:ext uri="{FF2B5EF4-FFF2-40B4-BE49-F238E27FC236}">
                <a16:creationId xmlns:a16="http://schemas.microsoft.com/office/drawing/2014/main" id="{C7A2A78D-9173-A486-AEEB-27B6A5E073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816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281E-99C8-E818-1702-5D464BCF2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5F4DB-D2F2-99C6-1133-6B8CFB59E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F3066-8811-9ABC-0323-0E9C6457ED58}"/>
              </a:ext>
            </a:extLst>
          </p:cNvPr>
          <p:cNvSpPr>
            <a:spLocks noGrp="1"/>
          </p:cNvSpPr>
          <p:nvPr>
            <p:ph type="body" idx="1"/>
          </p:nvPr>
        </p:nvSpPr>
        <p:spPr/>
        <p:txBody>
          <a:bodyPr/>
          <a:lstStyle/>
          <a:p>
            <a:r>
              <a:rPr lang="en-US"/>
              <a:t>Charles</a:t>
            </a:r>
          </a:p>
        </p:txBody>
      </p:sp>
      <p:sp>
        <p:nvSpPr>
          <p:cNvPr id="4" name="Slide Number Placeholder 3">
            <a:extLst>
              <a:ext uri="{FF2B5EF4-FFF2-40B4-BE49-F238E27FC236}">
                <a16:creationId xmlns:a16="http://schemas.microsoft.com/office/drawing/2014/main" id="{C7A2A78D-9173-A486-AEEB-27B6A5E073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170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4583A-F223-1C94-03EE-DB2F396578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97BFF-46AA-4649-0891-564CA5EDC7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6AF2A-10BD-95ED-4BB1-680279E6DACB}"/>
              </a:ext>
            </a:extLst>
          </p:cNvPr>
          <p:cNvSpPr>
            <a:spLocks noGrp="1"/>
          </p:cNvSpPr>
          <p:nvPr>
            <p:ph type="body" idx="1"/>
          </p:nvPr>
        </p:nvSpPr>
        <p:spPr/>
        <p:txBody>
          <a:bodyPr/>
          <a:lstStyle/>
          <a:p>
            <a:r>
              <a:rPr lang="en-US" b="0" i="0">
                <a:solidFill>
                  <a:srgbClr val="000000"/>
                </a:solidFill>
                <a:effectLst/>
                <a:latin typeface="Aptos" panose="020B0004020202020204" pitchFamily="34" charset="0"/>
              </a:rPr>
              <a:t>Charles</a:t>
            </a:r>
          </a:p>
          <a:p>
            <a:r>
              <a:rPr lang="en-US" b="0" i="0">
                <a:solidFill>
                  <a:srgbClr val="000000"/>
                </a:solidFill>
                <a:effectLst/>
                <a:latin typeface="Aptos" panose="020B0004020202020204" pitchFamily="34" charset="0"/>
              </a:rPr>
              <a:t>While a certain type of activity may have alerted (e.g., cash withdrawals), the focal entity(</a:t>
            </a:r>
            <a:r>
              <a:rPr lang="en-US" b="0" i="0" err="1">
                <a:solidFill>
                  <a:srgbClr val="000000"/>
                </a:solidFill>
                <a:effectLst/>
                <a:latin typeface="Aptos" panose="020B0004020202020204" pitchFamily="34" charset="0"/>
              </a:rPr>
              <a:t>ies</a:t>
            </a:r>
            <a:r>
              <a:rPr lang="en-US" b="0" i="0">
                <a:solidFill>
                  <a:srgbClr val="000000"/>
                </a:solidFill>
                <a:effectLst/>
                <a:latin typeface="Aptos" panose="020B0004020202020204" pitchFamily="34" charset="0"/>
              </a:rPr>
              <a:t>) may have a history of conducting similar activity that did not alert. Use the Lookback Transaction Summary to help identify months that may have similar activity and request non-alerting transactions</a:t>
            </a:r>
            <a:endParaRPr lang="en-US"/>
          </a:p>
        </p:txBody>
      </p:sp>
      <p:sp>
        <p:nvSpPr>
          <p:cNvPr id="4" name="Slide Number Placeholder 3">
            <a:extLst>
              <a:ext uri="{FF2B5EF4-FFF2-40B4-BE49-F238E27FC236}">
                <a16:creationId xmlns:a16="http://schemas.microsoft.com/office/drawing/2014/main" id="{78990B34-CCBD-7427-1985-AE6F01CFD7F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0047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Charles</a:t>
            </a:r>
          </a:p>
        </p:txBody>
      </p:sp>
      <p:sp>
        <p:nvSpPr>
          <p:cNvPr id="4" name="Slide Number Placeholder 3"/>
          <p:cNvSpPr>
            <a:spLocks noGrp="1"/>
          </p:cNvSpPr>
          <p:nvPr>
            <p:ph type="sldNum" sz="quarter" idx="5"/>
          </p:nvPr>
        </p:nvSpPr>
        <p:spPr/>
        <p:txBody>
          <a:bodyPr/>
          <a:lstStyle/>
          <a:p>
            <a:fld id="{1286E831-FA7F-44AD-8324-6E0310532266}" type="slidenum">
              <a:rPr lang="en-US" smtClean="0"/>
              <a:t>29</a:t>
            </a:fld>
            <a:endParaRPr lang="en-US"/>
          </a:p>
        </p:txBody>
      </p:sp>
    </p:spTree>
    <p:extLst>
      <p:ext uri="{BB962C8B-B14F-4D97-AF65-F5344CB8AC3E}">
        <p14:creationId xmlns:p14="http://schemas.microsoft.com/office/powerpoint/2010/main" val="284435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1286E831-FA7F-44AD-8324-6E0310532266}" type="slidenum">
              <a:rPr lang="en-US" smtClean="0"/>
              <a:t>30</a:t>
            </a:fld>
            <a:endParaRPr lang="en-US"/>
          </a:p>
        </p:txBody>
      </p:sp>
    </p:spTree>
    <p:extLst>
      <p:ext uri="{BB962C8B-B14F-4D97-AF65-F5344CB8AC3E}">
        <p14:creationId xmlns:p14="http://schemas.microsoft.com/office/powerpoint/2010/main" val="3121245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C0318-F64E-6ECB-956F-D0020F9B9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18191F-E9CE-C58E-1EB9-B63026C22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D35FE-E0D9-4A17-F9D2-D139D7CE3D51}"/>
              </a:ext>
            </a:extLst>
          </p:cNvPr>
          <p:cNvSpPr>
            <a:spLocks noGrp="1"/>
          </p:cNvSpPr>
          <p:nvPr>
            <p:ph type="body" idx="1"/>
          </p:nvPr>
        </p:nvSpPr>
        <p:spPr/>
        <p:txBody>
          <a:bodyPr/>
          <a:lstStyle/>
          <a:p>
            <a:r>
              <a:rPr lang="en-US"/>
              <a:t>Alex</a:t>
            </a:r>
          </a:p>
        </p:txBody>
      </p:sp>
      <p:sp>
        <p:nvSpPr>
          <p:cNvPr id="4" name="Slide Number Placeholder 3">
            <a:extLst>
              <a:ext uri="{FF2B5EF4-FFF2-40B4-BE49-F238E27FC236}">
                <a16:creationId xmlns:a16="http://schemas.microsoft.com/office/drawing/2014/main" id="{CA3DFDEC-A02B-0C46-F892-BE2F9ABDE8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281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804AE-629A-FD92-E588-EF75D39B7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AA559-551E-36B4-A19E-B75F9BA9C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93A9A9-7FC7-BA9A-6C24-3947E00D1318}"/>
              </a:ext>
            </a:extLst>
          </p:cNvPr>
          <p:cNvSpPr>
            <a:spLocks noGrp="1"/>
          </p:cNvSpPr>
          <p:nvPr>
            <p:ph type="body" idx="1"/>
          </p:nvPr>
        </p:nvSpPr>
        <p:spPr/>
        <p:txBody>
          <a:bodyPr/>
          <a:lstStyle/>
          <a:p>
            <a:r>
              <a:rPr lang="en-US"/>
              <a:t>Alex</a:t>
            </a:r>
          </a:p>
        </p:txBody>
      </p:sp>
      <p:sp>
        <p:nvSpPr>
          <p:cNvPr id="4" name="Slide Number Placeholder 3">
            <a:extLst>
              <a:ext uri="{FF2B5EF4-FFF2-40B4-BE49-F238E27FC236}">
                <a16:creationId xmlns:a16="http://schemas.microsoft.com/office/drawing/2014/main" id="{52225B2A-DEB0-B67D-A529-011CB6C0F2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219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p:txBody>
      </p:sp>
      <p:sp>
        <p:nvSpPr>
          <p:cNvPr id="4" name="Slide Number Placeholder 3"/>
          <p:cNvSpPr>
            <a:spLocks noGrp="1"/>
          </p:cNvSpPr>
          <p:nvPr>
            <p:ph type="sldNum" sz="quarter" idx="5"/>
          </p:nvPr>
        </p:nvSpPr>
        <p:spPr/>
        <p:txBody>
          <a:bodyPr/>
          <a:lstStyle/>
          <a:p>
            <a:fld id="{1286E831-FA7F-44AD-8324-6E0310532266}" type="slidenum">
              <a:rPr lang="en-US" smtClean="0"/>
              <a:t>34</a:t>
            </a:fld>
            <a:endParaRPr lang="en-US"/>
          </a:p>
        </p:txBody>
      </p:sp>
    </p:spTree>
    <p:extLst>
      <p:ext uri="{BB962C8B-B14F-4D97-AF65-F5344CB8AC3E}">
        <p14:creationId xmlns:p14="http://schemas.microsoft.com/office/powerpoint/2010/main" val="3286695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281E-99C8-E818-1702-5D464BCF2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5F4DB-D2F2-99C6-1133-6B8CFB59E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F3066-8811-9ABC-0323-0E9C6457ED58}"/>
              </a:ext>
            </a:extLst>
          </p:cNvPr>
          <p:cNvSpPr>
            <a:spLocks noGrp="1"/>
          </p:cNvSpPr>
          <p:nvPr>
            <p:ph type="body" idx="1"/>
          </p:nvPr>
        </p:nvSpPr>
        <p:spPr/>
        <p:txBody>
          <a:bodyPr/>
          <a:lstStyle/>
          <a:p>
            <a:r>
              <a:rPr lang="en-US"/>
              <a:t>Sam</a:t>
            </a:r>
          </a:p>
        </p:txBody>
      </p:sp>
      <p:sp>
        <p:nvSpPr>
          <p:cNvPr id="4" name="Slide Number Placeholder 3">
            <a:extLst>
              <a:ext uri="{FF2B5EF4-FFF2-40B4-BE49-F238E27FC236}">
                <a16:creationId xmlns:a16="http://schemas.microsoft.com/office/drawing/2014/main" id="{C7A2A78D-9173-A486-AEEB-27B6A5E073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554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688D7F75-62E1-45E1-8012-A8175D186822}" type="slidenum">
              <a:rPr lang="en-US" smtClean="0"/>
              <a:t>4</a:t>
            </a:fld>
            <a:endParaRPr lang="en-US"/>
          </a:p>
        </p:txBody>
      </p:sp>
    </p:spTree>
    <p:extLst>
      <p:ext uri="{BB962C8B-B14F-4D97-AF65-F5344CB8AC3E}">
        <p14:creationId xmlns:p14="http://schemas.microsoft.com/office/powerpoint/2010/main" val="704989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p:txBody>
      </p:sp>
      <p:sp>
        <p:nvSpPr>
          <p:cNvPr id="4" name="Slide Number Placeholder 3"/>
          <p:cNvSpPr>
            <a:spLocks noGrp="1"/>
          </p:cNvSpPr>
          <p:nvPr>
            <p:ph type="sldNum" sz="quarter" idx="5"/>
          </p:nvPr>
        </p:nvSpPr>
        <p:spPr/>
        <p:txBody>
          <a:bodyPr/>
          <a:lstStyle/>
          <a:p>
            <a:fld id="{1286E831-FA7F-44AD-8324-6E0310532266}" type="slidenum">
              <a:rPr lang="en-US" smtClean="0"/>
              <a:t>36</a:t>
            </a:fld>
            <a:endParaRPr lang="en-US"/>
          </a:p>
        </p:txBody>
      </p:sp>
    </p:spTree>
    <p:extLst>
      <p:ext uri="{BB962C8B-B14F-4D97-AF65-F5344CB8AC3E}">
        <p14:creationId xmlns:p14="http://schemas.microsoft.com/office/powerpoint/2010/main" val="1975047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Aptos" panose="020B0004020202020204" pitchFamily="34" charset="0"/>
              </a:rPr>
              <a:t>Sam</a:t>
            </a:r>
          </a:p>
          <a:p>
            <a:r>
              <a:rPr lang="en-US" sz="1800" b="0" i="0">
                <a:solidFill>
                  <a:srgbClr val="000000"/>
                </a:solidFill>
                <a:effectLst/>
                <a:latin typeface="Aptos" panose="020B0004020202020204" pitchFamily="34" charset="0"/>
              </a:rPr>
              <a:t>In most cases, counterparties with the highest transaction volume and/or transactions with the highest total dollar value should be selected for review.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8B41E1-A76D-43EE-AD28-0637D3AC76E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8486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Katie or Alex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88D7F75-62E1-45E1-8012-A8175D186822}" type="slidenum">
              <a:rPr lang="en-US" smtClean="0"/>
              <a:t>39</a:t>
            </a:fld>
            <a:endParaRPr lang="en-US"/>
          </a:p>
        </p:txBody>
      </p:sp>
    </p:spTree>
    <p:extLst>
      <p:ext uri="{BB962C8B-B14F-4D97-AF65-F5344CB8AC3E}">
        <p14:creationId xmlns:p14="http://schemas.microsoft.com/office/powerpoint/2010/main" val="3773196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02500-F7B7-8888-B312-EFC94A784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1019E-86DC-847A-CD8C-24BC9B496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7F336-037F-7EDB-5543-8FFA93DF2ED5}"/>
              </a:ext>
            </a:extLst>
          </p:cNvPr>
          <p:cNvSpPr>
            <a:spLocks noGrp="1"/>
          </p:cNvSpPr>
          <p:nvPr>
            <p:ph type="body" idx="1"/>
          </p:nvPr>
        </p:nvSpPr>
        <p:spPr/>
        <p:txBody>
          <a:bodyPr/>
          <a:lstStyle/>
          <a:p>
            <a:r>
              <a:rPr lang="en-US"/>
              <a:t>Katie or Alex</a:t>
            </a:r>
          </a:p>
        </p:txBody>
      </p:sp>
      <p:sp>
        <p:nvSpPr>
          <p:cNvPr id="4" name="Slide Number Placeholder 3">
            <a:extLst>
              <a:ext uri="{FF2B5EF4-FFF2-40B4-BE49-F238E27FC236}">
                <a16:creationId xmlns:a16="http://schemas.microsoft.com/office/drawing/2014/main" id="{9D48F7ED-D433-5360-AEE7-3972A5320A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5169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8D7F75-62E1-45E1-8012-A8175D186822}" type="slidenum">
              <a:rPr lang="en-US" smtClean="0"/>
              <a:t>42</a:t>
            </a:fld>
            <a:endParaRPr lang="en-US"/>
          </a:p>
        </p:txBody>
      </p:sp>
    </p:spTree>
    <p:extLst>
      <p:ext uri="{BB962C8B-B14F-4D97-AF65-F5344CB8AC3E}">
        <p14:creationId xmlns:p14="http://schemas.microsoft.com/office/powerpoint/2010/main" val="25665554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8D7F75-62E1-45E1-8012-A8175D186822}" type="slidenum">
              <a:rPr lang="en-US" smtClean="0"/>
              <a:t>43</a:t>
            </a:fld>
            <a:endParaRPr lang="en-US"/>
          </a:p>
        </p:txBody>
      </p:sp>
    </p:spTree>
    <p:extLst>
      <p:ext uri="{BB962C8B-B14F-4D97-AF65-F5344CB8AC3E}">
        <p14:creationId xmlns:p14="http://schemas.microsoft.com/office/powerpoint/2010/main" val="2186085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D26A9-BDCE-A8E8-16A4-FA10BB28BB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F0C6C4-BE92-AA04-D61F-54B6EFCAF7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B167FA-26C5-82D4-BEDF-7AE541722A5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7CA02C-DAEC-8473-8F7F-B892FBDA82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9195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C0318-F64E-6ECB-956F-D0020F9B9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18191F-E9CE-C58E-1EB9-B63026C22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D35FE-E0D9-4A17-F9D2-D139D7CE3D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A3DFDEC-A02B-0C46-F892-BE2F9ABDE8A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984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3476F-AAA4-4524-6C36-0F5E6EAAB0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A9818-15F1-960F-AFEF-A0A03CA56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E7B4C-A4F9-336F-F85F-26FF7370BFA7}"/>
              </a:ext>
            </a:extLst>
          </p:cNvPr>
          <p:cNvSpPr>
            <a:spLocks noGrp="1"/>
          </p:cNvSpPr>
          <p:nvPr>
            <p:ph type="body" idx="1"/>
          </p:nvPr>
        </p:nvSpPr>
        <p:spPr/>
        <p:txBody>
          <a:bodyPr/>
          <a:lstStyle/>
          <a:p>
            <a:pPr marL="914400" marR="156845" lvl="2" indent="0">
              <a:lnSpc>
                <a:spcPct val="107000"/>
              </a:lnSpc>
              <a:spcBef>
                <a:spcPts val="0"/>
              </a:spcBef>
              <a:spcAft>
                <a:spcPts val="800"/>
              </a:spcAft>
              <a:buSzPts val="1000"/>
              <a:buFont typeface="Symbol" panose="05050102010706020507" pitchFamily="18" charset="2"/>
              <a:buNone/>
              <a:tabLst>
                <a:tab pos="571500" algn="l"/>
              </a:tabLst>
            </a:pPr>
            <a:r>
              <a:rPr lang="en-US" sz="800">
                <a:effectLst/>
                <a:highlight>
                  <a:srgbClr val="FFFF00"/>
                </a:highlight>
                <a:latin typeface="Verdana" panose="020B0604030504040204" pitchFamily="34" charset="0"/>
                <a:ea typeface="Verdana" panose="020B0604030504040204" pitchFamily="34" charset="0"/>
                <a:cs typeface="Verdana" panose="020B0604030504040204" pitchFamily="34" charset="0"/>
              </a:rPr>
              <a:t>Sam</a:t>
            </a:r>
          </a:p>
        </p:txBody>
      </p:sp>
      <p:sp>
        <p:nvSpPr>
          <p:cNvPr id="4" name="Slide Number Placeholder 3">
            <a:extLst>
              <a:ext uri="{FF2B5EF4-FFF2-40B4-BE49-F238E27FC236}">
                <a16:creationId xmlns:a16="http://schemas.microsoft.com/office/drawing/2014/main" id="{2D604AAA-BE93-2772-E12B-7FCE8042EC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270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88D7F75-62E1-45E1-8012-A8175D186822}" type="slidenum">
              <a:rPr lang="en-US" smtClean="0"/>
              <a:t>47</a:t>
            </a:fld>
            <a:endParaRPr lang="en-US"/>
          </a:p>
        </p:txBody>
      </p:sp>
    </p:spTree>
    <p:extLst>
      <p:ext uri="{BB962C8B-B14F-4D97-AF65-F5344CB8AC3E}">
        <p14:creationId xmlns:p14="http://schemas.microsoft.com/office/powerpoint/2010/main" val="205087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49A41-4E01-7B31-AB19-B486A7256B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425D5-73D7-7850-53A7-D873E9088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BDDE4D-6BF2-5A25-B115-3D937193F2F4}"/>
              </a:ext>
            </a:extLst>
          </p:cNvPr>
          <p:cNvSpPr>
            <a:spLocks noGrp="1"/>
          </p:cNvSpPr>
          <p:nvPr>
            <p:ph type="body" idx="1"/>
          </p:nvPr>
        </p:nvSpPr>
        <p:spPr/>
        <p:txBody>
          <a:bodyPr/>
          <a:lstStyle/>
          <a:p>
            <a:r>
              <a:rPr lang="en-US"/>
              <a:t>Alex</a:t>
            </a:r>
          </a:p>
        </p:txBody>
      </p:sp>
      <p:sp>
        <p:nvSpPr>
          <p:cNvPr id="4" name="Slide Number Placeholder 3">
            <a:extLst>
              <a:ext uri="{FF2B5EF4-FFF2-40B4-BE49-F238E27FC236}">
                <a16:creationId xmlns:a16="http://schemas.microsoft.com/office/drawing/2014/main" id="{FA062413-D0AC-7151-BF9F-37826007A555}"/>
              </a:ext>
            </a:extLst>
          </p:cNvPr>
          <p:cNvSpPr>
            <a:spLocks noGrp="1"/>
          </p:cNvSpPr>
          <p:nvPr>
            <p:ph type="sldNum" sz="quarter" idx="5"/>
          </p:nvPr>
        </p:nvSpPr>
        <p:spPr/>
        <p:txBody>
          <a:bodyPr/>
          <a:lstStyle/>
          <a:p>
            <a:fld id="{ED986171-C612-40FA-883B-8FD7135EB95F}" type="slidenum">
              <a:rPr lang="en-US" smtClean="0"/>
              <a:t>5</a:t>
            </a:fld>
            <a:endParaRPr lang="en-US"/>
          </a:p>
        </p:txBody>
      </p:sp>
    </p:spTree>
    <p:extLst>
      <p:ext uri="{BB962C8B-B14F-4D97-AF65-F5344CB8AC3E}">
        <p14:creationId xmlns:p14="http://schemas.microsoft.com/office/powerpoint/2010/main" val="3022848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4583A-F223-1C94-03EE-DB2F396578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97BFF-46AA-4649-0891-564CA5EDC7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A6AF2A-10BD-95ED-4BB1-680279E6DACB}"/>
              </a:ext>
            </a:extLst>
          </p:cNvPr>
          <p:cNvSpPr>
            <a:spLocks noGrp="1"/>
          </p:cNvSpPr>
          <p:nvPr>
            <p:ph type="body" idx="1"/>
          </p:nvPr>
        </p:nvSpPr>
        <p:spPr/>
        <p:txBody>
          <a:bodyPr/>
          <a:lstStyle/>
          <a:p>
            <a:r>
              <a:rPr lang="en-US"/>
              <a:t>Sam</a:t>
            </a:r>
          </a:p>
        </p:txBody>
      </p:sp>
      <p:sp>
        <p:nvSpPr>
          <p:cNvPr id="4" name="Slide Number Placeholder 3">
            <a:extLst>
              <a:ext uri="{FF2B5EF4-FFF2-40B4-BE49-F238E27FC236}">
                <a16:creationId xmlns:a16="http://schemas.microsoft.com/office/drawing/2014/main" id="{78990B34-CCBD-7427-1985-AE6F01CFD7F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97931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02500-F7B7-8888-B312-EFC94A7847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D1019E-86DC-847A-CD8C-24BC9B496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7F336-037F-7EDB-5543-8FFA93DF2ED5}"/>
              </a:ext>
            </a:extLst>
          </p:cNvPr>
          <p:cNvSpPr>
            <a:spLocks noGrp="1"/>
          </p:cNvSpPr>
          <p:nvPr>
            <p:ph type="body" idx="1"/>
          </p:nvPr>
        </p:nvSpPr>
        <p:spPr/>
        <p:txBody>
          <a:bodyPr/>
          <a:lstStyle/>
          <a:p>
            <a:r>
              <a:rPr lang="en-US"/>
              <a:t>Alex</a:t>
            </a:r>
          </a:p>
        </p:txBody>
      </p:sp>
      <p:sp>
        <p:nvSpPr>
          <p:cNvPr id="4" name="Slide Number Placeholder 3">
            <a:extLst>
              <a:ext uri="{FF2B5EF4-FFF2-40B4-BE49-F238E27FC236}">
                <a16:creationId xmlns:a16="http://schemas.microsoft.com/office/drawing/2014/main" id="{9D48F7ED-D433-5360-AEE7-3972A5320AA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916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3293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3476F-AAA4-4524-6C36-0F5E6EAAB0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A9818-15F1-960F-AFEF-A0A03CA56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2E7B4C-A4F9-336F-F85F-26FF7370BFA7}"/>
              </a:ext>
            </a:extLst>
          </p:cNvPr>
          <p:cNvSpPr>
            <a:spLocks noGrp="1"/>
          </p:cNvSpPr>
          <p:nvPr>
            <p:ph type="body" idx="1"/>
          </p:nvPr>
        </p:nvSpPr>
        <p:spPr/>
        <p:txBody>
          <a:bodyPr/>
          <a:lstStyle/>
          <a:p>
            <a:pPr marL="914400" marR="156845" lvl="2" indent="0">
              <a:lnSpc>
                <a:spcPct val="107000"/>
              </a:lnSpc>
              <a:spcBef>
                <a:spcPts val="0"/>
              </a:spcBef>
              <a:spcAft>
                <a:spcPts val="800"/>
              </a:spcAft>
              <a:buSzPts val="1000"/>
              <a:buFont typeface="Symbol" panose="05050102010706020507" pitchFamily="18" charset="2"/>
              <a:buNone/>
              <a:tabLst>
                <a:tab pos="571500" algn="l"/>
              </a:tabLst>
            </a:pPr>
            <a:endParaRPr lang="en-US" sz="800">
              <a:effectLst/>
              <a:highlight>
                <a:srgbClr val="FFFF00"/>
              </a:highlight>
              <a:latin typeface="Verdana" panose="020B0604030504040204" pitchFamily="34" charset="0"/>
              <a:ea typeface="Verdana" panose="020B0604030504040204" pitchFamily="34" charset="0"/>
              <a:cs typeface="Verdana" panose="020B0604030504040204" pitchFamily="34" charset="0"/>
            </a:endParaRPr>
          </a:p>
        </p:txBody>
      </p:sp>
      <p:sp>
        <p:nvSpPr>
          <p:cNvPr id="4" name="Slide Number Placeholder 3">
            <a:extLst>
              <a:ext uri="{FF2B5EF4-FFF2-40B4-BE49-F238E27FC236}">
                <a16:creationId xmlns:a16="http://schemas.microsoft.com/office/drawing/2014/main" id="{2D604AAA-BE93-2772-E12B-7FCE8042EC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738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281E-99C8-E818-1702-5D464BCF2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5F4DB-D2F2-99C6-1133-6B8CFB59E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F3066-8811-9ABC-0323-0E9C6457ED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A2A78D-9173-A486-AEEB-27B6A5E073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3143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0281E-99C8-E818-1702-5D464BCF2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5F4DB-D2F2-99C6-1133-6B8CFB59E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F3066-8811-9ABC-0323-0E9C6457ED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A2A78D-9173-A486-AEEB-27B6A5E073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8D7F75-62E1-45E1-8012-A8175D18682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168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13E17-93C1-EE9F-BDDD-750EEA62D1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EFBC88-D615-CCD6-8764-DEB1B014EF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51BF4-2999-C4E2-3F42-E68B4454176B}"/>
              </a:ext>
            </a:extLst>
          </p:cNvPr>
          <p:cNvSpPr>
            <a:spLocks noGrp="1"/>
          </p:cNvSpPr>
          <p:nvPr>
            <p:ph type="body" idx="1"/>
          </p:nvPr>
        </p:nvSpPr>
        <p:spPr/>
        <p:txBody>
          <a:bodyPr/>
          <a:lstStyle/>
          <a:p>
            <a:r>
              <a:rPr lang="en-US"/>
              <a:t>Wendy</a:t>
            </a:r>
          </a:p>
        </p:txBody>
      </p:sp>
      <p:sp>
        <p:nvSpPr>
          <p:cNvPr id="4" name="Slide Number Placeholder 3">
            <a:extLst>
              <a:ext uri="{FF2B5EF4-FFF2-40B4-BE49-F238E27FC236}">
                <a16:creationId xmlns:a16="http://schemas.microsoft.com/office/drawing/2014/main" id="{445C3AEC-AA9A-0B1B-57CC-D58F6B1F5964}"/>
              </a:ext>
            </a:extLst>
          </p:cNvPr>
          <p:cNvSpPr>
            <a:spLocks noGrp="1"/>
          </p:cNvSpPr>
          <p:nvPr>
            <p:ph type="sldNum" sz="quarter" idx="5"/>
          </p:nvPr>
        </p:nvSpPr>
        <p:spPr/>
        <p:txBody>
          <a:bodyPr/>
          <a:lstStyle/>
          <a:p>
            <a:fld id="{688D7F75-62E1-45E1-8012-A8175D186822}" type="slidenum">
              <a:rPr lang="en-US" smtClean="0"/>
              <a:t>62</a:t>
            </a:fld>
            <a:endParaRPr lang="en-US"/>
          </a:p>
        </p:txBody>
      </p:sp>
    </p:spTree>
    <p:extLst>
      <p:ext uri="{BB962C8B-B14F-4D97-AF65-F5344CB8AC3E}">
        <p14:creationId xmlns:p14="http://schemas.microsoft.com/office/powerpoint/2010/main" val="8419004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Wendy</a:t>
            </a:r>
          </a:p>
        </p:txBody>
      </p:sp>
      <p:sp>
        <p:nvSpPr>
          <p:cNvPr id="4" name="Slide Number Placeholder 3"/>
          <p:cNvSpPr>
            <a:spLocks noGrp="1"/>
          </p:cNvSpPr>
          <p:nvPr>
            <p:ph type="sldNum" sz="quarter" idx="5"/>
          </p:nvPr>
        </p:nvSpPr>
        <p:spPr/>
        <p:txBody>
          <a:bodyPr/>
          <a:lstStyle/>
          <a:p>
            <a:fld id="{1286E831-FA7F-44AD-8324-6E0310532266}" type="slidenum">
              <a:rPr lang="en-US" smtClean="0"/>
              <a:t>64</a:t>
            </a:fld>
            <a:endParaRPr lang="en-US"/>
          </a:p>
        </p:txBody>
      </p:sp>
    </p:spTree>
    <p:extLst>
      <p:ext uri="{BB962C8B-B14F-4D97-AF65-F5344CB8AC3E}">
        <p14:creationId xmlns:p14="http://schemas.microsoft.com/office/powerpoint/2010/main" val="1503044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C6030-F2B3-4B08-1872-8181F3FA66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31F4F-9442-D91A-0392-F761AE205D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393C69-CA2F-E0F4-C6E2-C740CA1DC1B0}"/>
              </a:ext>
            </a:extLst>
          </p:cNvPr>
          <p:cNvSpPr>
            <a:spLocks noGrp="1"/>
          </p:cNvSpPr>
          <p:nvPr>
            <p:ph type="body" idx="1"/>
          </p:nvPr>
        </p:nvSpPr>
        <p:spPr/>
        <p:txBody>
          <a:bodyPr/>
          <a:lstStyle/>
          <a:p>
            <a:r>
              <a:rPr lang="en-US"/>
              <a:t>Wendy</a:t>
            </a:r>
          </a:p>
        </p:txBody>
      </p:sp>
      <p:sp>
        <p:nvSpPr>
          <p:cNvPr id="4" name="Slide Number Placeholder 3">
            <a:extLst>
              <a:ext uri="{FF2B5EF4-FFF2-40B4-BE49-F238E27FC236}">
                <a16:creationId xmlns:a16="http://schemas.microsoft.com/office/drawing/2014/main" id="{566D4202-C6D6-D56E-5825-D3C338F4D71A}"/>
              </a:ext>
            </a:extLst>
          </p:cNvPr>
          <p:cNvSpPr>
            <a:spLocks noGrp="1"/>
          </p:cNvSpPr>
          <p:nvPr>
            <p:ph type="sldNum" sz="quarter" idx="5"/>
          </p:nvPr>
        </p:nvSpPr>
        <p:spPr/>
        <p:txBody>
          <a:bodyPr/>
          <a:lstStyle/>
          <a:p>
            <a:fld id="{1286E831-FA7F-44AD-8324-6E0310532266}" type="slidenum">
              <a:rPr lang="en-US" smtClean="0"/>
              <a:t>65</a:t>
            </a:fld>
            <a:endParaRPr lang="en-US"/>
          </a:p>
        </p:txBody>
      </p:sp>
    </p:spTree>
    <p:extLst>
      <p:ext uri="{BB962C8B-B14F-4D97-AF65-F5344CB8AC3E}">
        <p14:creationId xmlns:p14="http://schemas.microsoft.com/office/powerpoint/2010/main" val="22881589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37375-E289-9CE4-10A8-0AA406CA13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F729D7-61C2-9B71-9793-BB19B23DF6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EBA23F-A71E-A707-7ED2-CF1C42068BD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262342-0D0F-FFD8-2458-2DE38B9B2652}"/>
              </a:ext>
            </a:extLst>
          </p:cNvPr>
          <p:cNvSpPr>
            <a:spLocks noGrp="1"/>
          </p:cNvSpPr>
          <p:nvPr>
            <p:ph type="sldNum" sz="quarter" idx="5"/>
          </p:nvPr>
        </p:nvSpPr>
        <p:spPr/>
        <p:txBody>
          <a:bodyPr/>
          <a:lstStyle/>
          <a:p>
            <a:fld id="{ED986171-C612-40FA-883B-8FD7135EB95F}" type="slidenum">
              <a:rPr lang="en-US" smtClean="0"/>
              <a:t>67</a:t>
            </a:fld>
            <a:endParaRPr lang="en-US"/>
          </a:p>
        </p:txBody>
      </p:sp>
    </p:spTree>
    <p:extLst>
      <p:ext uri="{BB962C8B-B14F-4D97-AF65-F5344CB8AC3E}">
        <p14:creationId xmlns:p14="http://schemas.microsoft.com/office/powerpoint/2010/main" val="1807756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1286E831-FA7F-44AD-8324-6E0310532266}" type="slidenum">
              <a:rPr lang="en-US" smtClean="0"/>
              <a:t>6</a:t>
            </a:fld>
            <a:endParaRPr lang="en-US"/>
          </a:p>
        </p:txBody>
      </p:sp>
    </p:spTree>
    <p:extLst>
      <p:ext uri="{BB962C8B-B14F-4D97-AF65-F5344CB8AC3E}">
        <p14:creationId xmlns:p14="http://schemas.microsoft.com/office/powerpoint/2010/main" val="3463149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E0F12-425F-FBAA-F145-1389D2E28F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187F81-D62E-AFFF-09CA-150E4988FA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702BB6-1001-93FF-AC71-33B3FE720A5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C4B600-6FAD-7212-5781-2A9E4F34BC7A}"/>
              </a:ext>
            </a:extLst>
          </p:cNvPr>
          <p:cNvSpPr>
            <a:spLocks noGrp="1"/>
          </p:cNvSpPr>
          <p:nvPr>
            <p:ph type="sldNum" sz="quarter" idx="5"/>
          </p:nvPr>
        </p:nvSpPr>
        <p:spPr/>
        <p:txBody>
          <a:bodyPr/>
          <a:lstStyle/>
          <a:p>
            <a:fld id="{ED986171-C612-40FA-883B-8FD7135EB95F}" type="slidenum">
              <a:rPr lang="en-US" smtClean="0"/>
              <a:t>68</a:t>
            </a:fld>
            <a:endParaRPr lang="en-US"/>
          </a:p>
        </p:txBody>
      </p:sp>
    </p:spTree>
    <p:extLst>
      <p:ext uri="{BB962C8B-B14F-4D97-AF65-F5344CB8AC3E}">
        <p14:creationId xmlns:p14="http://schemas.microsoft.com/office/powerpoint/2010/main" val="13724939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D986171-C612-40FA-883B-8FD7135EB95F}" type="slidenum">
              <a:rPr lang="en-US" smtClean="0"/>
              <a:t>69</a:t>
            </a:fld>
            <a:endParaRPr lang="en-US"/>
          </a:p>
        </p:txBody>
      </p:sp>
    </p:spTree>
    <p:extLst>
      <p:ext uri="{BB962C8B-B14F-4D97-AF65-F5344CB8AC3E}">
        <p14:creationId xmlns:p14="http://schemas.microsoft.com/office/powerpoint/2010/main" val="361080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688D7F75-62E1-45E1-8012-A8175D186822}" type="slidenum">
              <a:rPr lang="en-US" smtClean="0"/>
              <a:t>7</a:t>
            </a:fld>
            <a:endParaRPr lang="en-US"/>
          </a:p>
        </p:txBody>
      </p:sp>
    </p:spTree>
    <p:extLst>
      <p:ext uri="{BB962C8B-B14F-4D97-AF65-F5344CB8AC3E}">
        <p14:creationId xmlns:p14="http://schemas.microsoft.com/office/powerpoint/2010/main" val="2140273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49A41-4E01-7B31-AB19-B486A7256B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425D5-73D7-7850-53A7-D873E9088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BDDE4D-6BF2-5A25-B115-3D937193F2F4}"/>
              </a:ext>
            </a:extLst>
          </p:cNvPr>
          <p:cNvSpPr>
            <a:spLocks noGrp="1"/>
          </p:cNvSpPr>
          <p:nvPr>
            <p:ph type="body" idx="1"/>
          </p:nvPr>
        </p:nvSpPr>
        <p:spPr/>
        <p:txBody>
          <a:bodyPr/>
          <a:lstStyle/>
          <a:p>
            <a:r>
              <a:rPr lang="en-US"/>
              <a:t>Alex</a:t>
            </a:r>
          </a:p>
        </p:txBody>
      </p:sp>
      <p:sp>
        <p:nvSpPr>
          <p:cNvPr id="4" name="Slide Number Placeholder 3">
            <a:extLst>
              <a:ext uri="{FF2B5EF4-FFF2-40B4-BE49-F238E27FC236}">
                <a16:creationId xmlns:a16="http://schemas.microsoft.com/office/drawing/2014/main" id="{FA062413-D0AC-7151-BF9F-37826007A555}"/>
              </a:ext>
            </a:extLst>
          </p:cNvPr>
          <p:cNvSpPr>
            <a:spLocks noGrp="1"/>
          </p:cNvSpPr>
          <p:nvPr>
            <p:ph type="sldNum" sz="quarter" idx="5"/>
          </p:nvPr>
        </p:nvSpPr>
        <p:spPr/>
        <p:txBody>
          <a:bodyPr/>
          <a:lstStyle/>
          <a:p>
            <a:fld id="{ED986171-C612-40FA-883B-8FD7135EB95F}" type="slidenum">
              <a:rPr lang="en-US" smtClean="0"/>
              <a:t>8</a:t>
            </a:fld>
            <a:endParaRPr lang="en-US"/>
          </a:p>
        </p:txBody>
      </p:sp>
    </p:spTree>
    <p:extLst>
      <p:ext uri="{BB962C8B-B14F-4D97-AF65-F5344CB8AC3E}">
        <p14:creationId xmlns:p14="http://schemas.microsoft.com/office/powerpoint/2010/main" val="1259076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7D77A-F563-07A0-A1B9-96388115C2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DD84B7-72E1-0B46-641C-EB59A7031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FD4A3-E6E4-3265-A690-CD97D02EB2BA}"/>
              </a:ext>
            </a:extLst>
          </p:cNvPr>
          <p:cNvSpPr>
            <a:spLocks noGrp="1"/>
          </p:cNvSpPr>
          <p:nvPr>
            <p:ph type="body" idx="1"/>
          </p:nvPr>
        </p:nvSpPr>
        <p:spPr/>
        <p:txBody>
          <a:bodyPr/>
          <a:lstStyle/>
          <a:p>
            <a:r>
              <a:rPr lang="en-US"/>
              <a:t>Alex</a:t>
            </a:r>
          </a:p>
        </p:txBody>
      </p:sp>
      <p:sp>
        <p:nvSpPr>
          <p:cNvPr id="4" name="Slide Number Placeholder 3">
            <a:extLst>
              <a:ext uri="{FF2B5EF4-FFF2-40B4-BE49-F238E27FC236}">
                <a16:creationId xmlns:a16="http://schemas.microsoft.com/office/drawing/2014/main" id="{E3C49514-CC33-B144-A041-1907C9577298}"/>
              </a:ext>
            </a:extLst>
          </p:cNvPr>
          <p:cNvSpPr>
            <a:spLocks noGrp="1"/>
          </p:cNvSpPr>
          <p:nvPr>
            <p:ph type="sldNum" sz="quarter" idx="5"/>
          </p:nvPr>
        </p:nvSpPr>
        <p:spPr/>
        <p:txBody>
          <a:bodyPr/>
          <a:lstStyle/>
          <a:p>
            <a:pPr marL="0" marR="0" lvl="0" indent="0" algn="r" defTabSz="457135" rtl="0" eaLnBrk="1" fontAlgn="auto" latinLnBrk="0" hangingPunct="1">
              <a:lnSpc>
                <a:spcPct val="100000"/>
              </a:lnSpc>
              <a:spcBef>
                <a:spcPts val="0"/>
              </a:spcBef>
              <a:spcAft>
                <a:spcPts val="0"/>
              </a:spcAft>
              <a:buClrTx/>
              <a:buSzTx/>
              <a:buFontTx/>
              <a:buNone/>
              <a:tabLst/>
              <a:defRPr/>
            </a:pPr>
            <a:fld id="{ED986171-C612-40FA-883B-8FD7135EB95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135"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928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49A41-4E01-7B31-AB19-B486A7256B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425D5-73D7-7850-53A7-D873E90886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BDDE4D-6BF2-5A25-B115-3D937193F2F4}"/>
              </a:ext>
            </a:extLst>
          </p:cNvPr>
          <p:cNvSpPr>
            <a:spLocks noGrp="1"/>
          </p:cNvSpPr>
          <p:nvPr>
            <p:ph type="body" idx="1"/>
          </p:nvPr>
        </p:nvSpPr>
        <p:spPr/>
        <p:txBody>
          <a:bodyPr/>
          <a:lstStyle/>
          <a:p>
            <a:r>
              <a:rPr lang="en-US"/>
              <a:t>Alex</a:t>
            </a:r>
          </a:p>
        </p:txBody>
      </p:sp>
      <p:sp>
        <p:nvSpPr>
          <p:cNvPr id="4" name="Slide Number Placeholder 3">
            <a:extLst>
              <a:ext uri="{FF2B5EF4-FFF2-40B4-BE49-F238E27FC236}">
                <a16:creationId xmlns:a16="http://schemas.microsoft.com/office/drawing/2014/main" id="{FA062413-D0AC-7151-BF9F-37826007A555}"/>
              </a:ext>
            </a:extLst>
          </p:cNvPr>
          <p:cNvSpPr>
            <a:spLocks noGrp="1"/>
          </p:cNvSpPr>
          <p:nvPr>
            <p:ph type="sldNum" sz="quarter" idx="5"/>
          </p:nvPr>
        </p:nvSpPr>
        <p:spPr/>
        <p:txBody>
          <a:bodyPr/>
          <a:lstStyle/>
          <a:p>
            <a:fld id="{ED986171-C612-40FA-883B-8FD7135EB95F}" type="slidenum">
              <a:rPr lang="en-US" smtClean="0"/>
              <a:t>10</a:t>
            </a:fld>
            <a:endParaRPr lang="en-US"/>
          </a:p>
        </p:txBody>
      </p:sp>
    </p:spTree>
    <p:extLst>
      <p:ext uri="{BB962C8B-B14F-4D97-AF65-F5344CB8AC3E}">
        <p14:creationId xmlns:p14="http://schemas.microsoft.com/office/powerpoint/2010/main" val="3543181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4.xml"/><Relationship Id="rId4" Type="http://schemas.openxmlformats.org/officeDocument/2006/relationships/image" Target="../media/image7.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D6DB-8DCE-2A23-DEDF-5F04C78CE7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36B0AB-7B37-70F8-4C40-99093CA716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9F405D-098F-EFBB-FBD6-9012A3D18652}"/>
              </a:ext>
            </a:extLst>
          </p:cNvPr>
          <p:cNvSpPr>
            <a:spLocks noGrp="1"/>
          </p:cNvSpPr>
          <p:nvPr>
            <p:ph type="dt" sz="half" idx="10"/>
          </p:nvPr>
        </p:nvSpPr>
        <p:spPr/>
        <p:txBody>
          <a:bodyPr/>
          <a:lstStyle/>
          <a:p>
            <a:fld id="{66A719B2-6F25-45E1-BF11-A9DF37F384E8}" type="datetimeFigureOut">
              <a:rPr lang="en-US" smtClean="0"/>
              <a:t>7/9/2025</a:t>
            </a:fld>
            <a:endParaRPr lang="en-US"/>
          </a:p>
        </p:txBody>
      </p:sp>
      <p:sp>
        <p:nvSpPr>
          <p:cNvPr id="5" name="Footer Placeholder 4">
            <a:extLst>
              <a:ext uri="{FF2B5EF4-FFF2-40B4-BE49-F238E27FC236}">
                <a16:creationId xmlns:a16="http://schemas.microsoft.com/office/drawing/2014/main" id="{67511C12-98BB-438B-A9FF-E409A6BF9A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A39511-9B24-E253-06F9-74C44AB36A96}"/>
              </a:ext>
            </a:extLst>
          </p:cNvPr>
          <p:cNvSpPr>
            <a:spLocks noGrp="1"/>
          </p:cNvSpPr>
          <p:nvPr>
            <p:ph type="sldNum" sz="quarter" idx="12"/>
          </p:nvPr>
        </p:nvSpPr>
        <p:spPr/>
        <p:txBody>
          <a:bodyPr/>
          <a:lstStyle/>
          <a:p>
            <a:fld id="{F1F8390A-5D0B-4C7E-95ED-D9DBA85C9226}" type="slidenum">
              <a:rPr lang="en-US" smtClean="0"/>
              <a:t>‹#›</a:t>
            </a:fld>
            <a:endParaRPr lang="en-US"/>
          </a:p>
        </p:txBody>
      </p:sp>
    </p:spTree>
    <p:extLst>
      <p:ext uri="{BB962C8B-B14F-4D97-AF65-F5344CB8AC3E}">
        <p14:creationId xmlns:p14="http://schemas.microsoft.com/office/powerpoint/2010/main" val="169630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AFBA-F2ED-FABC-72C0-AC4EB9A1EB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7B4F3CE-E37E-EEE7-1C87-B9594F6E5C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9B713-DFCC-23A1-AFD6-89E768108586}"/>
              </a:ext>
            </a:extLst>
          </p:cNvPr>
          <p:cNvSpPr>
            <a:spLocks noGrp="1"/>
          </p:cNvSpPr>
          <p:nvPr>
            <p:ph type="dt" sz="half" idx="10"/>
          </p:nvPr>
        </p:nvSpPr>
        <p:spPr/>
        <p:txBody>
          <a:bodyPr/>
          <a:lstStyle/>
          <a:p>
            <a:fld id="{66A719B2-6F25-45E1-BF11-A9DF37F384E8}" type="datetimeFigureOut">
              <a:rPr lang="en-US" smtClean="0"/>
              <a:t>7/9/2025</a:t>
            </a:fld>
            <a:endParaRPr lang="en-US"/>
          </a:p>
        </p:txBody>
      </p:sp>
      <p:sp>
        <p:nvSpPr>
          <p:cNvPr id="5" name="Footer Placeholder 4">
            <a:extLst>
              <a:ext uri="{FF2B5EF4-FFF2-40B4-BE49-F238E27FC236}">
                <a16:creationId xmlns:a16="http://schemas.microsoft.com/office/drawing/2014/main" id="{CC69237B-65A9-6F5D-2932-4DC388D4B3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70469-1C6B-C1C0-451C-2455BEB23DA6}"/>
              </a:ext>
            </a:extLst>
          </p:cNvPr>
          <p:cNvSpPr>
            <a:spLocks noGrp="1"/>
          </p:cNvSpPr>
          <p:nvPr>
            <p:ph type="sldNum" sz="quarter" idx="12"/>
          </p:nvPr>
        </p:nvSpPr>
        <p:spPr/>
        <p:txBody>
          <a:bodyPr/>
          <a:lstStyle/>
          <a:p>
            <a:fld id="{F1F8390A-5D0B-4C7E-95ED-D9DBA85C9226}" type="slidenum">
              <a:rPr lang="en-US" smtClean="0"/>
              <a:t>‹#›</a:t>
            </a:fld>
            <a:endParaRPr lang="en-US"/>
          </a:p>
        </p:txBody>
      </p:sp>
    </p:spTree>
    <p:extLst>
      <p:ext uri="{BB962C8B-B14F-4D97-AF65-F5344CB8AC3E}">
        <p14:creationId xmlns:p14="http://schemas.microsoft.com/office/powerpoint/2010/main" val="1834142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8273F4-69EB-0DE9-7240-B27FE2FD9D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AD747C8-C8A3-D634-89A1-53537C303B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0F0D26-4B49-17AE-CC9B-9056A43C949E}"/>
              </a:ext>
            </a:extLst>
          </p:cNvPr>
          <p:cNvSpPr>
            <a:spLocks noGrp="1"/>
          </p:cNvSpPr>
          <p:nvPr>
            <p:ph type="dt" sz="half" idx="10"/>
          </p:nvPr>
        </p:nvSpPr>
        <p:spPr/>
        <p:txBody>
          <a:bodyPr/>
          <a:lstStyle/>
          <a:p>
            <a:fld id="{66A719B2-6F25-45E1-BF11-A9DF37F384E8}" type="datetimeFigureOut">
              <a:rPr lang="en-US" smtClean="0"/>
              <a:t>7/9/2025</a:t>
            </a:fld>
            <a:endParaRPr lang="en-US"/>
          </a:p>
        </p:txBody>
      </p:sp>
      <p:sp>
        <p:nvSpPr>
          <p:cNvPr id="5" name="Footer Placeholder 4">
            <a:extLst>
              <a:ext uri="{FF2B5EF4-FFF2-40B4-BE49-F238E27FC236}">
                <a16:creationId xmlns:a16="http://schemas.microsoft.com/office/drawing/2014/main" id="{97334390-F439-352D-A2CF-7BC536C494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E6B47-D85C-DB30-B3B1-27B27D7C50AE}"/>
              </a:ext>
            </a:extLst>
          </p:cNvPr>
          <p:cNvSpPr>
            <a:spLocks noGrp="1"/>
          </p:cNvSpPr>
          <p:nvPr>
            <p:ph type="sldNum" sz="quarter" idx="12"/>
          </p:nvPr>
        </p:nvSpPr>
        <p:spPr/>
        <p:txBody>
          <a:bodyPr/>
          <a:lstStyle/>
          <a:p>
            <a:fld id="{F1F8390A-5D0B-4C7E-95ED-D9DBA85C9226}" type="slidenum">
              <a:rPr lang="en-US" smtClean="0"/>
              <a:t>‹#›</a:t>
            </a:fld>
            <a:endParaRPr lang="en-US"/>
          </a:p>
        </p:txBody>
      </p:sp>
    </p:spTree>
    <p:extLst>
      <p:ext uri="{BB962C8B-B14F-4D97-AF65-F5344CB8AC3E}">
        <p14:creationId xmlns:p14="http://schemas.microsoft.com/office/powerpoint/2010/main" val="1841675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pic>
        <p:nvPicPr>
          <p:cNvPr id="4" name="Picture 3" descr="Deloitte logo">
            <a:extLst>
              <a:ext uri="{FF2B5EF4-FFF2-40B4-BE49-F238E27FC236}">
                <a16:creationId xmlns:a16="http://schemas.microsoft.com/office/drawing/2014/main" id="{885222D5-1719-1676-C66A-2EB4C1E3DBD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2692" y="-5466"/>
            <a:ext cx="2779773" cy="1308222"/>
          </a:xfrm>
          <a:prstGeom prst="rect">
            <a:avLst/>
          </a:prstGeom>
        </p:spPr>
      </p:pic>
      <p:sp>
        <p:nvSpPr>
          <p:cNvPr id="42" name="Title 1">
            <a:extLst>
              <a:ext uri="{FF2B5EF4-FFF2-40B4-BE49-F238E27FC236}">
                <a16:creationId xmlns:a16="http://schemas.microsoft.com/office/drawing/2014/main" id="{B345DB50-CB94-4421-9E14-33DABF973475}"/>
              </a:ext>
            </a:extLst>
          </p:cNvPr>
          <p:cNvSpPr>
            <a:spLocks noGrp="1"/>
          </p:cNvSpPr>
          <p:nvPr>
            <p:ph type="ctrTitle" hasCustomPrompt="1"/>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Aptos" panose="020B0004020202020204" pitchFamily="34" charset="0"/>
                <a:ea typeface="Open Sans" panose="020B0606030504020204" pitchFamily="34" charset="0"/>
                <a:cs typeface="Calibri Light" panose="020F0302020204030204" pitchFamily="34" charset="0"/>
              </a:defRPr>
            </a:lvl1pPr>
          </a:lstStyle>
          <a:p>
            <a:r>
              <a:rPr lang="en-US" noProof="0"/>
              <a:t>Click to add title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hasCustomPrompt="1"/>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Aptos" panose="020B000402020202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add secondary text</a:t>
            </a:r>
          </a:p>
        </p:txBody>
      </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p>
        </p:txBody>
      </p:sp>
      <p:sp>
        <p:nvSpPr>
          <p:cNvPr id="2" name="CaseCode">
            <a:extLst>
              <a:ext uri="{FF2B5EF4-FFF2-40B4-BE49-F238E27FC236}">
                <a16:creationId xmlns:a16="http://schemas.microsoft.com/office/drawing/2014/main" id="{CB1E1EA8-E3AC-2D7B-DB89-68F70ABAC8E3}"/>
              </a:ext>
            </a:extLst>
          </p:cNvPr>
          <p:cNvSpPr txBox="1"/>
          <p:nvPr userDrawn="1"/>
        </p:nvSpPr>
        <p:spPr>
          <a:xfrm>
            <a:off x="6335184" y="6519672"/>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Green Dot AML Investigations</a:t>
            </a:r>
          </a:p>
        </p:txBody>
      </p:sp>
    </p:spTree>
    <p:extLst>
      <p:ext uri="{BB962C8B-B14F-4D97-AF65-F5344CB8AC3E}">
        <p14:creationId xmlns:p14="http://schemas.microsoft.com/office/powerpoint/2010/main" val="1089477101"/>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andard headline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2" name="CaseCode">
            <a:extLst>
              <a:ext uri="{FF2B5EF4-FFF2-40B4-BE49-F238E27FC236}">
                <a16:creationId xmlns:a16="http://schemas.microsoft.com/office/drawing/2014/main" id="{F16C9D91-3C50-18AA-22D7-DCC808168B28}"/>
              </a:ext>
            </a:extLst>
          </p:cNvPr>
          <p:cNvSpPr txBox="1"/>
          <p:nvPr userDrawn="1"/>
        </p:nvSpPr>
        <p:spPr>
          <a:xfrm>
            <a:off x="6335184" y="6519672"/>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Green Dot AML Investigations</a:t>
            </a:r>
          </a:p>
        </p:txBody>
      </p:sp>
    </p:spTree>
    <p:extLst>
      <p:ext uri="{BB962C8B-B14F-4D97-AF65-F5344CB8AC3E}">
        <p14:creationId xmlns:p14="http://schemas.microsoft.com/office/powerpoint/2010/main" val="8093490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1823" y="1714500"/>
            <a:ext cx="11277600" cy="466725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a:extLst>
              <a:ext uri="{FF2B5EF4-FFF2-40B4-BE49-F238E27FC236}">
                <a16:creationId xmlns:a16="http://schemas.microsoft.com/office/drawing/2014/main" id="{259C2253-8D87-4928-94C4-A4D186A7A8BD}"/>
              </a:ext>
            </a:extLst>
          </p:cNvPr>
          <p:cNvSpPr>
            <a:spLocks noGrp="1"/>
          </p:cNvSpPr>
          <p:nvPr>
            <p:ph type="body" sz="quarter" idx="22" hasCustomPrompt="1"/>
          </p:nvPr>
        </p:nvSpPr>
        <p:spPr>
          <a:xfrm>
            <a:off x="463295" y="68294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a:t>Click to add subtitle</a:t>
            </a:r>
          </a:p>
        </p:txBody>
      </p:sp>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63295" y="345992"/>
            <a:ext cx="112776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
        <p:nvSpPr>
          <p:cNvPr id="2" name="CaseCode">
            <a:extLst>
              <a:ext uri="{FF2B5EF4-FFF2-40B4-BE49-F238E27FC236}">
                <a16:creationId xmlns:a16="http://schemas.microsoft.com/office/drawing/2014/main" id="{82DEE3FF-CFB4-F0D7-142A-EBF41998077A}"/>
              </a:ext>
            </a:extLst>
          </p:cNvPr>
          <p:cNvSpPr txBox="1"/>
          <p:nvPr userDrawn="1"/>
        </p:nvSpPr>
        <p:spPr>
          <a:xfrm>
            <a:off x="6335184" y="6519672"/>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Green Dot AML Investigations</a:t>
            </a:r>
          </a:p>
        </p:txBody>
      </p:sp>
    </p:spTree>
    <p:extLst>
      <p:ext uri="{BB962C8B-B14F-4D97-AF65-F5344CB8AC3E}">
        <p14:creationId xmlns:p14="http://schemas.microsoft.com/office/powerpoint/2010/main" val="39781735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consulting marketin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pic>
        <p:nvPicPr>
          <p:cNvPr id="18" name="Picture 17" descr="Logo&#10;&#10;Description automatically generated">
            <a:extLst>
              <a:ext uri="{FF2B5EF4-FFF2-40B4-BE49-F238E27FC236}">
                <a16:creationId xmlns:a16="http://schemas.microsoft.com/office/drawing/2014/main" id="{D9DED990-BD8A-0241-8009-44EC94BBE18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714923" y="13855"/>
            <a:ext cx="6844723" cy="6490168"/>
          </a:xfrm>
          <a:prstGeom prst="rect">
            <a:avLst/>
          </a:prstGeom>
        </p:spPr>
      </p:pic>
    </p:spTree>
    <p:extLst>
      <p:ext uri="{BB962C8B-B14F-4D97-AF65-F5344CB8AC3E}">
        <p14:creationId xmlns:p14="http://schemas.microsoft.com/office/powerpoint/2010/main" val="1369297402"/>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ank">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64817" y="5845180"/>
            <a:ext cx="5594348" cy="505645"/>
          </a:xfrm>
          <a:prstGeom prst="rect">
            <a:avLst/>
          </a:prstGeom>
        </p:spPr>
        <p:txBody>
          <a:bodyPr lIns="0" tIns="0" rIns="0" bIns="0" anchor="b" anchorCtr="0">
            <a:noAutofit/>
          </a:bodyPr>
          <a:lstStyle>
            <a:lvl1pPr marL="0" indent="0" algn="l">
              <a:lnSpc>
                <a:spcPct val="100000"/>
              </a:lnSpc>
              <a:spcAft>
                <a:spcPts val="0"/>
              </a:spcAft>
              <a:buNone/>
              <a:defRPr sz="24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200"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390953" cy="260647"/>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32249588"/>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bg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80794974"/>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Divider - green 1">
    <p:bg bwMode="gray">
      <p:bgPr>
        <a:solidFill>
          <a:srgbClr val="43B02A"/>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73E56B-D0C2-FB48-BC2E-100F6C6F40A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B667CF09-9B0E-CC47-BB92-7C878843F029}"/>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7" name="Rectangle 2">
            <a:extLst>
              <a:ext uri="{FF2B5EF4-FFF2-40B4-BE49-F238E27FC236}">
                <a16:creationId xmlns:a16="http://schemas.microsoft.com/office/drawing/2014/main" id="{A1FC9381-36B0-1E4C-B871-2F5B1339F6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4110657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ivider - green">
    <p:bg bwMode="gray">
      <p:bgPr>
        <a:solidFill>
          <a:srgbClr val="009A4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6" name="Rectangle 2">
            <a:extLst>
              <a:ext uri="{FF2B5EF4-FFF2-40B4-BE49-F238E27FC236}">
                <a16:creationId xmlns:a16="http://schemas.microsoft.com/office/drawing/2014/main" id="{C3C171E1-F702-574C-8BCD-67BD9573AF0F}"/>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4020628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F4D9-E479-9776-40C3-10568A4549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DBE169-FF58-1A07-A4EE-299520863B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57AD46-E923-F2B9-424E-CD00F04ACFC7}"/>
              </a:ext>
            </a:extLst>
          </p:cNvPr>
          <p:cNvSpPr>
            <a:spLocks noGrp="1"/>
          </p:cNvSpPr>
          <p:nvPr>
            <p:ph type="dt" sz="half" idx="10"/>
          </p:nvPr>
        </p:nvSpPr>
        <p:spPr/>
        <p:txBody>
          <a:bodyPr/>
          <a:lstStyle/>
          <a:p>
            <a:fld id="{66A719B2-6F25-45E1-BF11-A9DF37F384E8}" type="datetimeFigureOut">
              <a:rPr lang="en-US" smtClean="0"/>
              <a:t>7/9/2025</a:t>
            </a:fld>
            <a:endParaRPr lang="en-US"/>
          </a:p>
        </p:txBody>
      </p:sp>
      <p:sp>
        <p:nvSpPr>
          <p:cNvPr id="5" name="Footer Placeholder 4">
            <a:extLst>
              <a:ext uri="{FF2B5EF4-FFF2-40B4-BE49-F238E27FC236}">
                <a16:creationId xmlns:a16="http://schemas.microsoft.com/office/drawing/2014/main" id="{EDDEE612-574D-AE0E-7A24-7BB985044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06006-FD38-A8BC-2F6B-CF4A5674B927}"/>
              </a:ext>
            </a:extLst>
          </p:cNvPr>
          <p:cNvSpPr>
            <a:spLocks noGrp="1"/>
          </p:cNvSpPr>
          <p:nvPr>
            <p:ph type="sldNum" sz="quarter" idx="12"/>
          </p:nvPr>
        </p:nvSpPr>
        <p:spPr/>
        <p:txBody>
          <a:bodyPr/>
          <a:lstStyle/>
          <a:p>
            <a:fld id="{F1F8390A-5D0B-4C7E-95ED-D9DBA85C9226}" type="slidenum">
              <a:rPr lang="en-US" smtClean="0"/>
              <a:t>‹#›</a:t>
            </a:fld>
            <a:endParaRPr lang="en-US"/>
          </a:p>
        </p:txBody>
      </p:sp>
      <p:sp>
        <p:nvSpPr>
          <p:cNvPr id="7" name="CaseCode">
            <a:extLst>
              <a:ext uri="{FF2B5EF4-FFF2-40B4-BE49-F238E27FC236}">
                <a16:creationId xmlns:a16="http://schemas.microsoft.com/office/drawing/2014/main" id="{CBAA538F-325A-781B-39D7-1074C0FFDEFE}"/>
              </a:ext>
            </a:extLst>
          </p:cNvPr>
          <p:cNvSpPr txBox="1"/>
          <p:nvPr userDrawn="1"/>
        </p:nvSpPr>
        <p:spPr>
          <a:xfrm>
            <a:off x="6335184" y="6519672"/>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Green Dot AML Investigations</a:t>
            </a:r>
          </a:p>
        </p:txBody>
      </p:sp>
    </p:spTree>
    <p:extLst>
      <p:ext uri="{BB962C8B-B14F-4D97-AF65-F5344CB8AC3E}">
        <p14:creationId xmlns:p14="http://schemas.microsoft.com/office/powerpoint/2010/main" val="23834961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 teal">
    <p:bg bwMode="gray">
      <p:bgPr>
        <a:solidFill>
          <a:srgbClr val="00ABA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F96BDF-9362-D94E-B1D2-CFAF3AD867EE}"/>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6" name="Text Placeholder 2">
            <a:extLst>
              <a:ext uri="{FF2B5EF4-FFF2-40B4-BE49-F238E27FC236}">
                <a16:creationId xmlns:a16="http://schemas.microsoft.com/office/drawing/2014/main" id="{84800968-F261-E84D-92F7-07E113E702E0}"/>
              </a:ext>
            </a:extLst>
          </p:cNvPr>
          <p:cNvSpPr>
            <a:spLocks noGrp="1"/>
          </p:cNvSpPr>
          <p:nvPr>
            <p:ph type="body" idx="1" hasCustomPrompt="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4" name="TextBox 3">
            <a:extLst>
              <a:ext uri="{FF2B5EF4-FFF2-40B4-BE49-F238E27FC236}">
                <a16:creationId xmlns:a16="http://schemas.microsoft.com/office/drawing/2014/main" id="{1C79FFD3-C392-464C-B50B-45DFA0B91D35}"/>
              </a:ext>
            </a:extLst>
          </p:cNvPr>
          <p:cNvSpPr txBox="1"/>
          <p:nvPr userDrawn="1"/>
        </p:nvSpPr>
        <p:spPr>
          <a:xfrm>
            <a:off x="9641840" y="162560"/>
            <a:ext cx="65" cy="184666"/>
          </a:xfrm>
          <a:prstGeom prst="rect">
            <a:avLst/>
          </a:prstGeom>
          <a:solidFill>
            <a:schemeClr val="accent5"/>
          </a:solidFill>
        </p:spPr>
        <p:txBody>
          <a:bodyPr vert="horz" wrap="none" lIns="0" tIns="0" rIns="0" bIns="0" rtlCol="0">
            <a:spAutoFit/>
          </a:bodyPr>
          <a:lstStyle/>
          <a:p>
            <a:pPr>
              <a:spcBef>
                <a:spcPts val="200"/>
              </a:spcBef>
              <a:buSzPct val="100000"/>
            </a:pPr>
            <a:endParaRPr lang="en-US" sz="1200"/>
          </a:p>
        </p:txBody>
      </p:sp>
      <p:sp>
        <p:nvSpPr>
          <p:cNvPr id="8" name="Rectangle 2">
            <a:extLst>
              <a:ext uri="{FF2B5EF4-FFF2-40B4-BE49-F238E27FC236}">
                <a16:creationId xmlns:a16="http://schemas.microsoft.com/office/drawing/2014/main" id="{BCED6D00-51E8-1740-BAC0-FB4EF8D42B48}"/>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013800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ivider - black">
    <p:bg bwMode="gray">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F0A95D9-BBCA-6A4A-9B53-148371045DC0}"/>
              </a:ext>
            </a:extLst>
          </p:cNvPr>
          <p:cNvSpPr>
            <a:spLocks noGrp="1"/>
          </p:cNvSpPr>
          <p:nvPr>
            <p:ph type="title"/>
          </p:nvPr>
        </p:nvSpPr>
        <p:spPr bwMode="gray">
          <a:xfrm>
            <a:off x="478517" y="1705668"/>
            <a:ext cx="10418233" cy="1592403"/>
          </a:xfrm>
          <a:prstGeom prst="rect">
            <a:avLst/>
          </a:prstGeom>
        </p:spPr>
        <p:txBody>
          <a:bodyPr anchor="b"/>
          <a:lstStyle>
            <a:lvl1pPr>
              <a:lnSpc>
                <a:spcPct val="95000"/>
              </a:lnSpc>
              <a:defRPr sz="36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noProof="0"/>
              <a:t>Click to edit Master title style</a:t>
            </a:r>
          </a:p>
        </p:txBody>
      </p:sp>
      <p:sp>
        <p:nvSpPr>
          <p:cNvPr id="5" name="Text Placeholder 2">
            <a:extLst>
              <a:ext uri="{FF2B5EF4-FFF2-40B4-BE49-F238E27FC236}">
                <a16:creationId xmlns:a16="http://schemas.microsoft.com/office/drawing/2014/main" id="{BD3718A7-D83C-7C43-935A-0F1BACB2133E}"/>
              </a:ext>
            </a:extLst>
          </p:cNvPr>
          <p:cNvSpPr>
            <a:spLocks noGrp="1"/>
          </p:cNvSpPr>
          <p:nvPr>
            <p:ph type="body" idx="1"/>
          </p:nvPr>
        </p:nvSpPr>
        <p:spPr bwMode="gray">
          <a:xfrm>
            <a:off x="478517" y="3429000"/>
            <a:ext cx="10418233" cy="1566532"/>
          </a:xfrm>
          <a:prstGeom prst="rect">
            <a:avLst/>
          </a:prstGeom>
        </p:spPr>
        <p:txBody>
          <a:bodyPr lIns="0" tIns="0" rIns="0" bIns="0">
            <a:noAutofit/>
          </a:bodyPr>
          <a:lstStyle>
            <a:lvl1pPr marL="0" indent="0">
              <a:lnSpc>
                <a:spcPct val="95000"/>
              </a:lnSpc>
              <a:spcAft>
                <a:spcPts val="0"/>
              </a:spcAft>
              <a:buNone/>
              <a:defRPr sz="30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 name="Rectangle 1">
            <a:extLst>
              <a:ext uri="{FF2B5EF4-FFF2-40B4-BE49-F238E27FC236}">
                <a16:creationId xmlns:a16="http://schemas.microsoft.com/office/drawing/2014/main" id="{0E22EC6F-5761-CA47-97ED-C213F779AABB}"/>
              </a:ext>
            </a:extLst>
          </p:cNvPr>
          <p:cNvSpPr/>
          <p:nvPr userDrawn="1"/>
        </p:nvSpPr>
        <p:spPr bwMode="gray">
          <a:xfrm>
            <a:off x="0" y="6160168"/>
            <a:ext cx="4251158" cy="697832"/>
          </a:xfrm>
          <a:prstGeom prst="rect">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6" name="Rectangle 2">
            <a:extLst>
              <a:ext uri="{FF2B5EF4-FFF2-40B4-BE49-F238E27FC236}">
                <a16:creationId xmlns:a16="http://schemas.microsoft.com/office/drawing/2014/main" id="{7D54D02F-7235-2545-86B1-352B8AD44279}"/>
              </a:ext>
            </a:extLst>
          </p:cNvPr>
          <p:cNvSpPr>
            <a:spLocks/>
          </p:cNvSpPr>
          <p:nvPr userDrawn="1"/>
        </p:nvSpPr>
        <p:spPr bwMode="auto">
          <a:xfrm>
            <a:off x="501648" y="6444147"/>
            <a:ext cx="322524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b="0" i="0" smtClean="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a:t>
            </a:fld>
            <a:r>
              <a:rPr lang="en-US" sz="8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sym typeface="Frutiger Next Pro Light" charset="0"/>
              </a:rPr>
              <a:t>  |  Copyright © 2022 Deloitte Development LLC. All rights reserved.</a:t>
            </a:r>
          </a:p>
        </p:txBody>
      </p:sp>
    </p:spTree>
    <p:extLst>
      <p:ext uri="{BB962C8B-B14F-4D97-AF65-F5344CB8AC3E}">
        <p14:creationId xmlns:p14="http://schemas.microsoft.com/office/powerpoint/2010/main" val="13722665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 consulting marketin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4F5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31507" b="28662"/>
          <a:stretch/>
        </p:blipFill>
        <p:spPr>
          <a:xfrm>
            <a:off x="6253263" y="857249"/>
            <a:ext cx="5938738" cy="6000751"/>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3329165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0" t="18471" r="31647"/>
          <a:stretch/>
        </p:blipFill>
        <p:spPr>
          <a:xfrm>
            <a:off x="6253263" y="0"/>
            <a:ext cx="5938738"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18198415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4441750-05D6-7B4F-B591-8A1D9D7C986B}"/>
              </a:ext>
            </a:extLst>
          </p:cNvPr>
          <p:cNvSpPr/>
          <p:nvPr userDrawn="1"/>
        </p:nvSpPr>
        <p:spPr bwMode="gray">
          <a:xfrm>
            <a:off x="0" y="0"/>
            <a:ext cx="12192000" cy="6858000"/>
          </a:xfrm>
          <a:prstGeom prst="rect">
            <a:avLst/>
          </a:prstGeom>
          <a:solidFill>
            <a:srgbClr val="01216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pic>
        <p:nvPicPr>
          <p:cNvPr id="6" name="Picture 5">
            <a:extLst>
              <a:ext uri="{FF2B5EF4-FFF2-40B4-BE49-F238E27FC236}">
                <a16:creationId xmlns:a16="http://schemas.microsoft.com/office/drawing/2014/main" id="{FC30B909-0F58-4040-81A7-03A8A99750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8151" t="14594" r="-282" b="3878"/>
          <a:stretch/>
        </p:blipFill>
        <p:spPr>
          <a:xfrm rot="10800000">
            <a:off x="6804950" y="0"/>
            <a:ext cx="5387050" cy="6858000"/>
          </a:xfrm>
          <a:prstGeom prst="rect">
            <a:avLst/>
          </a:prstGeom>
        </p:spPr>
      </p:pic>
      <p:sp>
        <p:nvSpPr>
          <p:cNvPr id="3" name="Title Placeholder 1">
            <a:extLst>
              <a:ext uri="{FF2B5EF4-FFF2-40B4-BE49-F238E27FC236}">
                <a16:creationId xmlns:a16="http://schemas.microsoft.com/office/drawing/2014/main" id="{80520FDF-009E-D941-8AD7-91809FE6151C}"/>
              </a:ext>
            </a:extLst>
          </p:cNvPr>
          <p:cNvSpPr>
            <a:spLocks noGrp="1"/>
          </p:cNvSpPr>
          <p:nvPr>
            <p:ph type="title" hasCustomPrompt="1"/>
          </p:nvPr>
        </p:nvSpPr>
        <p:spPr>
          <a:xfrm>
            <a:off x="551688" y="1581632"/>
            <a:ext cx="3620262" cy="3276118"/>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4800" b="0" i="0" kern="1200" noProof="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add title</a:t>
            </a:r>
          </a:p>
        </p:txBody>
      </p:sp>
    </p:spTree>
    <p:extLst>
      <p:ext uri="{BB962C8B-B14F-4D97-AF65-F5344CB8AC3E}">
        <p14:creationId xmlns:p14="http://schemas.microsoft.com/office/powerpoint/2010/main" val="401489737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headline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87153" y="6638925"/>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
        <p:nvSpPr>
          <p:cNvPr id="2" name="CaseCode">
            <a:extLst>
              <a:ext uri="{FF2B5EF4-FFF2-40B4-BE49-F238E27FC236}">
                <a16:creationId xmlns:a16="http://schemas.microsoft.com/office/drawing/2014/main" id="{ACD1CC73-BCD8-A160-9848-B458C45F3357}"/>
              </a:ext>
            </a:extLst>
          </p:cNvPr>
          <p:cNvSpPr txBox="1"/>
          <p:nvPr userDrawn="1"/>
        </p:nvSpPr>
        <p:spPr>
          <a:xfrm>
            <a:off x="6335184" y="6614922"/>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Green Dot Products</a:t>
            </a:r>
          </a:p>
        </p:txBody>
      </p:sp>
    </p:spTree>
    <p:extLst>
      <p:ext uri="{BB962C8B-B14F-4D97-AF65-F5344CB8AC3E}">
        <p14:creationId xmlns:p14="http://schemas.microsoft.com/office/powerpoint/2010/main" val="28859730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reative headlin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Tree>
    <p:extLst>
      <p:ext uri="{BB962C8B-B14F-4D97-AF65-F5344CB8AC3E}">
        <p14:creationId xmlns:p14="http://schemas.microsoft.com/office/powerpoint/2010/main" val="72543909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reative headlin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D0DC-3853-5040-A3D4-605F29FFE521}"/>
              </a:ext>
            </a:extLst>
          </p:cNvPr>
          <p:cNvSpPr>
            <a:spLocks noGrp="1"/>
          </p:cNvSpPr>
          <p:nvPr>
            <p:ph type="title"/>
          </p:nvPr>
        </p:nvSpPr>
        <p:spPr>
          <a:xfrm>
            <a:off x="536136" y="558800"/>
            <a:ext cx="11252200" cy="505290"/>
          </a:xfrm>
        </p:spPr>
        <p:txBody>
          <a:bodyPr anchor="b"/>
          <a:lstStyle>
            <a:lvl1pPr>
              <a:lnSpc>
                <a:spcPct val="80000"/>
              </a:lnSpc>
              <a:defRPr sz="36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Text Placeholder 8">
            <a:extLst>
              <a:ext uri="{FF2B5EF4-FFF2-40B4-BE49-F238E27FC236}">
                <a16:creationId xmlns:a16="http://schemas.microsoft.com/office/drawing/2014/main" id="{F7C0DFF2-D65B-2C49-93EB-7FBEAF72196E}"/>
              </a:ext>
            </a:extLst>
          </p:cNvPr>
          <p:cNvSpPr>
            <a:spLocks noGrp="1"/>
          </p:cNvSpPr>
          <p:nvPr>
            <p:ph type="body" sz="quarter" idx="14"/>
          </p:nvPr>
        </p:nvSpPr>
        <p:spPr>
          <a:xfrm>
            <a:off x="546296" y="1112803"/>
            <a:ext cx="11290104"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4" name="Text Placeholder 5">
            <a:extLst>
              <a:ext uri="{FF2B5EF4-FFF2-40B4-BE49-F238E27FC236}">
                <a16:creationId xmlns:a16="http://schemas.microsoft.com/office/drawing/2014/main" id="{BC53FB50-D1D6-AF42-954E-A60FFED3BCF9}"/>
              </a:ext>
            </a:extLst>
          </p:cNvPr>
          <p:cNvSpPr>
            <a:spLocks noGrp="1"/>
          </p:cNvSpPr>
          <p:nvPr>
            <p:ph type="body" sz="quarter" idx="15" hasCustomPrompt="1"/>
          </p:nvPr>
        </p:nvSpPr>
        <p:spPr>
          <a:xfrm>
            <a:off x="536135" y="344424"/>
            <a:ext cx="4703575" cy="176869"/>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27272024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35FD2B-C9AD-40CB-9B97-9705C91FFE43}"/>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5313872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B912B5A-4EFE-4F10-9322-C971DDF230EF}"/>
              </a:ext>
            </a:extLst>
          </p:cNvPr>
          <p:cNvGraphicFramePr>
            <a:graphicFrameLocks noChangeAspect="1"/>
          </p:cNvGraphicFramePr>
          <p:nvPr userDrawn="1">
            <p:custDataLst>
              <p:tags r:id="rId1"/>
            </p:custDataLst>
            <p:extLst>
              <p:ext uri="{D42A27DB-BD31-4B8C-83A1-F6EECF244321}">
                <p14:modId xmlns:p14="http://schemas.microsoft.com/office/powerpoint/2010/main" val="3163428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15" imgH="416" progId="TCLayout.ActiveDocument.1">
                  <p:embed/>
                </p:oleObj>
              </mc:Choice>
              <mc:Fallback>
                <p:oleObj name="think-cell Slide" r:id="rId4" imgW="415" imgH="416" progId="TCLayout.ActiveDocument.1">
                  <p:embed/>
                  <p:pic>
                    <p:nvPicPr>
                      <p:cNvPr id="5" name="Object 4" hidden="1">
                        <a:extLst>
                          <a:ext uri="{FF2B5EF4-FFF2-40B4-BE49-F238E27FC236}">
                            <a16:creationId xmlns:a16="http://schemas.microsoft.com/office/drawing/2014/main" id="{CB912B5A-4EFE-4F10-9322-C971DDF230E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CF43516-C935-4785-8727-EA48BADEDCCC}"/>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400" b="0" i="0" baseline="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BDFAB292-D9D0-4411-8456-90C02DB4019C}"/>
              </a:ext>
            </a:extLst>
          </p:cNvPr>
          <p:cNvSpPr>
            <a:spLocks noGrp="1"/>
          </p:cNvSpPr>
          <p:nvPr>
            <p:ph type="title"/>
          </p:nvPr>
        </p:nvSpPr>
        <p:spPr>
          <a:xfrm>
            <a:off x="5397500" y="669544"/>
            <a:ext cx="6137512" cy="381392"/>
          </a:xfrm>
        </p:spPr>
        <p:txBody>
          <a:bodyPr/>
          <a:lstStyle>
            <a:lvl1pPr>
              <a:defRPr sz="2400" b="1" i="0">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8" name="Picture Placeholder 7">
            <a:extLst>
              <a:ext uri="{FF2B5EF4-FFF2-40B4-BE49-F238E27FC236}">
                <a16:creationId xmlns:a16="http://schemas.microsoft.com/office/drawing/2014/main" id="{838CA61B-8DBB-4395-9E9F-405E5CBF79FA}"/>
              </a:ext>
            </a:extLst>
          </p:cNvPr>
          <p:cNvSpPr>
            <a:spLocks noGrp="1"/>
          </p:cNvSpPr>
          <p:nvPr>
            <p:ph type="pic" sz="quarter" idx="10" hasCustomPrompt="1"/>
          </p:nvPr>
        </p:nvSpPr>
        <p:spPr>
          <a:xfrm>
            <a:off x="0" y="0"/>
            <a:ext cx="4806950" cy="6858000"/>
          </a:xfrm>
        </p:spPr>
        <p:txBody>
          <a:bodyPr anchor="ctr"/>
          <a:lstStyle>
            <a:lvl1pPr marL="0" indent="0" algn="ctr">
              <a:buNone/>
              <a:defRPr>
                <a:solidFill>
                  <a:schemeClr val="accent6"/>
                </a:solidFill>
              </a:defRPr>
            </a:lvl1pPr>
          </a:lstStyle>
          <a:p>
            <a:r>
              <a:rPr lang="en-US"/>
              <a:t>Click to insert picture</a:t>
            </a:r>
          </a:p>
        </p:txBody>
      </p:sp>
      <p:sp>
        <p:nvSpPr>
          <p:cNvPr id="11" name="Text Placeholder 10">
            <a:extLst>
              <a:ext uri="{FF2B5EF4-FFF2-40B4-BE49-F238E27FC236}">
                <a16:creationId xmlns:a16="http://schemas.microsoft.com/office/drawing/2014/main" id="{6650516E-641C-4EFA-8CA7-4E0C60B42CEB}"/>
              </a:ext>
            </a:extLst>
          </p:cNvPr>
          <p:cNvSpPr>
            <a:spLocks noGrp="1"/>
          </p:cNvSpPr>
          <p:nvPr>
            <p:ph type="body" sz="quarter" idx="11" hasCustomPrompt="1"/>
          </p:nvPr>
        </p:nvSpPr>
        <p:spPr>
          <a:xfrm>
            <a:off x="5397500" y="1050936"/>
            <a:ext cx="6137512" cy="381392"/>
          </a:xfrm>
        </p:spPr>
        <p:txBody>
          <a:bodyPr/>
          <a:lstStyle>
            <a:lvl1pPr marL="0" indent="0">
              <a:buNone/>
              <a:defRPr sz="1200"/>
            </a:lvl1pPr>
          </a:lstStyle>
          <a:p>
            <a:pPr lvl="0"/>
            <a:r>
              <a:rPr lang="en-US" sz="1400"/>
              <a:t>Click to edit Master text styles</a:t>
            </a:r>
            <a:endParaRPr lang="en-US"/>
          </a:p>
        </p:txBody>
      </p:sp>
      <p:sp>
        <p:nvSpPr>
          <p:cNvPr id="12" name="Text Placeholder 5">
            <a:extLst>
              <a:ext uri="{FF2B5EF4-FFF2-40B4-BE49-F238E27FC236}">
                <a16:creationId xmlns:a16="http://schemas.microsoft.com/office/drawing/2014/main" id="{E0280C66-47F5-4458-AA31-95CF3025E372}"/>
              </a:ext>
            </a:extLst>
          </p:cNvPr>
          <p:cNvSpPr>
            <a:spLocks noGrp="1"/>
          </p:cNvSpPr>
          <p:nvPr>
            <p:ph type="body" sz="quarter" idx="15" hasCustomPrompt="1"/>
          </p:nvPr>
        </p:nvSpPr>
        <p:spPr>
          <a:xfrm>
            <a:off x="5397500" y="466344"/>
            <a:ext cx="3355848" cy="203200"/>
          </a:xfrm>
        </p:spPr>
        <p:txBody>
          <a:bodyPr vert="horz" lIns="0" tIns="0" rIns="0" bIns="0" rtlCol="0">
            <a:noAutofit/>
          </a:bodyPr>
          <a:lstStyle>
            <a:lvl1pPr marL="0" indent="0">
              <a:buNone/>
              <a:defRPr lang="en-US" sz="900" b="1" kern="0" cap="all" spc="250" baseline="0" dirty="0">
                <a:solidFill>
                  <a:schemeClr val="bg1">
                    <a:lumMod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3506858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2BC19-F40D-C111-65A6-C43D4238EE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0EF949E-DEBA-E676-8F30-2105349CF3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0E062D-CF8D-5A4A-042D-4406F9D416B5}"/>
              </a:ext>
            </a:extLst>
          </p:cNvPr>
          <p:cNvSpPr>
            <a:spLocks noGrp="1"/>
          </p:cNvSpPr>
          <p:nvPr>
            <p:ph type="dt" sz="half" idx="10"/>
          </p:nvPr>
        </p:nvSpPr>
        <p:spPr/>
        <p:txBody>
          <a:bodyPr/>
          <a:lstStyle/>
          <a:p>
            <a:fld id="{66A719B2-6F25-45E1-BF11-A9DF37F384E8}" type="datetimeFigureOut">
              <a:rPr lang="en-US" smtClean="0"/>
              <a:t>7/9/2025</a:t>
            </a:fld>
            <a:endParaRPr lang="en-US"/>
          </a:p>
        </p:txBody>
      </p:sp>
      <p:sp>
        <p:nvSpPr>
          <p:cNvPr id="5" name="Footer Placeholder 4">
            <a:extLst>
              <a:ext uri="{FF2B5EF4-FFF2-40B4-BE49-F238E27FC236}">
                <a16:creationId xmlns:a16="http://schemas.microsoft.com/office/drawing/2014/main" id="{25114C2B-4F58-3617-41F8-E3241B9A12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A6E3D-50A7-2B05-E356-71C59309250A}"/>
              </a:ext>
            </a:extLst>
          </p:cNvPr>
          <p:cNvSpPr>
            <a:spLocks noGrp="1"/>
          </p:cNvSpPr>
          <p:nvPr>
            <p:ph type="sldNum" sz="quarter" idx="12"/>
          </p:nvPr>
        </p:nvSpPr>
        <p:spPr/>
        <p:txBody>
          <a:bodyPr/>
          <a:lstStyle/>
          <a:p>
            <a:fld id="{F1F8390A-5D0B-4C7E-95ED-D9DBA85C9226}" type="slidenum">
              <a:rPr lang="en-US" smtClean="0"/>
              <a:t>‹#›</a:t>
            </a:fld>
            <a:endParaRPr lang="en-US"/>
          </a:p>
        </p:txBody>
      </p:sp>
    </p:spTree>
    <p:extLst>
      <p:ext uri="{BB962C8B-B14F-4D97-AF65-F5344CB8AC3E}">
        <p14:creationId xmlns:p14="http://schemas.microsoft.com/office/powerpoint/2010/main" val="10469415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AACEF-E366-48FC-A098-18E7C4870237}"/>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41832" y="334964"/>
            <a:ext cx="1402720" cy="348699"/>
          </a:xfrm>
          <a:prstGeom prst="rect">
            <a:avLst/>
          </a:prstGeom>
        </p:spPr>
      </p:pic>
      <p:sp>
        <p:nvSpPr>
          <p:cNvPr id="5" name="Rectangle 4">
            <a:extLst>
              <a:ext uri="{FF2B5EF4-FFF2-40B4-BE49-F238E27FC236}">
                <a16:creationId xmlns:a16="http://schemas.microsoft.com/office/drawing/2014/main" id="{0DEF096B-E893-43B2-A07F-FB1329A5B6E6}"/>
              </a:ext>
            </a:extLst>
          </p:cNvPr>
          <p:cNvSpPr/>
          <p:nvPr userDrawn="1"/>
        </p:nvSpPr>
        <p:spPr bwMode="gray">
          <a:xfrm>
            <a:off x="11517330" y="6482993"/>
            <a:ext cx="534257" cy="308225"/>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Rectangle 3">
            <a:extLst>
              <a:ext uri="{FF2B5EF4-FFF2-40B4-BE49-F238E27FC236}">
                <a16:creationId xmlns:a16="http://schemas.microsoft.com/office/drawing/2014/main" id="{A53AC127-1A6B-E347-9184-555DB7A63C59}"/>
              </a:ext>
            </a:extLst>
          </p:cNvPr>
          <p:cNvSpPr/>
          <p:nvPr userDrawn="1"/>
        </p:nvSpPr>
        <p:spPr>
          <a:xfrm>
            <a:off x="4267200" y="4918427"/>
            <a:ext cx="7010400" cy="1421928"/>
          </a:xfrm>
          <a:prstGeom prst="rect">
            <a:avLst/>
          </a:prstGeom>
        </p:spPr>
        <p:txBody>
          <a:bodyPr wrap="square" lIns="0" rIns="0" numCol="2" spcCol="182880">
            <a:spAutoFit/>
          </a:bodyPr>
          <a:lstStyle/>
          <a:p>
            <a:pPr>
              <a:lnSpc>
                <a:spcPct val="120000"/>
              </a:lnSpc>
            </a:pPr>
            <a:r>
              <a:rPr lang="en-US" sz="700">
                <a:latin typeface="Open Sans" charset="0"/>
                <a:ea typeface="Open Sans" charset="0"/>
                <a:cs typeface="Open Sans" charset="0"/>
              </a:rPr>
              <a:t>This publication contains general information only, and none of the member firms of Deloitte Touche Tohmatsu Limited, its member firms, or their related entities (collective, the “Deloitte Network”) is, by means of this publication, rendering professional advice or services. Before making any decision or taking any action that may affect your business, you should consult a qualified professional adviser. No entity in the Deloitte Network shall be responsible for any loss whatsoever sustained by any person who relies on this publication.</a:t>
            </a:r>
          </a:p>
          <a:p>
            <a:pPr>
              <a:lnSpc>
                <a:spcPct val="120000"/>
              </a:lnSpc>
            </a:pPr>
            <a:br>
              <a:rPr lang="en-US" sz="700">
                <a:latin typeface="Open Sans" charset="0"/>
                <a:ea typeface="Open Sans" charset="0"/>
                <a:cs typeface="Open Sans" charset="0"/>
              </a:rPr>
            </a:br>
            <a:br>
              <a:rPr lang="en-US" sz="700">
                <a:latin typeface="Open Sans" charset="0"/>
                <a:ea typeface="Open Sans" charset="0"/>
                <a:cs typeface="Open Sans" charset="0"/>
              </a:rPr>
            </a:br>
            <a:endParaRPr lang="en-US" sz="700">
              <a:latin typeface="Open Sans" charset="0"/>
              <a:ea typeface="Open Sans" charset="0"/>
              <a:cs typeface="Open Sans" charset="0"/>
            </a:endParaRPr>
          </a:p>
          <a:p>
            <a:pPr>
              <a:lnSpc>
                <a:spcPct val="120000"/>
              </a:lnSpc>
            </a:pPr>
            <a:r>
              <a:rPr lang="en-US" sz="700">
                <a:latin typeface="Open Sans" charset="0"/>
                <a:ea typeface="Open Sans" charset="0"/>
                <a:cs typeface="Open Sans" charset="0"/>
              </a:rPr>
              <a:t>As used in this document, “Deloitte” means Deloitte Consulting LLP, a subsidiary of Deloitte LLP. Please see www.deloitte.com/us/about for a detailed description of the legal structure of Deloitte USA LLP, Deloitte LLP and their respective subsidiaries. Certain services may not be available to attest clients under </a:t>
            </a:r>
            <a:br>
              <a:rPr lang="en-US" sz="700">
                <a:latin typeface="Open Sans" charset="0"/>
                <a:ea typeface="Open Sans" charset="0"/>
                <a:cs typeface="Open Sans" charset="0"/>
              </a:rPr>
            </a:br>
            <a:r>
              <a:rPr lang="en-US" sz="700">
                <a:latin typeface="Open Sans" charset="0"/>
                <a:ea typeface="Open Sans" charset="0"/>
                <a:cs typeface="Open Sans" charset="0"/>
              </a:rPr>
              <a:t>the rules and regulations of public accounting.</a:t>
            </a:r>
          </a:p>
          <a:p>
            <a:endParaRPr lang="en-US" sz="700">
              <a:latin typeface="Open Sans" charset="0"/>
              <a:ea typeface="Open Sans" charset="0"/>
              <a:cs typeface="Open Sans" charset="0"/>
              <a:sym typeface="Frutiger Next Pro Light" charset="0"/>
            </a:endParaRPr>
          </a:p>
          <a:p>
            <a:r>
              <a:rPr lang="en-US" sz="700" b="1">
                <a:latin typeface="Open Sans" charset="0"/>
                <a:ea typeface="Open Sans" charset="0"/>
                <a:cs typeface="Open Sans" charset="0"/>
                <a:sym typeface="Frutiger Next Pro Light" charset="0"/>
              </a:rPr>
              <a:t>Copyright ©2022 Deloitte Development LLC. </a:t>
            </a:r>
            <a:br>
              <a:rPr lang="en-US" sz="700">
                <a:latin typeface="Open Sans" charset="0"/>
                <a:ea typeface="Open Sans" charset="0"/>
                <a:cs typeface="Open Sans" charset="0"/>
                <a:sym typeface="Frutiger Next Pro Light" charset="0"/>
              </a:rPr>
            </a:br>
            <a:r>
              <a:rPr lang="en-US" sz="700" b="1">
                <a:latin typeface="Open Sans" charset="0"/>
                <a:ea typeface="Open Sans" charset="0"/>
                <a:cs typeface="Open Sans" charset="0"/>
                <a:sym typeface="Frutiger Next Pro Light" charset="0"/>
              </a:rPr>
              <a:t>All rights reserved. </a:t>
            </a:r>
            <a:r>
              <a:rPr lang="en-US" sz="700" b="1">
                <a:latin typeface="Open Sans" charset="0"/>
                <a:ea typeface="Open Sans" charset="0"/>
                <a:cs typeface="Open Sans" charset="0"/>
              </a:rPr>
              <a:t>Member of Deloitte Touche Tohmatsu Limited</a:t>
            </a:r>
          </a:p>
        </p:txBody>
      </p:sp>
      <p:sp>
        <p:nvSpPr>
          <p:cNvPr id="6" name="Text Placeholder 19">
            <a:extLst>
              <a:ext uri="{FF2B5EF4-FFF2-40B4-BE49-F238E27FC236}">
                <a16:creationId xmlns:a16="http://schemas.microsoft.com/office/drawing/2014/main" id="{969A91C6-01C4-DF45-A99D-FA99EA783003}"/>
              </a:ext>
            </a:extLst>
          </p:cNvPr>
          <p:cNvSpPr>
            <a:spLocks noGrp="1"/>
          </p:cNvSpPr>
          <p:nvPr>
            <p:ph type="body" sz="quarter" idx="10" hasCustomPrompt="1"/>
          </p:nvPr>
        </p:nvSpPr>
        <p:spPr>
          <a:xfrm>
            <a:off x="4267200" y="2489200"/>
            <a:ext cx="4040187" cy="947738"/>
          </a:xfrm>
          <a:prstGeom prst="rect">
            <a:avLst/>
          </a:prstGeom>
        </p:spPr>
        <p:txBody>
          <a:bodyPr/>
          <a:lstStyle>
            <a:lvl1pPr marL="0" indent="0">
              <a:buNone/>
              <a:defRPr sz="2800" b="1" i="0">
                <a:latin typeface="Open Sans Semibold" panose="020B0606030504020204" pitchFamily="34" charset="0"/>
                <a:ea typeface="Open Sans Semibold" panose="020B0606030504020204" pitchFamily="34" charset="0"/>
                <a:cs typeface="Open Sans Semibold" panose="020B0606030504020204" pitchFamily="34" charset="0"/>
              </a:defRPr>
            </a:lvl1pPr>
          </a:lstStyle>
          <a:p>
            <a:pPr lvl="0"/>
            <a:r>
              <a:rPr lang="en-US"/>
              <a:t>Edit Master text style</a:t>
            </a:r>
          </a:p>
        </p:txBody>
      </p:sp>
      <p:sp>
        <p:nvSpPr>
          <p:cNvPr id="7" name="Text Placeholder 21">
            <a:extLst>
              <a:ext uri="{FF2B5EF4-FFF2-40B4-BE49-F238E27FC236}">
                <a16:creationId xmlns:a16="http://schemas.microsoft.com/office/drawing/2014/main" id="{B0D81BEA-D10E-D240-BD9D-6E7B8AB2F6F0}"/>
              </a:ext>
            </a:extLst>
          </p:cNvPr>
          <p:cNvSpPr>
            <a:spLocks noGrp="1"/>
          </p:cNvSpPr>
          <p:nvPr>
            <p:ph type="body" sz="quarter" idx="11" hasCustomPrompt="1"/>
          </p:nvPr>
        </p:nvSpPr>
        <p:spPr>
          <a:xfrm>
            <a:off x="4267200" y="3436938"/>
            <a:ext cx="4040187" cy="1003300"/>
          </a:xfrm>
          <a:prstGeom prst="rect">
            <a:avLst/>
          </a:prstGeom>
        </p:spPr>
        <p:txBody>
          <a:bodyPr/>
          <a:lstStyle>
            <a:lvl1pPr marL="0" indent="0">
              <a:buNone/>
              <a:defRPr sz="1800" b="0" i="0">
                <a:latin typeface="Open Sans Light" panose="020B0306030504020204" pitchFamily="34" charset="0"/>
                <a:ea typeface="Open Sans Light" panose="020B0306030504020204" pitchFamily="34" charset="0"/>
                <a:cs typeface="Open Sans Light" panose="020B0306030504020204" pitchFamily="34" charset="0"/>
              </a:defRPr>
            </a:lvl1pPr>
            <a:lvl2pPr marL="0" indent="0">
              <a:buNone/>
              <a:defRPr b="0" i="0">
                <a:latin typeface="Open Sans Light" panose="020B0306030504020204" pitchFamily="34" charset="0"/>
                <a:ea typeface="Open Sans Light" panose="020B0306030504020204" pitchFamily="34" charset="0"/>
                <a:cs typeface="Open Sans Light" panose="020B0306030504020204" pitchFamily="34" charset="0"/>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87602016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Master Blocker">
    <p:bg>
      <p:bgPr>
        <a:solidFill>
          <a:schemeClr val="accent2"/>
        </a:solidFill>
        <a:effectLst/>
      </p:bgPr>
    </p:bg>
    <p:spTree>
      <p:nvGrpSpPr>
        <p:cNvPr id="1" name=""/>
        <p:cNvGrpSpPr/>
        <p:nvPr/>
      </p:nvGrpSpPr>
      <p:grpSpPr>
        <a:xfrm>
          <a:off x="0" y="0"/>
          <a:ext cx="0" cy="0"/>
          <a:chOff x="0" y="0"/>
          <a:chExt cx="0" cy="0"/>
        </a:xfrm>
      </p:grpSpPr>
      <p:sp>
        <p:nvSpPr>
          <p:cNvPr id="3" name="TextBox 2"/>
          <p:cNvSpPr txBox="1"/>
          <p:nvPr userDrawn="1"/>
        </p:nvSpPr>
        <p:spPr>
          <a:xfrm>
            <a:off x="914400" y="1217629"/>
            <a:ext cx="10363200" cy="4616648"/>
          </a:xfrm>
          <a:prstGeom prst="rect">
            <a:avLst/>
          </a:prstGeom>
          <a:noFill/>
        </p:spPr>
        <p:txBody>
          <a:bodyPr wrap="square" rtlCol="0">
            <a:spAutoFit/>
          </a:bodyPr>
          <a:lstStyle/>
          <a:p>
            <a:pPr algn="ctr"/>
            <a:r>
              <a:rPr lang="en-US" sz="11500" b="1">
                <a:solidFill>
                  <a:schemeClr val="bg1"/>
                </a:solidFill>
              </a:rPr>
              <a:t>Do not use this</a:t>
            </a:r>
            <a:r>
              <a:rPr lang="en-US" sz="11500" b="1" baseline="0">
                <a:solidFill>
                  <a:schemeClr val="bg1"/>
                </a:solidFill>
              </a:rPr>
              <a:t> layout</a:t>
            </a:r>
          </a:p>
          <a:p>
            <a:pPr algn="ctr"/>
            <a:endParaRPr lang="en-US" sz="3200" b="1" baseline="0"/>
          </a:p>
          <a:p>
            <a:pPr algn="ctr"/>
            <a:r>
              <a:rPr lang="en-US" sz="3200" b="0" baseline="0"/>
              <a:t>Delete any master slides that occur after this layout</a:t>
            </a:r>
            <a:endParaRPr lang="en-US" sz="3200" b="0"/>
          </a:p>
        </p:txBody>
      </p:sp>
    </p:spTree>
    <p:extLst>
      <p:ext uri="{BB962C8B-B14F-4D97-AF65-F5344CB8AC3E}">
        <p14:creationId xmlns:p14="http://schemas.microsoft.com/office/powerpoint/2010/main" val="364863280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tx1">
                    <a:lumMod val="50000"/>
                    <a:lumOff val="5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0853973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1" i="0" spc="-75" dirty="0">
                <a:latin typeface="Open Sans" panose="020B0606030504020204" pitchFamily="34" charset="0"/>
                <a:ea typeface="Open Sans" panose="020B0606030504020204" pitchFamily="34" charset="0"/>
                <a:cs typeface="Open Sans" panose="020B0606030504020204" pitchFamily="34" charset="0"/>
              </a:defRPr>
            </a:lvl1pPr>
          </a:lstStyle>
          <a:p>
            <a:pPr lvl="0" defTabSz="685800">
              <a:lnSpc>
                <a:spcPct val="85000"/>
              </a:lnSpc>
            </a:pPr>
            <a:r>
              <a:rPr lang="en-US"/>
              <a:t>Click to edit Master title style</a:t>
            </a:r>
          </a:p>
        </p:txBody>
      </p:sp>
    </p:spTree>
    <p:extLst>
      <p:ext uri="{BB962C8B-B14F-4D97-AF65-F5344CB8AC3E}">
        <p14:creationId xmlns:p14="http://schemas.microsoft.com/office/powerpoint/2010/main" val="4049963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5BDC220-FDA0-41D7-98BA-BB440BC4A90B}"/>
              </a:ext>
            </a:extLst>
          </p:cNvPr>
          <p:cNvSpPr/>
          <p:nvPr userDrawn="1"/>
        </p:nvSpPr>
        <p:spPr bwMode="gray">
          <a:xfrm>
            <a:off x="11568701" y="6482993"/>
            <a:ext cx="503434" cy="375007"/>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3DAD1E82-7DE3-46EF-9065-6719F60566AC}"/>
              </a:ext>
            </a:extLst>
          </p:cNvPr>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latin typeface="Open Sans" panose="020B0606030504020204" pitchFamily="34" charset="0"/>
                <a:ea typeface="Open Sans" panose="020B0606030504020204" pitchFamily="34" charset="0"/>
                <a:cs typeface="Open Sans" panose="020B0606030504020204" pitchFamily="34" charset="0"/>
              </a:rPr>
              <a:pPr marL="0" indent="0" algn="r">
                <a:spcBef>
                  <a:spcPts val="800"/>
                </a:spcBef>
                <a:buSzPct val="100000"/>
                <a:buFont typeface="Arial"/>
                <a:buNone/>
              </a:pPr>
              <a:t>‹#›</a:t>
            </a:fld>
            <a:endParaRPr lang="en-US" sz="650" noProof="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Text Placeholder 8">
            <a:extLst>
              <a:ext uri="{FF2B5EF4-FFF2-40B4-BE49-F238E27FC236}">
                <a16:creationId xmlns:a16="http://schemas.microsoft.com/office/drawing/2014/main" id="{64DC2670-5D11-4421-8167-B380A667E4E1}"/>
              </a:ext>
            </a:extLst>
          </p:cNvPr>
          <p:cNvSpPr>
            <a:spLocks noGrp="1"/>
          </p:cNvSpPr>
          <p:nvPr>
            <p:ph type="body" sz="quarter" idx="13" hasCustomPrompt="1"/>
          </p:nvPr>
        </p:nvSpPr>
        <p:spPr>
          <a:xfrm>
            <a:off x="551688" y="684903"/>
            <a:ext cx="11390734" cy="454080"/>
          </a:xfrm>
          <a:prstGeom prst="rect">
            <a:avLst/>
          </a:prstGeom>
        </p:spPr>
        <p:txBody>
          <a:bodyPr lIns="0" tIns="0" rIns="0" bIns="0">
            <a:noAutofit/>
          </a:bodyPr>
          <a:lstStyle>
            <a:lvl1pPr marL="0" indent="0" algn="l" defTabSz="914400" rtl="0" eaLnBrk="1" latinLnBrk="0" hangingPunct="1">
              <a:spcBef>
                <a:spcPts val="200"/>
              </a:spcBef>
              <a:buSzPct val="100000"/>
              <a:buNone/>
              <a:defRPr lang="en-US" sz="1200" kern="1200" noProof="0" dirty="0">
                <a:solidFill>
                  <a:schemeClr val="accent6"/>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noProof="0"/>
              <a:t>Click to add subtitle</a:t>
            </a:r>
          </a:p>
        </p:txBody>
      </p:sp>
      <p:sp>
        <p:nvSpPr>
          <p:cNvPr id="18" name="Title Placeholder 1">
            <a:extLst>
              <a:ext uri="{FF2B5EF4-FFF2-40B4-BE49-F238E27FC236}">
                <a16:creationId xmlns:a16="http://schemas.microsoft.com/office/drawing/2014/main" id="{A791C14F-ED57-4012-8301-39F6E6B9EEC6}"/>
              </a:ext>
            </a:extLst>
          </p:cNvPr>
          <p:cNvSpPr>
            <a:spLocks noGrp="1"/>
          </p:cNvSpPr>
          <p:nvPr>
            <p:ph type="title" hasCustomPrompt="1"/>
          </p:nvPr>
        </p:nvSpPr>
        <p:spPr>
          <a:xfrm>
            <a:off x="551688" y="238607"/>
            <a:ext cx="11390734" cy="365760"/>
          </a:xfrm>
          <a:prstGeom prst="rect">
            <a:avLst/>
          </a:prstGeom>
        </p:spPr>
        <p:txBody>
          <a:bodyPr vert="horz" lIns="0" tIns="0" rIns="0" bIns="0" rtlCol="0" anchor="t" anchorCtr="0">
            <a:noAutofit/>
          </a:bodyPr>
          <a:lstStyle>
            <a:lvl1pPr marL="0" algn="l" defTabSz="1219170" rtl="0" eaLnBrk="1" latinLnBrk="0" hangingPunct="1">
              <a:spcBef>
                <a:spcPct val="0"/>
              </a:spcBef>
              <a:buNone/>
              <a:defRPr lang="en-US" sz="2400" b="1" i="0" kern="1200" noProof="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add title</a:t>
            </a:r>
          </a:p>
        </p:txBody>
      </p:sp>
    </p:spTree>
    <p:extLst>
      <p:ext uri="{BB962C8B-B14F-4D97-AF65-F5344CB8AC3E}">
        <p14:creationId xmlns:p14="http://schemas.microsoft.com/office/powerpoint/2010/main" val="143479987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5" progId="TCLayout.ActiveDocument.1">
                  <p:embed/>
                </p:oleObj>
              </mc:Choice>
              <mc:Fallback>
                <p:oleObj name="think-cell Slide" r:id="rId3" imgW="425" imgH="425" progId="TCLayout.ActiveDocument.1">
                  <p:embed/>
                  <p:pic>
                    <p:nvPicPr>
                      <p:cNvPr id="3" name="think-cell data - do not delete" hidden="1">
                        <a:extLst>
                          <a:ext uri="{FF2B5EF4-FFF2-40B4-BE49-F238E27FC236}">
                            <a16:creationId xmlns:a16="http://schemas.microsoft.com/office/drawing/2014/main" id="{FB05972C-4EB5-02E5-D3B3-796AF5ABC9A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latin typeface="Aptos" panose="020B0004020202020204" pitchFamily="34" charset="0"/>
              </a:defRPr>
            </a:lvl1pPr>
          </a:lstStyle>
          <a:p>
            <a:pPr lvl="0"/>
            <a:r>
              <a:rPr lang="en-US"/>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Aptos" panose="020B0004020202020204" pitchFamily="34" charset="0"/>
              </a:defRPr>
            </a:lvl1pPr>
          </a:lstStyle>
          <a:p>
            <a:r>
              <a:rPr lang="en-US"/>
              <a:t>Click to add title</a:t>
            </a:r>
          </a:p>
        </p:txBody>
      </p:sp>
      <p:sp>
        <p:nvSpPr>
          <p:cNvPr id="2" name="CaseCode">
            <a:extLst>
              <a:ext uri="{FF2B5EF4-FFF2-40B4-BE49-F238E27FC236}">
                <a16:creationId xmlns:a16="http://schemas.microsoft.com/office/drawing/2014/main" id="{0D29D37C-EA8F-611D-C0F1-99B0EB0EA80B}"/>
              </a:ext>
            </a:extLst>
          </p:cNvPr>
          <p:cNvSpPr txBox="1"/>
          <p:nvPr userDrawn="1"/>
        </p:nvSpPr>
        <p:spPr>
          <a:xfrm>
            <a:off x="6335184" y="6519672"/>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a:solidFill>
                  <a:schemeClr val="tx1"/>
                </a:solidFill>
                <a:latin typeface="Aptos" panose="020B0004020202020204" pitchFamily="34" charset="0"/>
                <a:cs typeface="Calibri" panose="020F0502020204030204" pitchFamily="34" charset="0"/>
              </a:rPr>
              <a:t>Green Dot AML Investigations</a:t>
            </a:r>
          </a:p>
        </p:txBody>
      </p:sp>
    </p:spTree>
    <p:extLst>
      <p:ext uri="{BB962C8B-B14F-4D97-AF65-F5344CB8AC3E}">
        <p14:creationId xmlns:p14="http://schemas.microsoft.com/office/powerpoint/2010/main" val="764185906"/>
      </p:ext>
    </p:extLst>
  </p:cSld>
  <p:clrMapOvr>
    <a:masterClrMapping/>
  </p:clrMapOvr>
  <p:transition>
    <p:fade/>
  </p:transition>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Cover Page">
    <p:spTree>
      <p:nvGrpSpPr>
        <p:cNvPr id="1" name=""/>
        <p:cNvGrpSpPr/>
        <p:nvPr/>
      </p:nvGrpSpPr>
      <p:grpSpPr>
        <a:xfrm>
          <a:off x="0" y="0"/>
          <a:ext cx="0" cy="0"/>
          <a:chOff x="0" y="0"/>
          <a:chExt cx="0" cy="0"/>
        </a:xfrm>
      </p:grpSpPr>
      <p:sp>
        <p:nvSpPr>
          <p:cNvPr id="9" name="Title 1"/>
          <p:cNvSpPr>
            <a:spLocks noGrp="1"/>
          </p:cNvSpPr>
          <p:nvPr>
            <p:ph type="title"/>
          </p:nvPr>
        </p:nvSpPr>
        <p:spPr>
          <a:xfrm>
            <a:off x="675203" y="2246645"/>
            <a:ext cx="10907199" cy="748931"/>
          </a:xfrm>
        </p:spPr>
        <p:txBody>
          <a:bodyPr anchor="b"/>
          <a:lstStyle>
            <a:lvl1pPr algn="r">
              <a:defRPr sz="3000">
                <a:solidFill>
                  <a:schemeClr val="bg1">
                    <a:lumMod val="50000"/>
                  </a:schemeClr>
                </a:solidFill>
                <a:latin typeface="+mj-lt"/>
              </a:defRPr>
            </a:lvl1pPr>
          </a:lstStyle>
          <a:p>
            <a:r>
              <a:rPr lang="en-US"/>
              <a:t>Click to edit Master title style</a:t>
            </a:r>
          </a:p>
        </p:txBody>
      </p:sp>
      <p:sp>
        <p:nvSpPr>
          <p:cNvPr id="10" name="Text Placeholder 5"/>
          <p:cNvSpPr>
            <a:spLocks noGrp="1"/>
          </p:cNvSpPr>
          <p:nvPr>
            <p:ph type="body" sz="quarter" idx="10"/>
          </p:nvPr>
        </p:nvSpPr>
        <p:spPr>
          <a:xfrm>
            <a:off x="679452" y="3984629"/>
            <a:ext cx="10902949" cy="1554163"/>
          </a:xfrm>
          <a:prstGeom prst="rect">
            <a:avLst/>
          </a:prstGeom>
        </p:spPr>
        <p:txBody>
          <a:bodyPr>
            <a:normAutofit/>
          </a:bodyPr>
          <a:lstStyle>
            <a:lvl1pPr algn="r">
              <a:defRPr sz="1600">
                <a:solidFill>
                  <a:srgbClr val="77777A"/>
                </a:solidFill>
                <a:latin typeface="+mj-lt"/>
              </a:defRPr>
            </a:lvl1pPr>
            <a:lvl2pPr algn="l">
              <a:defRPr/>
            </a:lvl2pPr>
            <a:lvl3pPr algn="l">
              <a:defRPr/>
            </a:lvl3pPr>
            <a:lvl4pPr algn="l">
              <a:defRPr/>
            </a:lvl4pPr>
            <a:lvl5pPr algn="l">
              <a:defRPr/>
            </a:lvl5pPr>
          </a:lstStyle>
          <a:p>
            <a:pPr lvl="0"/>
            <a:r>
              <a:rPr lang="en-US"/>
              <a:t>Click to edit Master text styles</a:t>
            </a:r>
          </a:p>
        </p:txBody>
      </p:sp>
      <p:sp>
        <p:nvSpPr>
          <p:cNvPr id="2" name="Rectangle 1">
            <a:extLst>
              <a:ext uri="{FF2B5EF4-FFF2-40B4-BE49-F238E27FC236}">
                <a16:creationId xmlns:a16="http://schemas.microsoft.com/office/drawing/2014/main" id="{D3E404E3-2581-9770-D993-4F52C109CF6E}"/>
              </a:ext>
            </a:extLst>
          </p:cNvPr>
          <p:cNvSpPr/>
          <p:nvPr userDrawn="1"/>
        </p:nvSpPr>
        <p:spPr>
          <a:xfrm>
            <a:off x="0" y="2995576"/>
            <a:ext cx="12192000" cy="989053"/>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endParaRPr lang="en-US"/>
          </a:p>
        </p:txBody>
      </p:sp>
      <p:sp>
        <p:nvSpPr>
          <p:cNvPr id="3" name="Rectangle 2">
            <a:extLst>
              <a:ext uri="{FF2B5EF4-FFF2-40B4-BE49-F238E27FC236}">
                <a16:creationId xmlns:a16="http://schemas.microsoft.com/office/drawing/2014/main" id="{097FADF0-23FC-C065-8934-3DC2773768AA}"/>
              </a:ext>
            </a:extLst>
          </p:cNvPr>
          <p:cNvSpPr/>
          <p:nvPr userDrawn="1"/>
        </p:nvSpPr>
        <p:spPr>
          <a:xfrm>
            <a:off x="0" y="3759200"/>
            <a:ext cx="12192000" cy="22542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chorCtr="0"/>
          <a:lstStyle/>
          <a:p>
            <a:pPr algn="ctr"/>
            <a:endParaRPr lang="en-US"/>
          </a:p>
        </p:txBody>
      </p:sp>
    </p:spTree>
    <p:extLst>
      <p:ext uri="{BB962C8B-B14F-4D97-AF65-F5344CB8AC3E}">
        <p14:creationId xmlns:p14="http://schemas.microsoft.com/office/powerpoint/2010/main" val="37968085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Blank Page">
    <p:spTree>
      <p:nvGrpSpPr>
        <p:cNvPr id="1" name=""/>
        <p:cNvGrpSpPr/>
        <p:nvPr/>
      </p:nvGrpSpPr>
      <p:grpSpPr>
        <a:xfrm>
          <a:off x="0" y="0"/>
          <a:ext cx="0" cy="0"/>
          <a:chOff x="0" y="0"/>
          <a:chExt cx="0" cy="0"/>
        </a:xfrm>
      </p:grpSpPr>
      <p:sp>
        <p:nvSpPr>
          <p:cNvPr id="2" name="Title 1"/>
          <p:cNvSpPr>
            <a:spLocks noGrp="1"/>
          </p:cNvSpPr>
          <p:nvPr>
            <p:ph type="title"/>
          </p:nvPr>
        </p:nvSpPr>
        <p:spPr>
          <a:xfrm>
            <a:off x="676588" y="360311"/>
            <a:ext cx="10905813" cy="385619"/>
          </a:xfrm>
        </p:spPr>
        <p:txBody>
          <a:bodyPr/>
          <a:lstStyle/>
          <a:p>
            <a:r>
              <a:rPr lang="en-US"/>
              <a:t>Click to edit Master title style</a:t>
            </a:r>
          </a:p>
        </p:txBody>
      </p:sp>
    </p:spTree>
    <p:extLst>
      <p:ext uri="{BB962C8B-B14F-4D97-AF65-F5344CB8AC3E}">
        <p14:creationId xmlns:p14="http://schemas.microsoft.com/office/powerpoint/2010/main" val="27885795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05B7-A80D-6765-7D33-11191165F0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90FA85-04ED-80F0-CAFB-BE4AB7D75C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68DDAD-DF62-A4BC-4A98-875632965329}"/>
              </a:ext>
            </a:extLst>
          </p:cNvPr>
          <p:cNvSpPr>
            <a:spLocks noGrp="1"/>
          </p:cNvSpPr>
          <p:nvPr>
            <p:ph type="dt" sz="half" idx="10"/>
          </p:nvPr>
        </p:nvSpPr>
        <p:spPr/>
        <p:txBody>
          <a:bodyPr/>
          <a:lstStyle/>
          <a:p>
            <a:fld id="{76C3A3AF-B037-4203-BC74-99EBB9012E2C}" type="datetimeFigureOut">
              <a:rPr lang="en-US" smtClean="0"/>
              <a:t>7/9/2025</a:t>
            </a:fld>
            <a:endParaRPr lang="en-US" dirty="0"/>
          </a:p>
        </p:txBody>
      </p:sp>
      <p:sp>
        <p:nvSpPr>
          <p:cNvPr id="5" name="Footer Placeholder 4">
            <a:extLst>
              <a:ext uri="{FF2B5EF4-FFF2-40B4-BE49-F238E27FC236}">
                <a16:creationId xmlns:a16="http://schemas.microsoft.com/office/drawing/2014/main" id="{EB2BD97C-81CF-C357-3660-4D371AB021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484BCC-F24E-71FF-CFE4-8CA73C60D7D1}"/>
              </a:ext>
            </a:extLst>
          </p:cNvPr>
          <p:cNvSpPr>
            <a:spLocks noGrp="1"/>
          </p:cNvSpPr>
          <p:nvPr>
            <p:ph type="sldNum" sz="quarter" idx="12"/>
          </p:nvPr>
        </p:nvSpPr>
        <p:spPr/>
        <p:txBody>
          <a:bodyPr/>
          <a:lstStyle/>
          <a:p>
            <a:fld id="{512BA351-E55D-4A0A-A949-F0152CF65EE1}" type="slidenum">
              <a:rPr lang="en-US" smtClean="0"/>
              <a:t>‹#›</a:t>
            </a:fld>
            <a:endParaRPr lang="en-US" dirty="0"/>
          </a:p>
        </p:txBody>
      </p:sp>
    </p:spTree>
    <p:extLst>
      <p:ext uri="{BB962C8B-B14F-4D97-AF65-F5344CB8AC3E}">
        <p14:creationId xmlns:p14="http://schemas.microsoft.com/office/powerpoint/2010/main" val="39304265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A6BC-4FFE-4906-E53C-46120A198F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BB5AC3-F986-7ABA-6C0B-F353E6C770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52CABA-BD1E-1F10-76B1-F7E4CF29645C}"/>
              </a:ext>
            </a:extLst>
          </p:cNvPr>
          <p:cNvSpPr>
            <a:spLocks noGrp="1"/>
          </p:cNvSpPr>
          <p:nvPr>
            <p:ph type="dt" sz="half" idx="10"/>
          </p:nvPr>
        </p:nvSpPr>
        <p:spPr/>
        <p:txBody>
          <a:bodyPr/>
          <a:lstStyle/>
          <a:p>
            <a:fld id="{76C3A3AF-B037-4203-BC74-99EBB9012E2C}" type="datetimeFigureOut">
              <a:rPr lang="en-US" smtClean="0"/>
              <a:t>7/9/2025</a:t>
            </a:fld>
            <a:endParaRPr lang="en-US" dirty="0"/>
          </a:p>
        </p:txBody>
      </p:sp>
      <p:sp>
        <p:nvSpPr>
          <p:cNvPr id="5" name="Footer Placeholder 4">
            <a:extLst>
              <a:ext uri="{FF2B5EF4-FFF2-40B4-BE49-F238E27FC236}">
                <a16:creationId xmlns:a16="http://schemas.microsoft.com/office/drawing/2014/main" id="{C8143590-6E3A-9C72-C390-CF4BDA99D0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D93A0F2-A6E2-EB9D-9C83-D6BEFC1FD12E}"/>
              </a:ext>
            </a:extLst>
          </p:cNvPr>
          <p:cNvSpPr>
            <a:spLocks noGrp="1"/>
          </p:cNvSpPr>
          <p:nvPr>
            <p:ph type="sldNum" sz="quarter" idx="12"/>
          </p:nvPr>
        </p:nvSpPr>
        <p:spPr/>
        <p:txBody>
          <a:bodyPr/>
          <a:lstStyle/>
          <a:p>
            <a:fld id="{512BA351-E55D-4A0A-A949-F0152CF65EE1}" type="slidenum">
              <a:rPr lang="en-US" smtClean="0"/>
              <a:t>‹#›</a:t>
            </a:fld>
            <a:endParaRPr lang="en-US" dirty="0"/>
          </a:p>
        </p:txBody>
      </p:sp>
    </p:spTree>
    <p:extLst>
      <p:ext uri="{BB962C8B-B14F-4D97-AF65-F5344CB8AC3E}">
        <p14:creationId xmlns:p14="http://schemas.microsoft.com/office/powerpoint/2010/main" val="3160498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4ACF7-CD5B-C6DE-339C-30C655F63C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763005-4BB5-46B5-5596-FF5655A4AD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102D59-573F-B0C5-5789-9315CA4670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8370A6-1859-7426-9A1D-7C139E89E577}"/>
              </a:ext>
            </a:extLst>
          </p:cNvPr>
          <p:cNvSpPr>
            <a:spLocks noGrp="1"/>
          </p:cNvSpPr>
          <p:nvPr>
            <p:ph type="dt" sz="half" idx="10"/>
          </p:nvPr>
        </p:nvSpPr>
        <p:spPr/>
        <p:txBody>
          <a:bodyPr/>
          <a:lstStyle/>
          <a:p>
            <a:fld id="{66A719B2-6F25-45E1-BF11-A9DF37F384E8}" type="datetimeFigureOut">
              <a:rPr lang="en-US" smtClean="0"/>
              <a:t>7/9/2025</a:t>
            </a:fld>
            <a:endParaRPr lang="en-US"/>
          </a:p>
        </p:txBody>
      </p:sp>
      <p:sp>
        <p:nvSpPr>
          <p:cNvPr id="6" name="Footer Placeholder 5">
            <a:extLst>
              <a:ext uri="{FF2B5EF4-FFF2-40B4-BE49-F238E27FC236}">
                <a16:creationId xmlns:a16="http://schemas.microsoft.com/office/drawing/2014/main" id="{50686B4A-9B82-DE60-25B2-EC6330343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7A6A19-6685-757F-E74A-A55707F8B7DC}"/>
              </a:ext>
            </a:extLst>
          </p:cNvPr>
          <p:cNvSpPr>
            <a:spLocks noGrp="1"/>
          </p:cNvSpPr>
          <p:nvPr>
            <p:ph type="sldNum" sz="quarter" idx="12"/>
          </p:nvPr>
        </p:nvSpPr>
        <p:spPr/>
        <p:txBody>
          <a:bodyPr/>
          <a:lstStyle/>
          <a:p>
            <a:fld id="{F1F8390A-5D0B-4C7E-95ED-D9DBA85C9226}" type="slidenum">
              <a:rPr lang="en-US" smtClean="0"/>
              <a:t>‹#›</a:t>
            </a:fld>
            <a:endParaRPr lang="en-US"/>
          </a:p>
        </p:txBody>
      </p:sp>
    </p:spTree>
    <p:extLst>
      <p:ext uri="{BB962C8B-B14F-4D97-AF65-F5344CB8AC3E}">
        <p14:creationId xmlns:p14="http://schemas.microsoft.com/office/powerpoint/2010/main" val="93496104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5BC5-CD85-B2CD-3E7A-8918BCB076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CCC9F0-7578-F415-7D4E-A638B90320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72287-5885-C09C-6863-9F7C08697C3A}"/>
              </a:ext>
            </a:extLst>
          </p:cNvPr>
          <p:cNvSpPr>
            <a:spLocks noGrp="1"/>
          </p:cNvSpPr>
          <p:nvPr>
            <p:ph type="dt" sz="half" idx="10"/>
          </p:nvPr>
        </p:nvSpPr>
        <p:spPr/>
        <p:txBody>
          <a:bodyPr/>
          <a:lstStyle/>
          <a:p>
            <a:fld id="{76C3A3AF-B037-4203-BC74-99EBB9012E2C}" type="datetimeFigureOut">
              <a:rPr lang="en-US" smtClean="0"/>
              <a:t>7/9/2025</a:t>
            </a:fld>
            <a:endParaRPr lang="en-US" dirty="0"/>
          </a:p>
        </p:txBody>
      </p:sp>
      <p:sp>
        <p:nvSpPr>
          <p:cNvPr id="5" name="Footer Placeholder 4">
            <a:extLst>
              <a:ext uri="{FF2B5EF4-FFF2-40B4-BE49-F238E27FC236}">
                <a16:creationId xmlns:a16="http://schemas.microsoft.com/office/drawing/2014/main" id="{6BAC9577-6ECB-9AC3-E2B8-464F819815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78A1DA-7AE5-8380-B5A3-4A0D1019D8F4}"/>
              </a:ext>
            </a:extLst>
          </p:cNvPr>
          <p:cNvSpPr>
            <a:spLocks noGrp="1"/>
          </p:cNvSpPr>
          <p:nvPr>
            <p:ph type="sldNum" sz="quarter" idx="12"/>
          </p:nvPr>
        </p:nvSpPr>
        <p:spPr/>
        <p:txBody>
          <a:bodyPr/>
          <a:lstStyle/>
          <a:p>
            <a:fld id="{512BA351-E55D-4A0A-A949-F0152CF65EE1}" type="slidenum">
              <a:rPr lang="en-US" smtClean="0"/>
              <a:t>‹#›</a:t>
            </a:fld>
            <a:endParaRPr lang="en-US" dirty="0"/>
          </a:p>
        </p:txBody>
      </p:sp>
    </p:spTree>
    <p:extLst>
      <p:ext uri="{BB962C8B-B14F-4D97-AF65-F5344CB8AC3E}">
        <p14:creationId xmlns:p14="http://schemas.microsoft.com/office/powerpoint/2010/main" val="7134350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4C248-4C5D-B227-FDB8-74F56ABBBD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3D2AD6-94A0-6CCC-2116-CA54B68CD8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27BA8B-29E3-AF5A-80E4-FE19AEECE6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50B113-8538-C9A7-CC69-767711FAE103}"/>
              </a:ext>
            </a:extLst>
          </p:cNvPr>
          <p:cNvSpPr>
            <a:spLocks noGrp="1"/>
          </p:cNvSpPr>
          <p:nvPr>
            <p:ph type="dt" sz="half" idx="10"/>
          </p:nvPr>
        </p:nvSpPr>
        <p:spPr/>
        <p:txBody>
          <a:bodyPr/>
          <a:lstStyle/>
          <a:p>
            <a:fld id="{76C3A3AF-B037-4203-BC74-99EBB9012E2C}" type="datetimeFigureOut">
              <a:rPr lang="en-US" smtClean="0"/>
              <a:t>7/9/2025</a:t>
            </a:fld>
            <a:endParaRPr lang="en-US" dirty="0"/>
          </a:p>
        </p:txBody>
      </p:sp>
      <p:sp>
        <p:nvSpPr>
          <p:cNvPr id="6" name="Footer Placeholder 5">
            <a:extLst>
              <a:ext uri="{FF2B5EF4-FFF2-40B4-BE49-F238E27FC236}">
                <a16:creationId xmlns:a16="http://schemas.microsoft.com/office/drawing/2014/main" id="{F9AAC5AC-F3AF-E05E-B878-15ED5660D33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47A50AA-3EEA-2B5C-507B-99BD3EFA8A68}"/>
              </a:ext>
            </a:extLst>
          </p:cNvPr>
          <p:cNvSpPr>
            <a:spLocks noGrp="1"/>
          </p:cNvSpPr>
          <p:nvPr>
            <p:ph type="sldNum" sz="quarter" idx="12"/>
          </p:nvPr>
        </p:nvSpPr>
        <p:spPr/>
        <p:txBody>
          <a:bodyPr/>
          <a:lstStyle/>
          <a:p>
            <a:fld id="{512BA351-E55D-4A0A-A949-F0152CF65EE1}" type="slidenum">
              <a:rPr lang="en-US" smtClean="0"/>
              <a:t>‹#›</a:t>
            </a:fld>
            <a:endParaRPr lang="en-US" dirty="0"/>
          </a:p>
        </p:txBody>
      </p:sp>
    </p:spTree>
    <p:extLst>
      <p:ext uri="{BB962C8B-B14F-4D97-AF65-F5344CB8AC3E}">
        <p14:creationId xmlns:p14="http://schemas.microsoft.com/office/powerpoint/2010/main" val="3644353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F5B4-3F35-D70D-B65A-AC5E5E14D5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D55C65-A7CA-EB62-B4DE-3BFD40B88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011834-784A-B992-03BA-672BFEF954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0265DF-215F-F374-521E-020601C2EF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E04B9D-6D06-EBD7-6C8F-7F1A5829FE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2D117C-7754-8CB6-EF9A-DBD729FD336A}"/>
              </a:ext>
            </a:extLst>
          </p:cNvPr>
          <p:cNvSpPr>
            <a:spLocks noGrp="1"/>
          </p:cNvSpPr>
          <p:nvPr>
            <p:ph type="dt" sz="half" idx="10"/>
          </p:nvPr>
        </p:nvSpPr>
        <p:spPr/>
        <p:txBody>
          <a:bodyPr/>
          <a:lstStyle/>
          <a:p>
            <a:fld id="{76C3A3AF-B037-4203-BC74-99EBB9012E2C}" type="datetimeFigureOut">
              <a:rPr lang="en-US" smtClean="0"/>
              <a:t>7/9/2025</a:t>
            </a:fld>
            <a:endParaRPr lang="en-US" dirty="0"/>
          </a:p>
        </p:txBody>
      </p:sp>
      <p:sp>
        <p:nvSpPr>
          <p:cNvPr id="8" name="Footer Placeholder 7">
            <a:extLst>
              <a:ext uri="{FF2B5EF4-FFF2-40B4-BE49-F238E27FC236}">
                <a16:creationId xmlns:a16="http://schemas.microsoft.com/office/drawing/2014/main" id="{4910EA8E-6853-29FC-323F-D3138B80172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A777B4-72FB-7C23-0418-43BA783E0CCE}"/>
              </a:ext>
            </a:extLst>
          </p:cNvPr>
          <p:cNvSpPr>
            <a:spLocks noGrp="1"/>
          </p:cNvSpPr>
          <p:nvPr>
            <p:ph type="sldNum" sz="quarter" idx="12"/>
          </p:nvPr>
        </p:nvSpPr>
        <p:spPr/>
        <p:txBody>
          <a:bodyPr/>
          <a:lstStyle/>
          <a:p>
            <a:fld id="{512BA351-E55D-4A0A-A949-F0152CF65EE1}" type="slidenum">
              <a:rPr lang="en-US" smtClean="0"/>
              <a:t>‹#›</a:t>
            </a:fld>
            <a:endParaRPr lang="en-US" dirty="0"/>
          </a:p>
        </p:txBody>
      </p:sp>
    </p:spTree>
    <p:extLst>
      <p:ext uri="{BB962C8B-B14F-4D97-AF65-F5344CB8AC3E}">
        <p14:creationId xmlns:p14="http://schemas.microsoft.com/office/powerpoint/2010/main" val="34933195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01203-E28E-2DA1-EB85-8901E20F2A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F7841D-E3E2-38FA-D5A5-A9ADFEDF347D}"/>
              </a:ext>
            </a:extLst>
          </p:cNvPr>
          <p:cNvSpPr>
            <a:spLocks noGrp="1"/>
          </p:cNvSpPr>
          <p:nvPr>
            <p:ph type="dt" sz="half" idx="10"/>
          </p:nvPr>
        </p:nvSpPr>
        <p:spPr/>
        <p:txBody>
          <a:bodyPr/>
          <a:lstStyle/>
          <a:p>
            <a:fld id="{76C3A3AF-B037-4203-BC74-99EBB9012E2C}" type="datetimeFigureOut">
              <a:rPr lang="en-US" smtClean="0"/>
              <a:t>7/9/2025</a:t>
            </a:fld>
            <a:endParaRPr lang="en-US" dirty="0"/>
          </a:p>
        </p:txBody>
      </p:sp>
      <p:sp>
        <p:nvSpPr>
          <p:cNvPr id="4" name="Footer Placeholder 3">
            <a:extLst>
              <a:ext uri="{FF2B5EF4-FFF2-40B4-BE49-F238E27FC236}">
                <a16:creationId xmlns:a16="http://schemas.microsoft.com/office/drawing/2014/main" id="{6A8EAED9-BADD-D532-83E1-7E7D2FF4044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05ED491-748C-AA39-6C27-675D90B71230}"/>
              </a:ext>
            </a:extLst>
          </p:cNvPr>
          <p:cNvSpPr>
            <a:spLocks noGrp="1"/>
          </p:cNvSpPr>
          <p:nvPr>
            <p:ph type="sldNum" sz="quarter" idx="12"/>
          </p:nvPr>
        </p:nvSpPr>
        <p:spPr/>
        <p:txBody>
          <a:bodyPr/>
          <a:lstStyle/>
          <a:p>
            <a:fld id="{512BA351-E55D-4A0A-A949-F0152CF65EE1}" type="slidenum">
              <a:rPr lang="en-US" smtClean="0"/>
              <a:t>‹#›</a:t>
            </a:fld>
            <a:endParaRPr lang="en-US" dirty="0"/>
          </a:p>
        </p:txBody>
      </p:sp>
    </p:spTree>
    <p:extLst>
      <p:ext uri="{BB962C8B-B14F-4D97-AF65-F5344CB8AC3E}">
        <p14:creationId xmlns:p14="http://schemas.microsoft.com/office/powerpoint/2010/main" val="12214282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84386E-881F-BEFA-CB71-ED20DB1DC234}"/>
              </a:ext>
            </a:extLst>
          </p:cNvPr>
          <p:cNvSpPr>
            <a:spLocks noGrp="1"/>
          </p:cNvSpPr>
          <p:nvPr>
            <p:ph type="dt" sz="half" idx="10"/>
          </p:nvPr>
        </p:nvSpPr>
        <p:spPr/>
        <p:txBody>
          <a:bodyPr/>
          <a:lstStyle/>
          <a:p>
            <a:fld id="{76C3A3AF-B037-4203-BC74-99EBB9012E2C}" type="datetimeFigureOut">
              <a:rPr lang="en-US" smtClean="0"/>
              <a:t>7/9/2025</a:t>
            </a:fld>
            <a:endParaRPr lang="en-US" dirty="0"/>
          </a:p>
        </p:txBody>
      </p:sp>
      <p:sp>
        <p:nvSpPr>
          <p:cNvPr id="3" name="Footer Placeholder 2">
            <a:extLst>
              <a:ext uri="{FF2B5EF4-FFF2-40B4-BE49-F238E27FC236}">
                <a16:creationId xmlns:a16="http://schemas.microsoft.com/office/drawing/2014/main" id="{96756B89-23BD-A509-7FCB-5C73F20B0A8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3F0289B-9A3F-31CC-D4BE-90F943B0263C}"/>
              </a:ext>
            </a:extLst>
          </p:cNvPr>
          <p:cNvSpPr>
            <a:spLocks noGrp="1"/>
          </p:cNvSpPr>
          <p:nvPr>
            <p:ph type="sldNum" sz="quarter" idx="12"/>
          </p:nvPr>
        </p:nvSpPr>
        <p:spPr/>
        <p:txBody>
          <a:bodyPr/>
          <a:lstStyle/>
          <a:p>
            <a:fld id="{512BA351-E55D-4A0A-A949-F0152CF65EE1}" type="slidenum">
              <a:rPr lang="en-US" smtClean="0"/>
              <a:t>‹#›</a:t>
            </a:fld>
            <a:endParaRPr lang="en-US" dirty="0"/>
          </a:p>
        </p:txBody>
      </p:sp>
    </p:spTree>
    <p:extLst>
      <p:ext uri="{BB962C8B-B14F-4D97-AF65-F5344CB8AC3E}">
        <p14:creationId xmlns:p14="http://schemas.microsoft.com/office/powerpoint/2010/main" val="953205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07259-CD3A-DD5F-5A0D-028F6E29D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553EBC-027D-4F33-8BF2-3F25534A6E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6240CD-F88D-E902-989A-C3BA64366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8F6504-7EB6-F030-1097-7E1805A5E027}"/>
              </a:ext>
            </a:extLst>
          </p:cNvPr>
          <p:cNvSpPr>
            <a:spLocks noGrp="1"/>
          </p:cNvSpPr>
          <p:nvPr>
            <p:ph type="dt" sz="half" idx="10"/>
          </p:nvPr>
        </p:nvSpPr>
        <p:spPr/>
        <p:txBody>
          <a:bodyPr/>
          <a:lstStyle/>
          <a:p>
            <a:fld id="{76C3A3AF-B037-4203-BC74-99EBB9012E2C}" type="datetimeFigureOut">
              <a:rPr lang="en-US" smtClean="0"/>
              <a:t>7/9/2025</a:t>
            </a:fld>
            <a:endParaRPr lang="en-US" dirty="0"/>
          </a:p>
        </p:txBody>
      </p:sp>
      <p:sp>
        <p:nvSpPr>
          <p:cNvPr id="6" name="Footer Placeholder 5">
            <a:extLst>
              <a:ext uri="{FF2B5EF4-FFF2-40B4-BE49-F238E27FC236}">
                <a16:creationId xmlns:a16="http://schemas.microsoft.com/office/drawing/2014/main" id="{8142ACE0-4931-4450-39EE-38A5CD63AF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1F486CE-16B7-81A9-B257-1DF31EF624BA}"/>
              </a:ext>
            </a:extLst>
          </p:cNvPr>
          <p:cNvSpPr>
            <a:spLocks noGrp="1"/>
          </p:cNvSpPr>
          <p:nvPr>
            <p:ph type="sldNum" sz="quarter" idx="12"/>
          </p:nvPr>
        </p:nvSpPr>
        <p:spPr/>
        <p:txBody>
          <a:bodyPr/>
          <a:lstStyle/>
          <a:p>
            <a:fld id="{512BA351-E55D-4A0A-A949-F0152CF65EE1}" type="slidenum">
              <a:rPr lang="en-US" smtClean="0"/>
              <a:t>‹#›</a:t>
            </a:fld>
            <a:endParaRPr lang="en-US" dirty="0"/>
          </a:p>
        </p:txBody>
      </p:sp>
    </p:spTree>
    <p:extLst>
      <p:ext uri="{BB962C8B-B14F-4D97-AF65-F5344CB8AC3E}">
        <p14:creationId xmlns:p14="http://schemas.microsoft.com/office/powerpoint/2010/main" val="38553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569E8-1080-F6C0-A3D9-F07C640F07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1FF098-B1F0-5CF7-31CC-9D63A1F730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93112707-386C-F056-6E7F-344A90E2DD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2C5792-1489-136F-D98E-C8D2D25F2ACD}"/>
              </a:ext>
            </a:extLst>
          </p:cNvPr>
          <p:cNvSpPr>
            <a:spLocks noGrp="1"/>
          </p:cNvSpPr>
          <p:nvPr>
            <p:ph type="dt" sz="half" idx="10"/>
          </p:nvPr>
        </p:nvSpPr>
        <p:spPr/>
        <p:txBody>
          <a:bodyPr/>
          <a:lstStyle/>
          <a:p>
            <a:fld id="{76C3A3AF-B037-4203-BC74-99EBB9012E2C}" type="datetimeFigureOut">
              <a:rPr lang="en-US" smtClean="0"/>
              <a:t>7/9/2025</a:t>
            </a:fld>
            <a:endParaRPr lang="en-US" dirty="0"/>
          </a:p>
        </p:txBody>
      </p:sp>
      <p:sp>
        <p:nvSpPr>
          <p:cNvPr id="6" name="Footer Placeholder 5">
            <a:extLst>
              <a:ext uri="{FF2B5EF4-FFF2-40B4-BE49-F238E27FC236}">
                <a16:creationId xmlns:a16="http://schemas.microsoft.com/office/drawing/2014/main" id="{30026943-E086-9BAD-E45E-9F3029E915A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D70CFC5-5B67-35B1-D44E-04F680A53519}"/>
              </a:ext>
            </a:extLst>
          </p:cNvPr>
          <p:cNvSpPr>
            <a:spLocks noGrp="1"/>
          </p:cNvSpPr>
          <p:nvPr>
            <p:ph type="sldNum" sz="quarter" idx="12"/>
          </p:nvPr>
        </p:nvSpPr>
        <p:spPr/>
        <p:txBody>
          <a:bodyPr/>
          <a:lstStyle/>
          <a:p>
            <a:fld id="{512BA351-E55D-4A0A-A949-F0152CF65EE1}" type="slidenum">
              <a:rPr lang="en-US" smtClean="0"/>
              <a:t>‹#›</a:t>
            </a:fld>
            <a:endParaRPr lang="en-US" dirty="0"/>
          </a:p>
        </p:txBody>
      </p:sp>
    </p:spTree>
    <p:extLst>
      <p:ext uri="{BB962C8B-B14F-4D97-AF65-F5344CB8AC3E}">
        <p14:creationId xmlns:p14="http://schemas.microsoft.com/office/powerpoint/2010/main" val="28278867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CE15-1FBC-3414-D3A7-A625EDA8DE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EF1C40-761B-6DEB-6C2A-42D8D3F5C7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32DCD8-A2F1-49F6-D418-82E4EE2723A0}"/>
              </a:ext>
            </a:extLst>
          </p:cNvPr>
          <p:cNvSpPr>
            <a:spLocks noGrp="1"/>
          </p:cNvSpPr>
          <p:nvPr>
            <p:ph type="dt" sz="half" idx="10"/>
          </p:nvPr>
        </p:nvSpPr>
        <p:spPr/>
        <p:txBody>
          <a:bodyPr/>
          <a:lstStyle/>
          <a:p>
            <a:fld id="{76C3A3AF-B037-4203-BC74-99EBB9012E2C}" type="datetimeFigureOut">
              <a:rPr lang="en-US" smtClean="0"/>
              <a:t>7/9/2025</a:t>
            </a:fld>
            <a:endParaRPr lang="en-US" dirty="0"/>
          </a:p>
        </p:txBody>
      </p:sp>
      <p:sp>
        <p:nvSpPr>
          <p:cNvPr id="5" name="Footer Placeholder 4">
            <a:extLst>
              <a:ext uri="{FF2B5EF4-FFF2-40B4-BE49-F238E27FC236}">
                <a16:creationId xmlns:a16="http://schemas.microsoft.com/office/drawing/2014/main" id="{135E3B20-62C7-1302-4700-04BE83E95A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C9535BA-5A82-AC84-CDCE-4FF865054CDB}"/>
              </a:ext>
            </a:extLst>
          </p:cNvPr>
          <p:cNvSpPr>
            <a:spLocks noGrp="1"/>
          </p:cNvSpPr>
          <p:nvPr>
            <p:ph type="sldNum" sz="quarter" idx="12"/>
          </p:nvPr>
        </p:nvSpPr>
        <p:spPr/>
        <p:txBody>
          <a:bodyPr/>
          <a:lstStyle/>
          <a:p>
            <a:fld id="{512BA351-E55D-4A0A-A949-F0152CF65EE1}" type="slidenum">
              <a:rPr lang="en-US" smtClean="0"/>
              <a:t>‹#›</a:t>
            </a:fld>
            <a:endParaRPr lang="en-US" dirty="0"/>
          </a:p>
        </p:txBody>
      </p:sp>
    </p:spTree>
    <p:extLst>
      <p:ext uri="{BB962C8B-B14F-4D97-AF65-F5344CB8AC3E}">
        <p14:creationId xmlns:p14="http://schemas.microsoft.com/office/powerpoint/2010/main" val="40156042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0B8F3-2D2D-6444-7BF1-A3BDB53F640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58C91B-753B-5300-0257-2F36E7D2E2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01CE49-4630-C567-6ECF-1A352DAD59DC}"/>
              </a:ext>
            </a:extLst>
          </p:cNvPr>
          <p:cNvSpPr>
            <a:spLocks noGrp="1"/>
          </p:cNvSpPr>
          <p:nvPr>
            <p:ph type="dt" sz="half" idx="10"/>
          </p:nvPr>
        </p:nvSpPr>
        <p:spPr/>
        <p:txBody>
          <a:bodyPr/>
          <a:lstStyle/>
          <a:p>
            <a:fld id="{76C3A3AF-B037-4203-BC74-99EBB9012E2C}" type="datetimeFigureOut">
              <a:rPr lang="en-US" smtClean="0"/>
              <a:t>7/9/2025</a:t>
            </a:fld>
            <a:endParaRPr lang="en-US" dirty="0"/>
          </a:p>
        </p:txBody>
      </p:sp>
      <p:sp>
        <p:nvSpPr>
          <p:cNvPr id="5" name="Footer Placeholder 4">
            <a:extLst>
              <a:ext uri="{FF2B5EF4-FFF2-40B4-BE49-F238E27FC236}">
                <a16:creationId xmlns:a16="http://schemas.microsoft.com/office/drawing/2014/main" id="{9CA44D8C-16B7-6C3E-157D-68C52E059B8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5D327FB-3B5F-5A2A-630A-5618229AB087}"/>
              </a:ext>
            </a:extLst>
          </p:cNvPr>
          <p:cNvSpPr>
            <a:spLocks noGrp="1"/>
          </p:cNvSpPr>
          <p:nvPr>
            <p:ph type="sldNum" sz="quarter" idx="12"/>
          </p:nvPr>
        </p:nvSpPr>
        <p:spPr/>
        <p:txBody>
          <a:bodyPr/>
          <a:lstStyle/>
          <a:p>
            <a:fld id="{512BA351-E55D-4A0A-A949-F0152CF65EE1}" type="slidenum">
              <a:rPr lang="en-US" smtClean="0"/>
              <a:t>‹#›</a:t>
            </a:fld>
            <a:endParaRPr lang="en-US" dirty="0"/>
          </a:p>
        </p:txBody>
      </p:sp>
    </p:spTree>
    <p:extLst>
      <p:ext uri="{BB962C8B-B14F-4D97-AF65-F5344CB8AC3E}">
        <p14:creationId xmlns:p14="http://schemas.microsoft.com/office/powerpoint/2010/main" val="4173171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D3CF6-5CC5-3B67-8ADC-9BFB30C398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A997C5-3A0F-374E-5B04-69E71E3F77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A30469-EDB2-B33D-03FB-8A55B62A72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9BEFB4-AE62-121C-2447-26D1976F49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8ACE8F-3B43-F3B8-1355-06FE0A7806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461468-880C-D998-695B-D6331DB17481}"/>
              </a:ext>
            </a:extLst>
          </p:cNvPr>
          <p:cNvSpPr>
            <a:spLocks noGrp="1"/>
          </p:cNvSpPr>
          <p:nvPr>
            <p:ph type="dt" sz="half" idx="10"/>
          </p:nvPr>
        </p:nvSpPr>
        <p:spPr/>
        <p:txBody>
          <a:bodyPr/>
          <a:lstStyle/>
          <a:p>
            <a:fld id="{66A719B2-6F25-45E1-BF11-A9DF37F384E8}" type="datetimeFigureOut">
              <a:rPr lang="en-US" smtClean="0"/>
              <a:t>7/9/2025</a:t>
            </a:fld>
            <a:endParaRPr lang="en-US"/>
          </a:p>
        </p:txBody>
      </p:sp>
      <p:sp>
        <p:nvSpPr>
          <p:cNvPr id="8" name="Footer Placeholder 7">
            <a:extLst>
              <a:ext uri="{FF2B5EF4-FFF2-40B4-BE49-F238E27FC236}">
                <a16:creationId xmlns:a16="http://schemas.microsoft.com/office/drawing/2014/main" id="{32B8DDE7-0122-B328-D6B2-DB547E28A3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8D5BD9-D6B0-8F9F-1320-EC7F2926767B}"/>
              </a:ext>
            </a:extLst>
          </p:cNvPr>
          <p:cNvSpPr>
            <a:spLocks noGrp="1"/>
          </p:cNvSpPr>
          <p:nvPr>
            <p:ph type="sldNum" sz="quarter" idx="12"/>
          </p:nvPr>
        </p:nvSpPr>
        <p:spPr/>
        <p:txBody>
          <a:bodyPr/>
          <a:lstStyle/>
          <a:p>
            <a:fld id="{F1F8390A-5D0B-4C7E-95ED-D9DBA85C9226}" type="slidenum">
              <a:rPr lang="en-US" smtClean="0"/>
              <a:t>‹#›</a:t>
            </a:fld>
            <a:endParaRPr lang="en-US"/>
          </a:p>
        </p:txBody>
      </p:sp>
    </p:spTree>
    <p:extLst>
      <p:ext uri="{BB962C8B-B14F-4D97-AF65-F5344CB8AC3E}">
        <p14:creationId xmlns:p14="http://schemas.microsoft.com/office/powerpoint/2010/main" val="2663738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B5CE2-1372-2652-94EF-7B584D7C84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15DA0E-62BA-4DB0-9224-7C8E0187C318}"/>
              </a:ext>
            </a:extLst>
          </p:cNvPr>
          <p:cNvSpPr>
            <a:spLocks noGrp="1"/>
          </p:cNvSpPr>
          <p:nvPr>
            <p:ph type="dt" sz="half" idx="10"/>
          </p:nvPr>
        </p:nvSpPr>
        <p:spPr/>
        <p:txBody>
          <a:bodyPr/>
          <a:lstStyle/>
          <a:p>
            <a:fld id="{66A719B2-6F25-45E1-BF11-A9DF37F384E8}" type="datetimeFigureOut">
              <a:rPr lang="en-US" smtClean="0"/>
              <a:t>7/9/2025</a:t>
            </a:fld>
            <a:endParaRPr lang="en-US"/>
          </a:p>
        </p:txBody>
      </p:sp>
      <p:sp>
        <p:nvSpPr>
          <p:cNvPr id="4" name="Footer Placeholder 3">
            <a:extLst>
              <a:ext uri="{FF2B5EF4-FFF2-40B4-BE49-F238E27FC236}">
                <a16:creationId xmlns:a16="http://schemas.microsoft.com/office/drawing/2014/main" id="{A150BF23-008B-E11C-5905-5210EE0518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535361-017D-E390-EAF2-207BDA2D0CE3}"/>
              </a:ext>
            </a:extLst>
          </p:cNvPr>
          <p:cNvSpPr>
            <a:spLocks noGrp="1"/>
          </p:cNvSpPr>
          <p:nvPr>
            <p:ph type="sldNum" sz="quarter" idx="12"/>
          </p:nvPr>
        </p:nvSpPr>
        <p:spPr/>
        <p:txBody>
          <a:bodyPr/>
          <a:lstStyle/>
          <a:p>
            <a:fld id="{F1F8390A-5D0B-4C7E-95ED-D9DBA85C9226}" type="slidenum">
              <a:rPr lang="en-US" smtClean="0"/>
              <a:t>‹#›</a:t>
            </a:fld>
            <a:endParaRPr lang="en-US"/>
          </a:p>
        </p:txBody>
      </p:sp>
    </p:spTree>
    <p:extLst>
      <p:ext uri="{BB962C8B-B14F-4D97-AF65-F5344CB8AC3E}">
        <p14:creationId xmlns:p14="http://schemas.microsoft.com/office/powerpoint/2010/main" val="2440617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94912-7A20-C851-6FB0-8CF19BFC6F8D}"/>
              </a:ext>
            </a:extLst>
          </p:cNvPr>
          <p:cNvSpPr>
            <a:spLocks noGrp="1"/>
          </p:cNvSpPr>
          <p:nvPr>
            <p:ph type="dt" sz="half" idx="10"/>
          </p:nvPr>
        </p:nvSpPr>
        <p:spPr/>
        <p:txBody>
          <a:bodyPr/>
          <a:lstStyle/>
          <a:p>
            <a:fld id="{66A719B2-6F25-45E1-BF11-A9DF37F384E8}" type="datetimeFigureOut">
              <a:rPr lang="en-US" smtClean="0"/>
              <a:t>7/9/2025</a:t>
            </a:fld>
            <a:endParaRPr lang="en-US"/>
          </a:p>
        </p:txBody>
      </p:sp>
      <p:sp>
        <p:nvSpPr>
          <p:cNvPr id="3" name="Footer Placeholder 2">
            <a:extLst>
              <a:ext uri="{FF2B5EF4-FFF2-40B4-BE49-F238E27FC236}">
                <a16:creationId xmlns:a16="http://schemas.microsoft.com/office/drawing/2014/main" id="{2A62276E-DA04-3455-B089-36D1DE434E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11FA2C-CFEB-B0DF-E613-F99730EED0D3}"/>
              </a:ext>
            </a:extLst>
          </p:cNvPr>
          <p:cNvSpPr>
            <a:spLocks noGrp="1"/>
          </p:cNvSpPr>
          <p:nvPr>
            <p:ph type="sldNum" sz="quarter" idx="12"/>
          </p:nvPr>
        </p:nvSpPr>
        <p:spPr/>
        <p:txBody>
          <a:bodyPr/>
          <a:lstStyle/>
          <a:p>
            <a:fld id="{F1F8390A-5D0B-4C7E-95ED-D9DBA85C9226}" type="slidenum">
              <a:rPr lang="en-US" smtClean="0"/>
              <a:t>‹#›</a:t>
            </a:fld>
            <a:endParaRPr lang="en-US"/>
          </a:p>
        </p:txBody>
      </p:sp>
    </p:spTree>
    <p:extLst>
      <p:ext uri="{BB962C8B-B14F-4D97-AF65-F5344CB8AC3E}">
        <p14:creationId xmlns:p14="http://schemas.microsoft.com/office/powerpoint/2010/main" val="3176067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9F8B7-F71B-4CF9-F052-05E0F8010E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8FA9D9-410E-3B9B-217D-A87F31342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248366-45DF-0BCD-6CA3-ECF8842CD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02832E-502C-0674-E8B7-DD8C12DBF216}"/>
              </a:ext>
            </a:extLst>
          </p:cNvPr>
          <p:cNvSpPr>
            <a:spLocks noGrp="1"/>
          </p:cNvSpPr>
          <p:nvPr>
            <p:ph type="dt" sz="half" idx="10"/>
          </p:nvPr>
        </p:nvSpPr>
        <p:spPr/>
        <p:txBody>
          <a:bodyPr/>
          <a:lstStyle/>
          <a:p>
            <a:fld id="{66A719B2-6F25-45E1-BF11-A9DF37F384E8}" type="datetimeFigureOut">
              <a:rPr lang="en-US" smtClean="0"/>
              <a:t>7/9/2025</a:t>
            </a:fld>
            <a:endParaRPr lang="en-US"/>
          </a:p>
        </p:txBody>
      </p:sp>
      <p:sp>
        <p:nvSpPr>
          <p:cNvPr id="6" name="Footer Placeholder 5">
            <a:extLst>
              <a:ext uri="{FF2B5EF4-FFF2-40B4-BE49-F238E27FC236}">
                <a16:creationId xmlns:a16="http://schemas.microsoft.com/office/drawing/2014/main" id="{3BE4B21E-D447-A1A6-8745-45A7964A93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E0462-36E3-EE5E-C1A8-3277DA8ED19B}"/>
              </a:ext>
            </a:extLst>
          </p:cNvPr>
          <p:cNvSpPr>
            <a:spLocks noGrp="1"/>
          </p:cNvSpPr>
          <p:nvPr>
            <p:ph type="sldNum" sz="quarter" idx="12"/>
          </p:nvPr>
        </p:nvSpPr>
        <p:spPr/>
        <p:txBody>
          <a:bodyPr/>
          <a:lstStyle/>
          <a:p>
            <a:fld id="{F1F8390A-5D0B-4C7E-95ED-D9DBA85C9226}" type="slidenum">
              <a:rPr lang="en-US" smtClean="0"/>
              <a:t>‹#›</a:t>
            </a:fld>
            <a:endParaRPr lang="en-US"/>
          </a:p>
        </p:txBody>
      </p:sp>
    </p:spTree>
    <p:extLst>
      <p:ext uri="{BB962C8B-B14F-4D97-AF65-F5344CB8AC3E}">
        <p14:creationId xmlns:p14="http://schemas.microsoft.com/office/powerpoint/2010/main" val="1045610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C9A5-33E5-3B5A-40CA-CA73C8C05C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78CD04-1CB7-03D3-DB5F-67D8FA8E73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9F3CB9-0FCA-6BE4-9A3E-0C3D4E6088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1C9DEF-C864-E4F1-43FE-FA78468D98E6}"/>
              </a:ext>
            </a:extLst>
          </p:cNvPr>
          <p:cNvSpPr>
            <a:spLocks noGrp="1"/>
          </p:cNvSpPr>
          <p:nvPr>
            <p:ph type="dt" sz="half" idx="10"/>
          </p:nvPr>
        </p:nvSpPr>
        <p:spPr/>
        <p:txBody>
          <a:bodyPr/>
          <a:lstStyle/>
          <a:p>
            <a:fld id="{66A719B2-6F25-45E1-BF11-A9DF37F384E8}" type="datetimeFigureOut">
              <a:rPr lang="en-US" smtClean="0"/>
              <a:t>7/9/2025</a:t>
            </a:fld>
            <a:endParaRPr lang="en-US"/>
          </a:p>
        </p:txBody>
      </p:sp>
      <p:sp>
        <p:nvSpPr>
          <p:cNvPr id="6" name="Footer Placeholder 5">
            <a:extLst>
              <a:ext uri="{FF2B5EF4-FFF2-40B4-BE49-F238E27FC236}">
                <a16:creationId xmlns:a16="http://schemas.microsoft.com/office/drawing/2014/main" id="{42C08D78-A447-7FB0-AAF7-FEA3758236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112304-D793-13F7-2AE8-AD2DD6520DA0}"/>
              </a:ext>
            </a:extLst>
          </p:cNvPr>
          <p:cNvSpPr>
            <a:spLocks noGrp="1"/>
          </p:cNvSpPr>
          <p:nvPr>
            <p:ph type="sldNum" sz="quarter" idx="12"/>
          </p:nvPr>
        </p:nvSpPr>
        <p:spPr/>
        <p:txBody>
          <a:bodyPr/>
          <a:lstStyle/>
          <a:p>
            <a:fld id="{F1F8390A-5D0B-4C7E-95ED-D9DBA85C9226}" type="slidenum">
              <a:rPr lang="en-US" smtClean="0"/>
              <a:t>‹#›</a:t>
            </a:fld>
            <a:endParaRPr lang="en-US"/>
          </a:p>
        </p:txBody>
      </p:sp>
    </p:spTree>
    <p:extLst>
      <p:ext uri="{BB962C8B-B14F-4D97-AF65-F5344CB8AC3E}">
        <p14:creationId xmlns:p14="http://schemas.microsoft.com/office/powerpoint/2010/main" val="25403030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image" Target="../media/image2.emf"/><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oleObject" Target="../embeddings/oleObject1.bin"/><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tags" Target="../tags/tag1.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16259F-D362-3A7C-35EE-697D35F11B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3588AD-752D-9603-EDD8-DA833F8CE7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06E8D-BE38-19D9-91F2-07E633A09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A719B2-6F25-45E1-BF11-A9DF37F384E8}" type="datetimeFigureOut">
              <a:rPr lang="en-US" smtClean="0"/>
              <a:t>7/9/2025</a:t>
            </a:fld>
            <a:endParaRPr lang="en-US"/>
          </a:p>
        </p:txBody>
      </p:sp>
      <p:sp>
        <p:nvSpPr>
          <p:cNvPr id="5" name="Footer Placeholder 4">
            <a:extLst>
              <a:ext uri="{FF2B5EF4-FFF2-40B4-BE49-F238E27FC236}">
                <a16:creationId xmlns:a16="http://schemas.microsoft.com/office/drawing/2014/main" id="{132D2895-9EFE-5537-0BEE-B51B01B3B9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4C1665-2572-95F9-3630-8D35069188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F8390A-5D0B-4C7E-95ED-D9DBA85C9226}" type="slidenum">
              <a:rPr lang="en-US" smtClean="0"/>
              <a:t>‹#›</a:t>
            </a:fld>
            <a:endParaRPr lang="en-US"/>
          </a:p>
        </p:txBody>
      </p:sp>
      <p:sp>
        <p:nvSpPr>
          <p:cNvPr id="7" name="Rectangle 6">
            <a:extLst>
              <a:ext uri="{FF2B5EF4-FFF2-40B4-BE49-F238E27FC236}">
                <a16:creationId xmlns:a16="http://schemas.microsoft.com/office/drawing/2014/main" id="{02CEA45E-0050-455E-2AB0-A8532E4CC588}"/>
              </a:ext>
            </a:extLst>
          </p:cNvPr>
          <p:cNvSpPr/>
          <p:nvPr userDrawn="1"/>
        </p:nvSpPr>
        <p:spPr>
          <a:xfrm>
            <a:off x="9037468" y="106532"/>
            <a:ext cx="2867487" cy="19530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rgbClr val="FF0000"/>
                </a:solidFill>
              </a:rPr>
              <a:t>DRAFT – Subject to Change</a:t>
            </a:r>
          </a:p>
        </p:txBody>
      </p:sp>
    </p:spTree>
    <p:extLst>
      <p:ext uri="{BB962C8B-B14F-4D97-AF65-F5344CB8AC3E}">
        <p14:creationId xmlns:p14="http://schemas.microsoft.com/office/powerpoint/2010/main" val="249932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3"/>
            </p:custData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24" imgW="270" imgH="270" progId="TCLayout.ActiveDocument.1">
                  <p:embed/>
                </p:oleObj>
              </mc:Choice>
              <mc:Fallback>
                <p:oleObj name="think-cell Slide" r:id="rId24" imgW="270" imgH="270" progId="TCLayout.ActiveDocument.1">
                  <p:embed/>
                  <p:pic>
                    <p:nvPicPr>
                      <p:cNvPr id="4" name="Object 3" hidden="1"/>
                      <p:cNvPicPr/>
                      <p:nvPr/>
                    </p:nvPicPr>
                    <p:blipFill>
                      <a:blip r:embed="rId2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5716914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9" r:id="rId15"/>
    <p:sldLayoutId id="2147483680" r:id="rId16"/>
    <p:sldLayoutId id="2147483681" r:id="rId17"/>
    <p:sldLayoutId id="2147483682" r:id="rId18"/>
    <p:sldLayoutId id="2147483683" r:id="rId19"/>
    <p:sldLayoutId id="2147483684" r:id="rId20"/>
    <p:sldLayoutId id="2147483685" r:id="rId21"/>
  </p:sldLayoutIdLst>
  <p:transition>
    <p:fade/>
  </p:transition>
  <p:hf hdr="0" dt="0"/>
  <p:txStyles>
    <p:titleStyle>
      <a:lvl1pPr algn="l" defTabSz="1219170" rtl="0" eaLnBrk="1" latinLnBrk="0" hangingPunct="1">
        <a:spcBef>
          <a:spcPct val="0"/>
        </a:spcBef>
        <a:buNone/>
        <a:defRPr sz="2000" b="1" i="0" kern="120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25603"/>
            <a:ext cx="10972800" cy="4643395"/>
          </a:xfrm>
          <a:prstGeom prst="rect">
            <a:avLst/>
          </a:prstGeom>
        </p:spPr>
        <p:txBody>
          <a:bodyPr vert="horz" lIns="91440" tIns="45720" rIns="91440" bIns="45720" rtlCol="0">
            <a:normAutofit/>
          </a:body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p:txBody>
      </p:sp>
      <p:sp>
        <p:nvSpPr>
          <p:cNvPr id="4" name="Text Placeholder 4">
            <a:extLst>
              <a:ext uri="{FF2B5EF4-FFF2-40B4-BE49-F238E27FC236}">
                <a16:creationId xmlns:a16="http://schemas.microsoft.com/office/drawing/2014/main" id="{BB562DE4-7BBC-63D9-D33C-ACA724205240}"/>
              </a:ext>
            </a:extLst>
          </p:cNvPr>
          <p:cNvSpPr txBox="1">
            <a:spLocks/>
          </p:cNvSpPr>
          <p:nvPr userDrawn="1"/>
        </p:nvSpPr>
        <p:spPr>
          <a:xfrm>
            <a:off x="701041" y="742461"/>
            <a:ext cx="10881360" cy="381930"/>
          </a:xfrm>
          <a:prstGeom prst="rect">
            <a:avLst/>
          </a:prstGeom>
        </p:spPr>
        <p:txBody>
          <a:bodyPr vert="horz" lIns="0" tIns="0" rIns="0" bIns="0" rtlCol="0">
            <a:noAutofit/>
          </a:bodyPr>
          <a:lstStyle>
            <a:lvl1pPr marL="0" indent="0" algn="l" defTabSz="914400" rtl="0" eaLnBrk="1" latinLnBrk="0" hangingPunct="1">
              <a:spcBef>
                <a:spcPts val="0"/>
              </a:spcBef>
              <a:spcAft>
                <a:spcPts val="0"/>
              </a:spcAft>
              <a:buSzPct val="100000"/>
              <a:buFontTx/>
              <a:buNone/>
              <a:defRPr sz="1600" b="0" kern="1200">
                <a:solidFill>
                  <a:schemeClr val="tx2"/>
                </a:solidFill>
                <a:latin typeface="+mj-lt"/>
                <a:ea typeface="Verdana" panose="020B0604030504040204" pitchFamily="34" charset="0"/>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Verdana" panose="020B0604030504040204" pitchFamily="34" charset="0"/>
                <a:ea typeface="Verdana" panose="020B0604030504040204" pitchFamily="34" charset="0"/>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Verdana" panose="020B0604030504040204" pitchFamily="34" charset="0"/>
                <a:ea typeface="Verdana" panose="020B0604030504040204" pitchFamily="34" charset="0"/>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Verdana" panose="020B0604030504040204" pitchFamily="34" charset="0"/>
                <a:ea typeface="Verdana" panose="020B0604030504040204" pitchFamily="34" charset="0"/>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Verdana" panose="020B0604030504040204" pitchFamily="34" charset="0"/>
                <a:ea typeface="Verdana" panose="020B0604030504040204" pitchFamily="34" charset="0"/>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sz="1400" i="1">
              <a:solidFill>
                <a:schemeClr val="bg1">
                  <a:lumMod val="50000"/>
                </a:schemeClr>
              </a:solidFill>
              <a:latin typeface="+mn-lt"/>
              <a:ea typeface="Open Sans Light" panose="020B0306030504020204" pitchFamily="34" charset="0"/>
              <a:cs typeface="Open Sans Light" panose="020B0306030504020204" pitchFamily="34" charset="0"/>
            </a:endParaRPr>
          </a:p>
        </p:txBody>
      </p:sp>
      <p:sp>
        <p:nvSpPr>
          <p:cNvPr id="5" name="TextBox 4">
            <a:extLst>
              <a:ext uri="{FF2B5EF4-FFF2-40B4-BE49-F238E27FC236}">
                <a16:creationId xmlns:a16="http://schemas.microsoft.com/office/drawing/2014/main" id="{75E22F90-2EF0-7943-FDB3-5C292116EDA0}"/>
              </a:ext>
            </a:extLst>
          </p:cNvPr>
          <p:cNvSpPr txBox="1"/>
          <p:nvPr userDrawn="1"/>
        </p:nvSpPr>
        <p:spPr bwMode="gray">
          <a:xfrm>
            <a:off x="10357175" y="6374578"/>
            <a:ext cx="1429169" cy="123111"/>
          </a:xfrm>
          <a:prstGeom prst="rect">
            <a:avLst/>
          </a:prstGeom>
          <a:noFill/>
        </p:spPr>
        <p:txBody>
          <a:bodyPr wrap="square" lIns="0" tIns="0" rIns="0" bIns="0" rtlCol="0" anchor="b">
            <a:spAutoFit/>
          </a:bodyPr>
          <a:lstStyle/>
          <a:p>
            <a:pPr algn="ctr"/>
            <a:r>
              <a:rPr lang="en-US" sz="800" b="1">
                <a:solidFill>
                  <a:srgbClr val="8C8C8C"/>
                </a:solidFill>
              </a:rPr>
              <a:t>CONFIDENTIAL</a:t>
            </a:r>
          </a:p>
        </p:txBody>
      </p:sp>
    </p:spTree>
    <p:extLst>
      <p:ext uri="{BB962C8B-B14F-4D97-AF65-F5344CB8AC3E}">
        <p14:creationId xmlns:p14="http://schemas.microsoft.com/office/powerpoint/2010/main" val="3675260368"/>
      </p:ext>
    </p:extLst>
  </p:cSld>
  <p:clrMap bg1="lt1" tx1="dk1" bg2="lt2" tx2="dk2" accent1="accent1" accent2="accent2" accent3="accent3" accent4="accent4" accent5="accent5" accent6="accent6" hlink="hlink" folHlink="folHlink"/>
  <p:sldLayoutIdLst>
    <p:sldLayoutId id="2147483687" r:id="rId1"/>
    <p:sldLayoutId id="2147483688" r:id="rId2"/>
  </p:sldLayoutIdLst>
  <p:hf hdr="0" ftr="0" dt="0"/>
  <p:txStyles>
    <p:titleStyle>
      <a:lvl1pPr algn="l" defTabSz="914400" rtl="0" eaLnBrk="1" latinLnBrk="0" hangingPunct="1">
        <a:spcBef>
          <a:spcPct val="0"/>
        </a:spcBef>
        <a:buNone/>
        <a:defRPr sz="2400" kern="1200">
          <a:solidFill>
            <a:schemeClr val="accent6"/>
          </a:solidFill>
          <a:latin typeface="+mj-lt"/>
          <a:ea typeface="+mj-ea"/>
          <a:cs typeface="+mj-cs"/>
        </a:defRPr>
      </a:lvl1pPr>
    </p:titleStyle>
    <p:bodyStyle>
      <a:lvl1pPr marL="0" indent="0" algn="l" defTabSz="914400" rtl="0" eaLnBrk="1" latinLnBrk="0" hangingPunct="1">
        <a:spcBef>
          <a:spcPts val="300"/>
        </a:spcBef>
        <a:spcAft>
          <a:spcPts val="300"/>
        </a:spcAft>
        <a:buFont typeface="Arial" panose="020B0604020202020204" pitchFamily="34" charset="0"/>
        <a:buNone/>
        <a:defRPr sz="1200" kern="1200">
          <a:solidFill>
            <a:schemeClr val="tx1"/>
          </a:solidFill>
          <a:latin typeface="+mn-lt"/>
          <a:ea typeface="+mn-ea"/>
          <a:cs typeface="+mn-cs"/>
        </a:defRPr>
      </a:lvl1pPr>
      <a:lvl2pPr marL="182880" indent="-182880" algn="l" defTabSz="914400" rtl="0" eaLnBrk="1" latinLnBrk="0" hangingPunct="1">
        <a:spcBef>
          <a:spcPts val="0"/>
        </a:spcBef>
        <a:spcAft>
          <a:spcPts val="300"/>
        </a:spcAft>
        <a:buSzPct val="120000"/>
        <a:buFont typeface="Arial" panose="020B0604020202020204" pitchFamily="34" charset="0"/>
        <a:buChar char="•"/>
        <a:defRPr sz="1200" kern="1200">
          <a:solidFill>
            <a:schemeClr val="tx1"/>
          </a:solidFill>
          <a:latin typeface="+mn-lt"/>
          <a:ea typeface="+mn-ea"/>
          <a:cs typeface="+mn-cs"/>
        </a:defRPr>
      </a:lvl2pPr>
      <a:lvl3pPr marL="365760" indent="-182880" algn="l" defTabSz="914400" rtl="0" eaLnBrk="1" latinLnBrk="0" hangingPunct="1">
        <a:spcBef>
          <a:spcPts val="0"/>
        </a:spcBef>
        <a:spcAft>
          <a:spcPts val="300"/>
        </a:spcAft>
        <a:buFont typeface="Arial" panose="020B0604020202020204" pitchFamily="34" charset="0"/>
        <a:buChar char="−"/>
        <a:defRPr sz="1200" kern="1200">
          <a:solidFill>
            <a:schemeClr val="tx1"/>
          </a:solidFill>
          <a:latin typeface="+mn-lt"/>
          <a:ea typeface="+mn-ea"/>
          <a:cs typeface="+mn-cs"/>
        </a:defRPr>
      </a:lvl3pPr>
      <a:lvl4pPr marL="548640" indent="-182880" algn="l" defTabSz="914400" rtl="0" eaLnBrk="1" latinLnBrk="0" hangingPunct="1">
        <a:spcBef>
          <a:spcPts val="0"/>
        </a:spcBef>
        <a:spcAft>
          <a:spcPts val="300"/>
        </a:spcAft>
        <a:buFont typeface="Wingdings" panose="05000000000000000000" pitchFamily="2" charset="2"/>
        <a:buChar char="§"/>
        <a:defRPr sz="1200" kern="1200">
          <a:solidFill>
            <a:schemeClr val="tx1"/>
          </a:solidFill>
          <a:latin typeface="+mn-lt"/>
          <a:ea typeface="+mn-ea"/>
          <a:cs typeface="+mn-cs"/>
        </a:defRPr>
      </a:lvl4pPr>
      <a:lvl5pPr marL="731520" indent="-182880" algn="l" defTabSz="914400" rtl="0" eaLnBrk="1" latinLnBrk="0" hangingPunct="1">
        <a:spcBef>
          <a:spcPts val="0"/>
        </a:spcBef>
        <a:spcAft>
          <a:spcPts val="300"/>
        </a:spcAft>
        <a:buFont typeface="Courier New" panose="02070309020205020404" pitchFamily="49" charset="0"/>
        <a:buChar char="o"/>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647836-BF10-EE39-9787-1B1D93DA6A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C1CD1C-3497-9832-ED89-75C96B95D2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0E3345-A9FD-34B1-C18A-4820BB3DF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C3A3AF-B037-4203-BC74-99EBB9012E2C}" type="datetimeFigureOut">
              <a:rPr lang="en-US" smtClean="0"/>
              <a:t>7/9/2025</a:t>
            </a:fld>
            <a:endParaRPr lang="en-US" dirty="0"/>
          </a:p>
        </p:txBody>
      </p:sp>
      <p:sp>
        <p:nvSpPr>
          <p:cNvPr id="5" name="Footer Placeholder 4">
            <a:extLst>
              <a:ext uri="{FF2B5EF4-FFF2-40B4-BE49-F238E27FC236}">
                <a16:creationId xmlns:a16="http://schemas.microsoft.com/office/drawing/2014/main" id="{8F9998ED-CC9E-913C-19B6-1F5840759D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3D8113C9-2F52-10FD-2B32-7F73A37AB8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12BA351-E55D-4A0A-A949-F0152CF65EE1}" type="slidenum">
              <a:rPr lang="en-US" smtClean="0"/>
              <a:t>‹#›</a:t>
            </a:fld>
            <a:endParaRPr lang="en-US" dirty="0"/>
          </a:p>
        </p:txBody>
      </p:sp>
    </p:spTree>
    <p:extLst>
      <p:ext uri="{BB962C8B-B14F-4D97-AF65-F5344CB8AC3E}">
        <p14:creationId xmlns:p14="http://schemas.microsoft.com/office/powerpoint/2010/main" val="4028587314"/>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slide" Target="slide19.xml"/><Relationship Id="rId7" Type="http://schemas.openxmlformats.org/officeDocument/2006/relationships/slide" Target="slide4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45.xml"/><Relationship Id="rId5" Type="http://schemas.openxmlformats.org/officeDocument/2006/relationships/slide" Target="slide35.xml"/><Relationship Id="rId10" Type="http://schemas.openxmlformats.org/officeDocument/2006/relationships/slide" Target="slide66.xml"/><Relationship Id="rId4" Type="http://schemas.openxmlformats.org/officeDocument/2006/relationships/slide" Target="slide20.xml"/><Relationship Id="rId9" Type="http://schemas.openxmlformats.org/officeDocument/2006/relationships/slide" Target="slide3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slide" Target="slide1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slide" Target="slide1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slide" Target="slide10.xml"/><Relationship Id="rId3" Type="http://schemas.openxmlformats.org/officeDocument/2006/relationships/image" Target="../media/image30.png"/><Relationship Id="rId7" Type="http://schemas.openxmlformats.org/officeDocument/2006/relationships/image" Target="../media/image24.png"/><Relationship Id="rId12" Type="http://schemas.openxmlformats.org/officeDocument/2006/relationships/image" Target="../media/image27.sv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33.svg"/><Relationship Id="rId11" Type="http://schemas.openxmlformats.org/officeDocument/2006/relationships/image" Target="../media/image26.png"/><Relationship Id="rId5" Type="http://schemas.openxmlformats.org/officeDocument/2006/relationships/image" Target="../media/image32.png"/><Relationship Id="rId10" Type="http://schemas.openxmlformats.org/officeDocument/2006/relationships/image" Target="../media/image35.svg"/><Relationship Id="rId4" Type="http://schemas.openxmlformats.org/officeDocument/2006/relationships/image" Target="../media/image31.sv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25.sv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5.svg"/></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slide" Target="slide10.xml"/><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27.sv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39.svg"/><Relationship Id="rId11" Type="http://schemas.openxmlformats.org/officeDocument/2006/relationships/image" Target="../media/image26.png"/><Relationship Id="rId5" Type="http://schemas.openxmlformats.org/officeDocument/2006/relationships/image" Target="../media/image38.png"/><Relationship Id="rId10" Type="http://schemas.openxmlformats.org/officeDocument/2006/relationships/image" Target="../media/image25.svg"/><Relationship Id="rId4" Type="http://schemas.openxmlformats.org/officeDocument/2006/relationships/image" Target="../media/image37.svg"/><Relationship Id="rId9" Type="http://schemas.openxmlformats.org/officeDocument/2006/relationships/image" Target="../media/image24.png"/></Relationships>
</file>

<file path=ppt/slides/_rels/slide3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5.svg"/><Relationship Id="rId9" Type="http://schemas.openxmlformats.org/officeDocument/2006/relationships/slide" Target="slide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13.svg"/><Relationship Id="rId2" Type="http://schemas.openxmlformats.org/officeDocument/2006/relationships/notesSlide" Target="../notesSlides/notesSlide32.xml"/><Relationship Id="rId1" Type="http://schemas.openxmlformats.org/officeDocument/2006/relationships/slideLayout" Target="../slideLayouts/slideLayout14.xml"/><Relationship Id="rId6" Type="http://schemas.openxmlformats.org/officeDocument/2006/relationships/image" Target="../media/image47.svg"/><Relationship Id="rId11" Type="http://schemas.openxmlformats.org/officeDocument/2006/relationships/image" Target="../media/image1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4.xml"/><Relationship Id="rId5" Type="http://schemas.openxmlformats.org/officeDocument/2006/relationships/image" Target="../media/image13.sv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13.sv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53.svg"/></Relationships>
</file>

<file path=ppt/slides/_rels/slide4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0.png"/><Relationship Id="rId7"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1.svg"/><Relationship Id="rId9" Type="http://schemas.openxmlformats.org/officeDocument/2006/relationships/slide" Target="slide10.xml"/></Relationships>
</file>

<file path=ppt/slides/_rels/slide4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50.png"/><Relationship Id="rId7"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image" Target="../media/image55.svg"/><Relationship Id="rId11" Type="http://schemas.openxmlformats.org/officeDocument/2006/relationships/slide" Target="slide10.xml"/><Relationship Id="rId5" Type="http://schemas.openxmlformats.org/officeDocument/2006/relationships/image" Target="../media/image54.png"/><Relationship Id="rId10" Type="http://schemas.openxmlformats.org/officeDocument/2006/relationships/image" Target="../media/image27.svg"/><Relationship Id="rId4" Type="http://schemas.openxmlformats.org/officeDocument/2006/relationships/image" Target="../media/image51.svg"/><Relationship Id="rId9"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hyperlink" Target="https://sanctionssearch.ofac.treas.gov/"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22.png"/><Relationship Id="rId7"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3.svg"/></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4.xml"/><Relationship Id="rId4" Type="http://schemas.openxmlformats.org/officeDocument/2006/relationships/image" Target="../media/image13.sv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53.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3" Type="http://schemas.openxmlformats.org/officeDocument/2006/relationships/hyperlink" Target="https://sanctionssearch.ofac.treas.gov/" TargetMode="External"/><Relationship Id="rId2" Type="http://schemas.openxmlformats.org/officeDocument/2006/relationships/notesSlide" Target="../notesSlides/notesSlide43.xml"/><Relationship Id="rId1" Type="http://schemas.openxmlformats.org/officeDocument/2006/relationships/slideLayout" Target="../slideLayouts/slideLayout14.xml"/><Relationship Id="rId5" Type="http://schemas.openxmlformats.org/officeDocument/2006/relationships/image" Target="../media/image23.sv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13.svg"/></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62.sv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62.svg"/></Relationships>
</file>

<file path=ppt/slides/_rels/slide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457201" y="5186209"/>
            <a:ext cx="5319345" cy="895983"/>
          </a:xfrm>
        </p:spPr>
        <p:txBody>
          <a:bodyPr/>
          <a:lstStyle/>
          <a:p>
            <a:r>
              <a:rPr lang="en-US" sz="3200">
                <a:solidFill>
                  <a:schemeClr val="accent6">
                    <a:lumMod val="75000"/>
                  </a:schemeClr>
                </a:solidFill>
                <a:latin typeface="Open Sans" panose="020B0606030504020204" pitchFamily="34" charset="0"/>
                <a:cs typeface="Open Sans" panose="020B0606030504020204" pitchFamily="34" charset="0"/>
              </a:rPr>
              <a:t>Green Dot AML </a:t>
            </a:r>
            <a:r>
              <a:rPr lang="en-US">
                <a:solidFill>
                  <a:schemeClr val="accent6">
                    <a:lumMod val="75000"/>
                  </a:schemeClr>
                </a:solidFill>
                <a:latin typeface="Open Sans" panose="020B0606030504020204" pitchFamily="34" charset="0"/>
                <a:cs typeface="Open Sans" panose="020B0606030504020204" pitchFamily="34" charset="0"/>
              </a:rPr>
              <a:t>Investigation </a:t>
            </a:r>
            <a:r>
              <a:rPr lang="en-US" sz="3200">
                <a:solidFill>
                  <a:schemeClr val="accent6">
                    <a:lumMod val="75000"/>
                  </a:schemeClr>
                </a:solidFill>
                <a:latin typeface="Open Sans" panose="020B0606030504020204" pitchFamily="34" charset="0"/>
                <a:cs typeface="Open Sans" panose="020B0606030504020204" pitchFamily="34" charset="0"/>
              </a:rPr>
              <a:t>Training</a:t>
            </a:r>
            <a:endParaRPr lang="en-US">
              <a:solidFill>
                <a:schemeClr val="accent6">
                  <a:lumMod val="75000"/>
                </a:schemeClr>
              </a:solidFill>
            </a:endParaRPr>
          </a:p>
        </p:txBody>
      </p:sp>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a:xfrm>
            <a:off x="457201" y="6371862"/>
            <a:ext cx="4490721" cy="321828"/>
          </a:xfrm>
        </p:spPr>
        <p:txBody>
          <a:bodyPr/>
          <a:lstStyle/>
          <a:p>
            <a:pPr marL="0" indent="0">
              <a:buNone/>
            </a:pPr>
            <a:r>
              <a:rPr lang="en-US" sz="800" b="0">
                <a:solidFill>
                  <a:schemeClr val="tx1"/>
                </a:solidFill>
                <a:latin typeface="Open Sans" panose="020B0606030504020204" pitchFamily="34" charset="0"/>
                <a:ea typeface="Open Sans" panose="020B0606030504020204" pitchFamily="34" charset="0"/>
                <a:cs typeface="Open Sans" panose="020B0606030504020204" pitchFamily="34" charset="0"/>
              </a:rPr>
              <a:t>June 2025</a:t>
            </a:r>
          </a:p>
        </p:txBody>
      </p:sp>
      <p:pic>
        <p:nvPicPr>
          <p:cNvPr id="10" name="Picture Placeholder 9">
            <a:extLst>
              <a:ext uri="{FF2B5EF4-FFF2-40B4-BE49-F238E27FC236}">
                <a16:creationId xmlns:a16="http://schemas.microsoft.com/office/drawing/2014/main" id="{9D5C5EF4-9CCA-4665-825B-F674776CB05F}"/>
              </a:ext>
            </a:extLst>
          </p:cNvPr>
          <p:cNvPicPr>
            <a:picLocks noGrp="1"/>
          </p:cNvPicPr>
          <p:nvPr>
            <p:ph type="pic" sz="quarter" idx="11"/>
          </p:nvPr>
        </p:nvPicPr>
        <p:blipFill>
          <a:blip r:embed="rId3"/>
          <a:srcRect l="25" r="25"/>
          <a:stretch/>
        </p:blipFill>
        <p:spPr>
          <a:xfrm>
            <a:off x="2895600" y="-176780"/>
            <a:ext cx="6400800" cy="6400800"/>
          </a:xfrm>
        </p:spPr>
      </p:pic>
    </p:spTree>
    <p:extLst>
      <p:ext uri="{BB962C8B-B14F-4D97-AF65-F5344CB8AC3E}">
        <p14:creationId xmlns:p14="http://schemas.microsoft.com/office/powerpoint/2010/main" val="1807153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7934-46CC-DBE7-8CD4-7734111A2070}"/>
            </a:ext>
          </a:extLst>
        </p:cNvPr>
        <p:cNvGrpSpPr/>
        <p:nvPr/>
      </p:nvGrpSpPr>
      <p:grpSpPr>
        <a:xfrm>
          <a:off x="0" y="0"/>
          <a:ext cx="0" cy="0"/>
          <a:chOff x="0" y="0"/>
          <a:chExt cx="0" cy="0"/>
        </a:xfrm>
      </p:grpSpPr>
      <p:sp>
        <p:nvSpPr>
          <p:cNvPr id="20" name="Title 2">
            <a:extLst>
              <a:ext uri="{FF2B5EF4-FFF2-40B4-BE49-F238E27FC236}">
                <a16:creationId xmlns:a16="http://schemas.microsoft.com/office/drawing/2014/main" id="{B528E73A-E526-E17B-EB2F-D9C2DCB81214}"/>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a:solidFill>
                  <a:prstClr val="black"/>
                </a:solidFill>
                <a:latin typeface="Open Sans" panose="020B0606030504020204" pitchFamily="34" charset="0"/>
                <a:ea typeface="Open Sans" panose="020B0606030504020204" pitchFamily="34" charset="0"/>
                <a:cs typeface="Open Sans" panose="020B0606030504020204" pitchFamily="34" charset="0"/>
              </a:rPr>
              <a:t>Links to Resources</a:t>
            </a: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object 4">
            <a:extLst>
              <a:ext uri="{FF2B5EF4-FFF2-40B4-BE49-F238E27FC236}">
                <a16:creationId xmlns:a16="http://schemas.microsoft.com/office/drawing/2014/main" id="{A51B71E3-4873-4774-069E-69D95FB26DD8}"/>
              </a:ext>
            </a:extLst>
          </p:cNvPr>
          <p:cNvSpPr txBox="1"/>
          <p:nvPr/>
        </p:nvSpPr>
        <p:spPr>
          <a:xfrm>
            <a:off x="456741" y="649366"/>
            <a:ext cx="10835491" cy="516962"/>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b="0" i="0" u="none" kern="1200" cap="none" spc="0" normalizeH="0" baseline="0" noProof="0">
                <a:ln>
                  <a:noFill/>
                </a:ln>
                <a:solidFill>
                  <a:schemeClr val="accent6">
                    <a:lumMod val="50000"/>
                  </a:schemeClr>
                </a:solidFill>
                <a:effectLst/>
                <a:uLnTx/>
                <a:uFillTx/>
                <a:ea typeface="Open Sans"/>
                <a:cs typeface="Open Sans"/>
              </a:rPr>
              <a:t>Below are links to the Resource slides in this presentation</a:t>
            </a:r>
          </a:p>
        </p:txBody>
      </p:sp>
      <p:graphicFrame>
        <p:nvGraphicFramePr>
          <p:cNvPr id="5" name="Table 4">
            <a:extLst>
              <a:ext uri="{FF2B5EF4-FFF2-40B4-BE49-F238E27FC236}">
                <a16:creationId xmlns:a16="http://schemas.microsoft.com/office/drawing/2014/main" id="{7005B18D-6FAB-0595-BFDA-B02F6ECF9929}"/>
              </a:ext>
            </a:extLst>
          </p:cNvPr>
          <p:cNvGraphicFramePr>
            <a:graphicFrameLocks noGrp="1"/>
          </p:cNvGraphicFramePr>
          <p:nvPr>
            <p:extLst>
              <p:ext uri="{D42A27DB-BD31-4B8C-83A1-F6EECF244321}">
                <p14:modId xmlns:p14="http://schemas.microsoft.com/office/powerpoint/2010/main" val="2028546541"/>
              </p:ext>
            </p:extLst>
          </p:nvPr>
        </p:nvGraphicFramePr>
        <p:xfrm>
          <a:off x="1095828" y="1067119"/>
          <a:ext cx="10000344" cy="5415536"/>
        </p:xfrm>
        <a:graphic>
          <a:graphicData uri="http://schemas.openxmlformats.org/drawingml/2006/table">
            <a:tbl>
              <a:tblPr firstRow="1" bandRow="1">
                <a:tableStyleId>{5C22544A-7EE6-4342-B048-85BDC9FD1C3A}</a:tableStyleId>
              </a:tblPr>
              <a:tblGrid>
                <a:gridCol w="4985996">
                  <a:extLst>
                    <a:ext uri="{9D8B030D-6E8A-4147-A177-3AD203B41FA5}">
                      <a16:colId xmlns:a16="http://schemas.microsoft.com/office/drawing/2014/main" val="3483435958"/>
                    </a:ext>
                  </a:extLst>
                </a:gridCol>
                <a:gridCol w="5014348">
                  <a:extLst>
                    <a:ext uri="{9D8B030D-6E8A-4147-A177-3AD203B41FA5}">
                      <a16:colId xmlns:a16="http://schemas.microsoft.com/office/drawing/2014/main" val="664924156"/>
                    </a:ext>
                  </a:extLst>
                </a:gridCol>
              </a:tblGrid>
              <a:tr h="569216">
                <a:tc>
                  <a:txBody>
                    <a:bodyPr/>
                    <a:lstStyle/>
                    <a:p>
                      <a:pPr algn="l"/>
                      <a:r>
                        <a:rPr lang="en-US" sz="1400" b="1">
                          <a:solidFill>
                            <a:schemeClr val="tx1"/>
                          </a:solidFill>
                          <a:latin typeface="Open Sans" panose="020B0606030504020204" pitchFamily="34" charset="0"/>
                          <a:ea typeface="Open Sans" panose="020B0606030504020204" pitchFamily="34" charset="0"/>
                          <a:cs typeface="Open Sans" panose="020B0606030504020204" pitchFamily="34" charset="0"/>
                        </a:rPr>
                        <a:t>Resource</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rPr>
                        <a:t>Slide Link</a:t>
                      </a: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513206612"/>
                  </a:ext>
                </a:extLst>
              </a:tr>
              <a:tr h="5029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Green Dot Lookback Rule Inventory (2 Slides)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hlinkClick r:id="rId3" action="ppaction://hlinksldjump"/>
                        </a:rPr>
                        <a:t>Green Dot Lookback Rule Inventory </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hlinkClick r:id="rId4" action="ppaction://hlinksldjump"/>
                        </a:rPr>
                        <a:t>Green Dot Lookback Rule Inventory Continued</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9469598"/>
                  </a:ext>
                </a:extLst>
              </a:tr>
              <a:tr h="502920">
                <a:tc>
                  <a:txBody>
                    <a:bodyPr/>
                    <a:lstStyle/>
                    <a:p>
                      <a:pPr algn="l"/>
                      <a:r>
                        <a:rPr lang="en-US" sz="1200">
                          <a:latin typeface="Open Sans" panose="020B0606030504020204" pitchFamily="34" charset="0"/>
                          <a:ea typeface="Open Sans" panose="020B0606030504020204" pitchFamily="34" charset="0"/>
                          <a:cs typeface="Open Sans" panose="020B0606030504020204" pitchFamily="34" charset="0"/>
                        </a:rPr>
                        <a:t>Definition of “Well-Known Entities” (i.e., financial institutions, publicly traded companies, gov agency)</a:t>
                      </a:r>
                      <a:endPar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0">
                          <a:solidFill>
                            <a:schemeClr val="tx1"/>
                          </a:solidFill>
                          <a:effectLst/>
                          <a:latin typeface="Open Sans" panose="020B0606030504020204" pitchFamily="34" charset="0"/>
                          <a:ea typeface="Open Sans" panose="020B0606030504020204" pitchFamily="34" charset="0"/>
                          <a:cs typeface="Open Sans" panose="020B0606030504020204" pitchFamily="34" charset="0"/>
                          <a:hlinkClick r:id="rId5" action="ppaction://hlinksldjump"/>
                        </a:rPr>
                        <a:t>Counterparty Selection: Defining “Well-Known Entities”</a:t>
                      </a:r>
                      <a:endParaRPr lang="en-US" sz="1200" spc="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717215"/>
                  </a:ext>
                </a:extLst>
              </a:tr>
              <a:tr h="502920">
                <a:tc>
                  <a:txBody>
                    <a:bodyPr/>
                    <a:lstStyle/>
                    <a:p>
                      <a:pPr algn="l"/>
                      <a:r>
                        <a:rPr lang="en-US" sz="1200">
                          <a:latin typeface="Open Sans" panose="020B0606030504020204" pitchFamily="34" charset="0"/>
                          <a:ea typeface="Open Sans" panose="020B0606030504020204" pitchFamily="34" charset="0"/>
                          <a:cs typeface="Open Sans" panose="020B0606030504020204" pitchFamily="34" charset="0"/>
                        </a:rPr>
                        <a:t>List of Well-Known Merchants</a:t>
                      </a:r>
                      <a:endPar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0">
                          <a:solidFill>
                            <a:schemeClr val="tx1"/>
                          </a:solidFill>
                          <a:effectLst/>
                          <a:latin typeface="Open Sans" panose="020B0606030504020204" pitchFamily="34" charset="0"/>
                          <a:ea typeface="Open Sans" panose="020B0606030504020204" pitchFamily="34" charset="0"/>
                          <a:cs typeface="Open Sans" panose="020B0606030504020204" pitchFamily="34" charset="0"/>
                          <a:hlinkClick r:id="rId6" action="ppaction://hlinksldjump"/>
                        </a:rPr>
                        <a:t>Counterparty Selection: List of Well-Known Merchants</a:t>
                      </a:r>
                      <a:endParaRPr lang="en-US" sz="1200" spc="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0524950"/>
                  </a:ext>
                </a:extLst>
              </a:tr>
              <a:tr h="502920">
                <a:tc>
                  <a:txBody>
                    <a:bodyPr/>
                    <a:lstStyle/>
                    <a:p>
                      <a:pPr algn="l"/>
                      <a:r>
                        <a:rPr lang="en-US" sz="1200">
                          <a:latin typeface="Open Sans" panose="020B0606030504020204" pitchFamily="34" charset="0"/>
                          <a:ea typeface="Open Sans" panose="020B0606030504020204" pitchFamily="34" charset="0"/>
                          <a:cs typeface="Open Sans" panose="020B0606030504020204" pitchFamily="34" charset="0"/>
                        </a:rPr>
                        <a:t>How to Determine Materiality of Negative News</a:t>
                      </a:r>
                      <a:endPar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0">
                          <a:solidFill>
                            <a:schemeClr val="tx1"/>
                          </a:solidFill>
                          <a:effectLst/>
                          <a:latin typeface="Open Sans" panose="020B0606030504020204" pitchFamily="34" charset="0"/>
                          <a:ea typeface="Open Sans" panose="020B0606030504020204" pitchFamily="34" charset="0"/>
                          <a:cs typeface="Open Sans" panose="020B0606030504020204" pitchFamily="34" charset="0"/>
                          <a:hlinkClick r:id="rId7" action="ppaction://hlinksldjump"/>
                        </a:rPr>
                        <a:t>Negative News: Determining Materiality</a:t>
                      </a:r>
                      <a:endParaRPr lang="en-US" sz="1200" spc="0">
                        <a:solidFill>
                          <a:schemeClr val="tx1"/>
                        </a:solidFill>
                        <a:effectLst/>
                        <a:latin typeface="Open Sans" panose="020B0606030504020204" pitchFamily="34" charset="0"/>
                        <a:ea typeface="Open Sans" panose="020B0606030504020204" pitchFamily="34" charset="0"/>
                        <a:cs typeface="Open Sans" panose="020B0606030504020204" pitchFamily="34" charset="0"/>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5582756"/>
                  </a:ext>
                </a:extLst>
              </a:tr>
              <a:tr h="502920">
                <a:tc>
                  <a:txBody>
                    <a:bodyPr/>
                    <a:lstStyle/>
                    <a:p>
                      <a:pPr algn="l"/>
                      <a:r>
                        <a:rPr lang="en-US" sz="1200">
                          <a:latin typeface="Open Sans" panose="020B0606030504020204" pitchFamily="34" charset="0"/>
                          <a:ea typeface="Open Sans" panose="020B0606030504020204" pitchFamily="34" charset="0"/>
                          <a:cs typeface="Open Sans" panose="020B0606030504020204" pitchFamily="34" charset="0"/>
                        </a:rPr>
                        <a:t>Screening &amp; Research: Sources and Saving Screenshots</a:t>
                      </a:r>
                      <a:endPar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hlinkClick r:id="rId6" action="ppaction://hlinksldjump"/>
                        </a:rPr>
                        <a:t>Screening &amp; Research: Sources and Saving Screenshots</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094101"/>
                  </a:ext>
                </a:extLst>
              </a:tr>
              <a:tr h="502920">
                <a:tc>
                  <a:txBody>
                    <a:bodyPr/>
                    <a:lstStyle/>
                    <a:p>
                      <a:pPr algn="l"/>
                      <a:r>
                        <a:rPr lang="en-US" sz="1200">
                          <a:latin typeface="Open Sans" panose="020B0606030504020204" pitchFamily="34" charset="0"/>
                          <a:ea typeface="Open Sans" panose="020B0606030504020204" pitchFamily="34" charset="0"/>
                          <a:cs typeface="Open Sans" panose="020B0606030504020204" pitchFamily="34" charset="0"/>
                        </a:rPr>
                        <a:t>Issue Management Guidance and Steps</a:t>
                      </a:r>
                      <a:endPar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hlinkClick r:id="rId8" action="ppaction://hlinksldjump"/>
                        </a:rPr>
                        <a:t>Issue Management</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2194091"/>
                  </a:ext>
                </a:extLst>
              </a:tr>
              <a:tr h="502920">
                <a:tc>
                  <a:txBody>
                    <a:bodyPr/>
                    <a:lstStyle/>
                    <a:p>
                      <a:pPr algn="l"/>
                      <a:r>
                        <a:rPr lang="en-US" sz="1200">
                          <a:latin typeface="Open Sans" panose="020B0606030504020204" pitchFamily="34" charset="0"/>
                          <a:ea typeface="Open Sans" panose="020B0606030504020204" pitchFamily="34" charset="0"/>
                          <a:cs typeface="Open Sans" panose="020B0606030504020204" pitchFamily="34" charset="0"/>
                        </a:rPr>
                        <a:t>Limitations with Data (e.g., MCIDs, inclusion of fee amounts, out of scope transactions)</a:t>
                      </a:r>
                      <a:endParaRPr lang="en-US" sz="1200" b="1">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hlinkClick r:id="rId9" action="ppaction://hlinksldjump"/>
                        </a:rPr>
                        <a:t>Limitations With Data</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79460706"/>
                  </a:ext>
                </a:extLst>
              </a:tr>
              <a:tr h="502920">
                <a:tc>
                  <a:txBody>
                    <a:bodyPr/>
                    <a:lstStyle/>
                    <a:p>
                      <a:pPr algn="l"/>
                      <a:r>
                        <a:rPr lang="en-US" sz="1200" b="0">
                          <a:solidFill>
                            <a:schemeClr val="tx1"/>
                          </a:solidFill>
                          <a:latin typeface="Open Sans" panose="020B0606030504020204" pitchFamily="34" charset="0"/>
                          <a:ea typeface="Open Sans" panose="020B0606030504020204" pitchFamily="34" charset="0"/>
                          <a:cs typeface="Open Sans" panose="020B0606030504020204" pitchFamily="34" charset="0"/>
                        </a:rPr>
                        <a:t>Appendix </a:t>
                      </a:r>
                    </a:p>
                    <a:p>
                      <a:pPr marL="342900" indent="-342900">
                        <a:buFont typeface="+mj-lt"/>
                        <a:buAutoNum type="alphaUcPeriod"/>
                      </a:pP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Customer Identification Methodology</a:t>
                      </a:r>
                    </a:p>
                    <a:p>
                      <a:pPr marL="342900" indent="-342900">
                        <a:buFont typeface="+mj-lt"/>
                        <a:buAutoNum type="alphaUcPeriod"/>
                      </a:pP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Transaction-to-Alert Generation Methodology</a:t>
                      </a:r>
                    </a:p>
                    <a:p>
                      <a:pPr marL="342900" indent="-342900">
                        <a:buFont typeface="+mj-lt"/>
                        <a:buAutoNum type="alphaUcPeriod"/>
                      </a:pP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Coverage Assessment Approach to Establish Rule Applicability</a:t>
                      </a:r>
                    </a:p>
                    <a:p>
                      <a:pPr marL="342900" indent="-342900">
                        <a:buFont typeface="+mj-lt"/>
                        <a:buAutoNum type="alphaUcPeriod"/>
                      </a:pPr>
                      <a:r>
                        <a:rPr lang="en-US" sz="1200">
                          <a:effectLst/>
                          <a:latin typeface="Open Sans" panose="020B0606030504020204" pitchFamily="34" charset="0"/>
                          <a:ea typeface="Open Sans" panose="020B0606030504020204" pitchFamily="34" charset="0"/>
                          <a:cs typeface="Open Sans" panose="020B0606030504020204" pitchFamily="34" charset="0"/>
                        </a:rPr>
                        <a:t>Common Terms and Definitions</a:t>
                      </a:r>
                    </a:p>
                    <a:p>
                      <a:pPr marL="342900" indent="-342900">
                        <a:buFont typeface="+mj-lt"/>
                        <a:buAutoNum type="alphaUcPeriod"/>
                      </a:pPr>
                      <a:r>
                        <a:rPr lang="en-US" sz="1200">
                          <a:effectLst/>
                          <a:latin typeface="Open Sans" panose="020B0606030504020204" pitchFamily="34" charset="0"/>
                          <a:ea typeface="Open Sans" panose="020B0606030504020204" pitchFamily="34" charset="0"/>
                          <a:cs typeface="Open Sans" panose="020B0606030504020204" pitchFamily="34" charset="0"/>
                        </a:rPr>
                        <a:t>Common Transaction Monitoring Red Flags</a:t>
                      </a: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hlinkClick r:id="rId10" action="ppaction://hlinksldjump"/>
                        </a:rPr>
                        <a:t>Appendix</a:t>
                      </a:r>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137160" marR="137160" marT="137160" marB="13716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822463"/>
                  </a:ext>
                </a:extLst>
              </a:tr>
            </a:tbl>
          </a:graphicData>
        </a:graphic>
      </p:graphicFrame>
    </p:spTree>
    <p:extLst>
      <p:ext uri="{BB962C8B-B14F-4D97-AF65-F5344CB8AC3E}">
        <p14:creationId xmlns:p14="http://schemas.microsoft.com/office/powerpoint/2010/main" val="3622048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365760"/>
          </a:xfrm>
        </p:spPr>
        <p:txBody>
          <a:bodyPr/>
          <a:lstStyle/>
          <a:p>
            <a:r>
              <a:rPr lang="en-US" b="0"/>
              <a:t>Investigations Process and Resources</a:t>
            </a:r>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Tree>
    <p:extLst>
      <p:ext uri="{BB962C8B-B14F-4D97-AF65-F5344CB8AC3E}">
        <p14:creationId xmlns:p14="http://schemas.microsoft.com/office/powerpoint/2010/main" val="20843535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99CC-0B92-AC11-649D-2F9C357F03D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064ADF8-60A4-A020-0DE5-8F54E287FF89}"/>
              </a:ext>
            </a:extLst>
          </p:cNvPr>
          <p:cNvSpPr>
            <a:spLocks noGrp="1"/>
          </p:cNvSpPr>
          <p:nvPr>
            <p:ph type="body" sz="quarter" idx="22"/>
          </p:nvPr>
        </p:nvSpPr>
        <p:spPr>
          <a:xfrm>
            <a:off x="463296" y="682940"/>
            <a:ext cx="10649464"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log into ECM and open the case to review the scope of the case including sections for the requirements, case overview, due diligence, alert review and case review. </a:t>
            </a:r>
            <a:endParaRPr lang="en-US">
              <a:sym typeface="Wingdings" panose="05000000000000000000" pitchFamily="2" charset="2"/>
            </a:endParaRPr>
          </a:p>
        </p:txBody>
      </p:sp>
      <p:sp>
        <p:nvSpPr>
          <p:cNvPr id="4" name="Title 3">
            <a:extLst>
              <a:ext uri="{FF2B5EF4-FFF2-40B4-BE49-F238E27FC236}">
                <a16:creationId xmlns:a16="http://schemas.microsoft.com/office/drawing/2014/main" id="{1A5815D4-1563-DF51-E844-8F7F8DACA3B9}"/>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ECM Case Review – Scope of the Case</a:t>
            </a:r>
          </a:p>
        </p:txBody>
      </p:sp>
      <p:grpSp>
        <p:nvGrpSpPr>
          <p:cNvPr id="5" name="Group 4">
            <a:extLst>
              <a:ext uri="{FF2B5EF4-FFF2-40B4-BE49-F238E27FC236}">
                <a16:creationId xmlns:a16="http://schemas.microsoft.com/office/drawing/2014/main" id="{8437C3BF-5A55-967D-5416-BB723E65F474}"/>
              </a:ext>
            </a:extLst>
          </p:cNvPr>
          <p:cNvGrpSpPr/>
          <p:nvPr/>
        </p:nvGrpSpPr>
        <p:grpSpPr>
          <a:xfrm>
            <a:off x="6196647" y="1400352"/>
            <a:ext cx="5381476" cy="5252375"/>
            <a:chOff x="2126419" y="3605292"/>
            <a:chExt cx="5947286" cy="2790150"/>
          </a:xfrm>
          <a:solidFill>
            <a:schemeClr val="accent6">
              <a:lumMod val="60000"/>
              <a:lumOff val="40000"/>
              <a:alpha val="20000"/>
            </a:schemeClr>
          </a:solidFill>
        </p:grpSpPr>
        <p:sp>
          <p:nvSpPr>
            <p:cNvPr id="6" name="Rectangle 5">
              <a:extLst>
                <a:ext uri="{FF2B5EF4-FFF2-40B4-BE49-F238E27FC236}">
                  <a16:creationId xmlns:a16="http://schemas.microsoft.com/office/drawing/2014/main" id="{4B46B668-B02F-BA47-19DF-3AAF0E6D6B0D}"/>
                </a:ext>
              </a:extLst>
            </p:cNvPr>
            <p:cNvSpPr/>
            <p:nvPr/>
          </p:nvSpPr>
          <p:spPr>
            <a:xfrm>
              <a:off x="2126419" y="3605292"/>
              <a:ext cx="5947286" cy="2790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TextBox 6">
              <a:extLst>
                <a:ext uri="{FF2B5EF4-FFF2-40B4-BE49-F238E27FC236}">
                  <a16:creationId xmlns:a16="http://schemas.microsoft.com/office/drawing/2014/main" id="{0297AA5D-9490-93FE-4687-730605A5D21D}"/>
                </a:ext>
              </a:extLst>
            </p:cNvPr>
            <p:cNvSpPr txBox="1"/>
            <p:nvPr/>
          </p:nvSpPr>
          <p:spPr>
            <a:xfrm>
              <a:off x="2277158" y="3664146"/>
              <a:ext cx="2396583" cy="1518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70AD47">
                    <a:lumMod val="50000"/>
                  </a:srgbClr>
                </a:solidFill>
                <a:effectLst/>
                <a:uLnTx/>
                <a:uFillTx/>
                <a:latin typeface="Open Sans"/>
                <a:ea typeface="+mn-ea"/>
                <a:cs typeface="+mn-cs"/>
              </a:endParaRPr>
            </a:p>
          </p:txBody>
        </p:sp>
      </p:grpSp>
      <p:sp>
        <p:nvSpPr>
          <p:cNvPr id="50" name="Oval 49">
            <a:extLst>
              <a:ext uri="{FF2B5EF4-FFF2-40B4-BE49-F238E27FC236}">
                <a16:creationId xmlns:a16="http://schemas.microsoft.com/office/drawing/2014/main" id="{2675FDB8-457F-6D46-7FAE-3D11B9B0F82A}"/>
              </a:ext>
            </a:extLst>
          </p:cNvPr>
          <p:cNvSpPr/>
          <p:nvPr/>
        </p:nvSpPr>
        <p:spPr>
          <a:xfrm>
            <a:off x="6432252" y="1669095"/>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R="0" indent="0" algn="ctr" defTabSz="914400" rtl="0" eaLnBrk="1" fontAlgn="auto" latinLnBrk="0" hangingPunct="1">
              <a:lnSpc>
                <a:spcPct val="100000"/>
              </a:lnSpc>
              <a:spcBef>
                <a:spcPts val="0"/>
              </a:spcBef>
              <a:spcAft>
                <a:spcPts val="0"/>
              </a:spcAft>
              <a:buClrTx/>
              <a:buSzTx/>
              <a:buFontTx/>
              <a:buNone/>
              <a:tabLst/>
              <a:defRPr/>
            </a:pPr>
            <a:r>
              <a:rPr lang="en-US" sz="1200" b="1">
                <a:solidFill>
                  <a:prstClr val="white"/>
                </a:solidFill>
                <a:latin typeface="Open Sans"/>
                <a:ea typeface="Open Sans"/>
                <a:cs typeface="Open Sans"/>
              </a:rPr>
              <a:t>3</a:t>
            </a:r>
            <a:endParaRPr lang="en-US" sz="1200">
              <a:solidFill>
                <a:prstClr val="white"/>
              </a:solidFill>
              <a:ea typeface="Calibri" panose="020F0502020204030204"/>
              <a:cs typeface="Calibri" panose="020F0502020204030204"/>
            </a:endParaRPr>
          </a:p>
        </p:txBody>
      </p:sp>
      <p:sp>
        <p:nvSpPr>
          <p:cNvPr id="51" name="TextBox 50">
            <a:extLst>
              <a:ext uri="{FF2B5EF4-FFF2-40B4-BE49-F238E27FC236}">
                <a16:creationId xmlns:a16="http://schemas.microsoft.com/office/drawing/2014/main" id="{6A3A591C-AB2D-97B6-6880-C4E188736B0B}"/>
              </a:ext>
            </a:extLst>
          </p:cNvPr>
          <p:cNvSpPr txBox="1"/>
          <p:nvPr/>
        </p:nvSpPr>
        <p:spPr>
          <a:xfrm>
            <a:off x="6748614" y="3309098"/>
            <a:ext cx="4362025" cy="1969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Alert Review</a:t>
            </a: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V</a:t>
            </a:r>
            <a:r>
              <a:rPr kumimoji="0" lang="en-US" sz="1100" b="0" i="0" u="none" strike="noStrike" kern="1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iolation</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Summary </a:t>
            </a:r>
          </a:p>
          <a:p>
            <a:pPr marL="628650" lvl="1" indent="-171450">
              <a:buFont typeface="Courier New" panose="02070309020205020404" pitchFamily="49" charset="0"/>
              <a:buChar char="o"/>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R</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ule violated</a:t>
            </a:r>
          </a:p>
          <a:p>
            <a:pPr marL="628650" lvl="1" indent="-171450">
              <a:buFont typeface="Courier New" panose="02070309020205020404" pitchFamily="49" charset="0"/>
              <a:buChar char="o"/>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T</a:t>
            </a:r>
            <a:r>
              <a:rPr kumimoji="0" lang="en-US" sz="1100" b="0" i="0" u="none" strike="noStrike" kern="1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otal</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transactions</a:t>
            </a:r>
          </a:p>
          <a:p>
            <a:pPr marL="628650" lvl="1" indent="-171450">
              <a:buFont typeface="Courier New" panose="02070309020205020404" pitchFamily="49" charset="0"/>
              <a:buChar char="o"/>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T</a:t>
            </a:r>
            <a:r>
              <a:rPr kumimoji="0" lang="en-US" sz="1100" b="0" i="0" u="none" strike="noStrike" kern="1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otal</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amount</a:t>
            </a:r>
          </a:p>
          <a:p>
            <a:pPr marL="628650" lvl="1" indent="-171450">
              <a:buFont typeface="Courier New" panose="02070309020205020404" pitchFamily="49" charset="0"/>
              <a:buChar char="o"/>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D</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ate range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A</a:t>
            </a:r>
            <a:r>
              <a:rPr kumimoji="0" lang="en-US" sz="1100" b="0" i="0" u="none" strike="noStrike" kern="1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lert</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Disposition Dropdown</a:t>
            </a:r>
          </a:p>
          <a:p>
            <a:pPr marL="628650" lvl="1" indent="-171450">
              <a:buFont typeface="Courier New" panose="02070309020205020404" pitchFamily="49" charset="0"/>
              <a:buChar char="o"/>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Potentially S</a:t>
            </a:r>
            <a:r>
              <a:rPr kumimoji="0" lang="en-US" sz="1100" b="0" i="0" u="none" strike="noStrike" kern="1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uspicious</a:t>
            </a:r>
            <a:endPar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628650" lvl="1" indent="-171450">
              <a:buFont typeface="Courier New" panose="02070309020205020404" pitchFamily="49" charset="0"/>
              <a:buChar char="o"/>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No</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 suspicious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Disposition Rationale</a:t>
            </a:r>
            <a:endPar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2" name="TextBox 51">
            <a:extLst>
              <a:ext uri="{FF2B5EF4-FFF2-40B4-BE49-F238E27FC236}">
                <a16:creationId xmlns:a16="http://schemas.microsoft.com/office/drawing/2014/main" id="{E0774824-F654-2A1A-3766-61D598B48825}"/>
              </a:ext>
            </a:extLst>
          </p:cNvPr>
          <p:cNvSpPr txBox="1"/>
          <p:nvPr/>
        </p:nvSpPr>
        <p:spPr>
          <a:xfrm>
            <a:off x="6750734" y="1662493"/>
            <a:ext cx="4362025" cy="13080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Due Diligence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lvl="0" indent="-171450">
              <a:buFont typeface="Arial" panose="020B0604020202020204" pitchFamily="34" charset="0"/>
              <a:buChar char="•"/>
              <a:defRPr/>
            </a:pPr>
            <a:r>
              <a:rPr lang="en-US" sz="1100" b="1" kern="100">
                <a:solidFill>
                  <a:prstClr val="black"/>
                </a:solidFill>
                <a:latin typeface="Open Sans" panose="020B0606030504020204" pitchFamily="34" charset="0"/>
                <a:ea typeface="Open Sans" panose="020B0606030504020204" pitchFamily="34" charset="0"/>
                <a:cs typeface="Open Sans" panose="020B0606030504020204" pitchFamily="34" charset="0"/>
              </a:rPr>
              <a:t>Focal Entity </a:t>
            </a: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name, </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location, and occupation/nature of business, and a summary of screening results.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Name of each selected </a:t>
            </a:r>
            <a:r>
              <a:rPr kumimoji="0" lang="en-US" sz="1100" b="1"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Counterparty</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location, occupation/nature of business, and a summary of screening results. </a:t>
            </a:r>
          </a:p>
        </p:txBody>
      </p:sp>
      <p:cxnSp>
        <p:nvCxnSpPr>
          <p:cNvPr id="54" name="Straight Connector 53">
            <a:extLst>
              <a:ext uri="{FF2B5EF4-FFF2-40B4-BE49-F238E27FC236}">
                <a16:creationId xmlns:a16="http://schemas.microsoft.com/office/drawing/2014/main" id="{B92C0B06-DD21-605C-7666-E3E13EC8F356}"/>
              </a:ext>
            </a:extLst>
          </p:cNvPr>
          <p:cNvCxnSpPr>
            <a:cxnSpLocks/>
          </p:cNvCxnSpPr>
          <p:nvPr/>
        </p:nvCxnSpPr>
        <p:spPr>
          <a:xfrm>
            <a:off x="6829386" y="3590725"/>
            <a:ext cx="428125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D076974-0528-D11E-C3AE-E5EF78AB3272}"/>
              </a:ext>
            </a:extLst>
          </p:cNvPr>
          <p:cNvSpPr/>
          <p:nvPr/>
        </p:nvSpPr>
        <p:spPr>
          <a:xfrm>
            <a:off x="6432252" y="3309098"/>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cxnSp>
        <p:nvCxnSpPr>
          <p:cNvPr id="63" name="Straight Connector 62">
            <a:extLst>
              <a:ext uri="{FF2B5EF4-FFF2-40B4-BE49-F238E27FC236}">
                <a16:creationId xmlns:a16="http://schemas.microsoft.com/office/drawing/2014/main" id="{D805ECBA-97E3-6477-D33B-5E16806AF4D5}"/>
              </a:ext>
            </a:extLst>
          </p:cNvPr>
          <p:cNvCxnSpPr>
            <a:cxnSpLocks/>
          </p:cNvCxnSpPr>
          <p:nvPr/>
        </p:nvCxnSpPr>
        <p:spPr>
          <a:xfrm>
            <a:off x="6002695" y="1943415"/>
            <a:ext cx="0" cy="3886337"/>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9EA566-1203-0228-3FFC-28CC14960DFE}"/>
              </a:ext>
            </a:extLst>
          </p:cNvPr>
          <p:cNvCxnSpPr>
            <a:cxnSpLocks/>
          </p:cNvCxnSpPr>
          <p:nvPr/>
        </p:nvCxnSpPr>
        <p:spPr>
          <a:xfrm>
            <a:off x="6831507" y="1943415"/>
            <a:ext cx="428125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AA6F525C-74A3-AA66-40A5-7FE554605595}"/>
              </a:ext>
            </a:extLst>
          </p:cNvPr>
          <p:cNvGrpSpPr/>
          <p:nvPr/>
        </p:nvGrpSpPr>
        <p:grpSpPr>
          <a:xfrm>
            <a:off x="463294" y="2315426"/>
            <a:ext cx="5381475" cy="4337301"/>
            <a:chOff x="765472" y="3605292"/>
            <a:chExt cx="5947286" cy="2790150"/>
          </a:xfrm>
          <a:solidFill>
            <a:schemeClr val="accent6">
              <a:lumMod val="60000"/>
              <a:lumOff val="40000"/>
              <a:alpha val="20000"/>
            </a:schemeClr>
          </a:solidFill>
        </p:grpSpPr>
        <p:sp>
          <p:nvSpPr>
            <p:cNvPr id="8" name="Rectangle 7">
              <a:extLst>
                <a:ext uri="{FF2B5EF4-FFF2-40B4-BE49-F238E27FC236}">
                  <a16:creationId xmlns:a16="http://schemas.microsoft.com/office/drawing/2014/main" id="{B64EFE4E-EC9E-63DE-62C9-C4F55EE9AA21}"/>
                </a:ext>
              </a:extLst>
            </p:cNvPr>
            <p:cNvSpPr/>
            <p:nvPr/>
          </p:nvSpPr>
          <p:spPr>
            <a:xfrm>
              <a:off x="765472" y="3605292"/>
              <a:ext cx="5947286" cy="2790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9" name="TextBox 8">
              <a:extLst>
                <a:ext uri="{FF2B5EF4-FFF2-40B4-BE49-F238E27FC236}">
                  <a16:creationId xmlns:a16="http://schemas.microsoft.com/office/drawing/2014/main" id="{7CF3793E-6F59-095C-DADA-1EEA0B0D658F}"/>
                </a:ext>
              </a:extLst>
            </p:cNvPr>
            <p:cNvSpPr txBox="1"/>
            <p:nvPr/>
          </p:nvSpPr>
          <p:spPr>
            <a:xfrm>
              <a:off x="2277158" y="3664146"/>
              <a:ext cx="2396583" cy="1518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70AD47">
                    <a:lumMod val="50000"/>
                  </a:srgbClr>
                </a:solidFill>
                <a:effectLst/>
                <a:uLnTx/>
                <a:uFillTx/>
                <a:latin typeface="Open Sans"/>
                <a:ea typeface="+mn-ea"/>
                <a:cs typeface="+mn-cs"/>
              </a:endParaRPr>
            </a:p>
          </p:txBody>
        </p:sp>
      </p:grpSp>
      <p:sp>
        <p:nvSpPr>
          <p:cNvPr id="20" name="TextBox 19">
            <a:extLst>
              <a:ext uri="{FF2B5EF4-FFF2-40B4-BE49-F238E27FC236}">
                <a16:creationId xmlns:a16="http://schemas.microsoft.com/office/drawing/2014/main" id="{125099ED-7DB0-AA2F-1525-762588232F8A}"/>
              </a:ext>
            </a:extLst>
          </p:cNvPr>
          <p:cNvSpPr txBox="1"/>
          <p:nvPr/>
        </p:nvSpPr>
        <p:spPr>
          <a:xfrm>
            <a:off x="1079239" y="2499087"/>
            <a:ext cx="4362025" cy="11233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Requirements</a:t>
            </a: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Alert Review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Case Review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QC Checklist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QC2 Checklist </a:t>
            </a:r>
          </a:p>
        </p:txBody>
      </p:sp>
      <p:sp>
        <p:nvSpPr>
          <p:cNvPr id="21" name="TextBox 20">
            <a:extLst>
              <a:ext uri="{FF2B5EF4-FFF2-40B4-BE49-F238E27FC236}">
                <a16:creationId xmlns:a16="http://schemas.microsoft.com/office/drawing/2014/main" id="{3BC0CA65-3DF7-A5C8-BADF-52F73FFEEB6A}"/>
              </a:ext>
            </a:extLst>
          </p:cNvPr>
          <p:cNvSpPr txBox="1"/>
          <p:nvPr/>
        </p:nvSpPr>
        <p:spPr>
          <a:xfrm>
            <a:off x="463294" y="1174358"/>
            <a:ext cx="5381474" cy="1015663"/>
          </a:xfrm>
          <a:prstGeom prst="rect">
            <a:avLst/>
          </a:prstGeom>
          <a:solidFill>
            <a:schemeClr val="bg1"/>
          </a:solidFill>
          <a:ln>
            <a:solidFill>
              <a:schemeClr val="tx1"/>
            </a:solidFill>
            <a:prstDash val="lgDash"/>
          </a:ln>
          <a:effectLst>
            <a:outerShdw blurRad="50800" dist="38100" dir="2700000" algn="tl" rotWithShape="0">
              <a:prstClr val="black">
                <a:alpha val="40000"/>
              </a:prstClr>
            </a:outerShdw>
          </a:effectLst>
        </p:spPr>
        <p:txBody>
          <a:bodyPr wrap="square" rtlCol="0" anchor="ctr">
            <a:spAutoFit/>
          </a:bodyPr>
          <a:lstStyle/>
          <a:p>
            <a:pPr>
              <a:defRPr/>
            </a:pPr>
            <a:r>
              <a:rPr lang="en-US" sz="12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Cases are organized around Focal Entities and rules that triggered on the transaction activity for the Focal Entity. Each case includes alerted and non-alerted activity for the Focal Entity for the Lookback Review Period</a:t>
            </a:r>
          </a:p>
          <a:p>
            <a:pPr algn="ctr">
              <a:defRPr/>
            </a:pPr>
            <a:endParaRPr lang="en-US" sz="12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algn="ctr">
              <a:defRPr/>
            </a:pPr>
            <a:r>
              <a:rPr lang="en-US" sz="1200" b="1" i="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Cases are flagged as Low, Medium, High and Very High Complexity</a:t>
            </a:r>
          </a:p>
        </p:txBody>
      </p:sp>
      <p:sp>
        <p:nvSpPr>
          <p:cNvPr id="22" name="TextBox 21">
            <a:extLst>
              <a:ext uri="{FF2B5EF4-FFF2-40B4-BE49-F238E27FC236}">
                <a16:creationId xmlns:a16="http://schemas.microsoft.com/office/drawing/2014/main" id="{D7577C4C-9EAD-F07F-B770-802505C3283E}"/>
              </a:ext>
            </a:extLst>
          </p:cNvPr>
          <p:cNvSpPr txBox="1"/>
          <p:nvPr/>
        </p:nvSpPr>
        <p:spPr>
          <a:xfrm>
            <a:off x="1037197" y="3875884"/>
            <a:ext cx="4362026" cy="21544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Case 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defRPr/>
            </a:pPr>
            <a:r>
              <a:rPr kumimoji="0" lang="en-US" sz="110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Customer’s</a:t>
            </a:r>
            <a:r>
              <a:rPr kumimoji="0" lang="en-US" sz="1100" b="1"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affiliated accounts</a:t>
            </a: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 </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and CIP and account information. </a:t>
            </a:r>
          </a:p>
          <a:p>
            <a:pPr marL="171450" indent="-171450">
              <a:buFont typeface="Arial" panose="020B0604020202020204" pitchFamily="34" charset="0"/>
              <a:buChar char="•"/>
              <a:defRPr/>
            </a:pPr>
            <a:endPar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defRPr/>
            </a:pPr>
            <a:r>
              <a:rPr kumimoji="0" lang="en-US" sz="1100" b="1"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Alert Summary</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including the rule / designation, the number of violations for each rule, and the total amount per violation/alert. </a:t>
            </a:r>
          </a:p>
          <a:p>
            <a:pPr marL="171450" indent="-171450">
              <a:buFont typeface="Arial" panose="020B0604020202020204" pitchFamily="34" charset="0"/>
              <a:buChar char="•"/>
              <a:defRPr/>
            </a:pPr>
            <a:endPar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Summary of 15-month (Lookback) </a:t>
            </a:r>
            <a:r>
              <a:rPr kumimoji="0" lang="en-US" sz="1100" b="1"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historical activity</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171450" indent="-171450">
              <a:buFont typeface="Arial" panose="020B0604020202020204" pitchFamily="34" charset="0"/>
              <a:buChar char="•"/>
              <a:defRPr/>
            </a:pPr>
            <a:endPar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indent="-171450">
              <a:buFont typeface="Arial" panose="020B0604020202020204" pitchFamily="34" charset="0"/>
              <a:buChar char="•"/>
              <a:defRPr/>
            </a:pPr>
            <a:r>
              <a:rPr kumimoji="0" lang="en-US" sz="1100" b="1"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List of alerts </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with links to transaction tables. </a:t>
            </a:r>
          </a:p>
        </p:txBody>
      </p:sp>
      <p:cxnSp>
        <p:nvCxnSpPr>
          <p:cNvPr id="23" name="Straight Connector 22">
            <a:extLst>
              <a:ext uri="{FF2B5EF4-FFF2-40B4-BE49-F238E27FC236}">
                <a16:creationId xmlns:a16="http://schemas.microsoft.com/office/drawing/2014/main" id="{132CFDA4-1B78-0208-98A3-9B95DB268FFF}"/>
              </a:ext>
            </a:extLst>
          </p:cNvPr>
          <p:cNvCxnSpPr>
            <a:cxnSpLocks/>
          </p:cNvCxnSpPr>
          <p:nvPr/>
        </p:nvCxnSpPr>
        <p:spPr>
          <a:xfrm>
            <a:off x="1160011" y="2780714"/>
            <a:ext cx="428125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A919DE50-E2FA-A735-CBA9-B19428BE723D}"/>
              </a:ext>
            </a:extLst>
          </p:cNvPr>
          <p:cNvSpPr/>
          <p:nvPr/>
        </p:nvSpPr>
        <p:spPr>
          <a:xfrm>
            <a:off x="762877" y="2499087"/>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Open Sans"/>
                <a:ea typeface="Open Sans"/>
                <a:cs typeface="Open Sans"/>
              </a:rPr>
              <a:t>1</a:t>
            </a:r>
          </a:p>
        </p:txBody>
      </p:sp>
      <p:sp>
        <p:nvSpPr>
          <p:cNvPr id="25" name="Oval 24">
            <a:extLst>
              <a:ext uri="{FF2B5EF4-FFF2-40B4-BE49-F238E27FC236}">
                <a16:creationId xmlns:a16="http://schemas.microsoft.com/office/drawing/2014/main" id="{ACBDAFAE-CB32-3C01-EFDB-86AB7D98AC6A}"/>
              </a:ext>
            </a:extLst>
          </p:cNvPr>
          <p:cNvSpPr/>
          <p:nvPr/>
        </p:nvSpPr>
        <p:spPr>
          <a:xfrm>
            <a:off x="756127" y="3945026"/>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cxnSp>
        <p:nvCxnSpPr>
          <p:cNvPr id="26" name="Straight Connector 25">
            <a:extLst>
              <a:ext uri="{FF2B5EF4-FFF2-40B4-BE49-F238E27FC236}">
                <a16:creationId xmlns:a16="http://schemas.microsoft.com/office/drawing/2014/main" id="{6019BA23-FECF-B175-0B82-E89285086FD2}"/>
              </a:ext>
            </a:extLst>
          </p:cNvPr>
          <p:cNvCxnSpPr>
            <a:cxnSpLocks/>
          </p:cNvCxnSpPr>
          <p:nvPr/>
        </p:nvCxnSpPr>
        <p:spPr>
          <a:xfrm>
            <a:off x="1117970" y="4160895"/>
            <a:ext cx="4281252"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3643CF3-EFCF-364C-91D9-70F1520CAE82}"/>
              </a:ext>
            </a:extLst>
          </p:cNvPr>
          <p:cNvSpPr txBox="1"/>
          <p:nvPr/>
        </p:nvSpPr>
        <p:spPr>
          <a:xfrm>
            <a:off x="6748614" y="5410965"/>
            <a:ext cx="4362025" cy="11233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Case Review</a:t>
            </a: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Summary of the Alerted Rules </a:t>
            </a:r>
          </a:p>
          <a:p>
            <a:pPr marL="628650" lvl="1" indent="-171450">
              <a:buFont typeface="Courier New" panose="02070309020205020404" pitchFamily="49" charset="0"/>
              <a:buChar char="o"/>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N</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umber of violations (Alerted Rule Count)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Case Disposition Dropdown</a:t>
            </a:r>
          </a:p>
          <a:p>
            <a:pPr marL="171450" indent="-171450">
              <a:buFont typeface="Arial" panose="020B0604020202020204" pitchFamily="34" charset="0"/>
              <a:buChar char="•"/>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Case Disposition Narrative</a:t>
            </a:r>
          </a:p>
        </p:txBody>
      </p:sp>
      <p:cxnSp>
        <p:nvCxnSpPr>
          <p:cNvPr id="30" name="Straight Connector 29">
            <a:extLst>
              <a:ext uri="{FF2B5EF4-FFF2-40B4-BE49-F238E27FC236}">
                <a16:creationId xmlns:a16="http://schemas.microsoft.com/office/drawing/2014/main" id="{080A41E5-C487-19BC-33AE-5C44E96604A5}"/>
              </a:ext>
            </a:extLst>
          </p:cNvPr>
          <p:cNvCxnSpPr>
            <a:cxnSpLocks/>
          </p:cNvCxnSpPr>
          <p:nvPr/>
        </p:nvCxnSpPr>
        <p:spPr>
          <a:xfrm>
            <a:off x="6829386" y="5692592"/>
            <a:ext cx="4281253"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2399F957-1574-768F-6F6C-2EF4B568B310}"/>
              </a:ext>
            </a:extLst>
          </p:cNvPr>
          <p:cNvSpPr/>
          <p:nvPr/>
        </p:nvSpPr>
        <p:spPr>
          <a:xfrm>
            <a:off x="6432252" y="5410965"/>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5</a:t>
            </a:r>
          </a:p>
        </p:txBody>
      </p:sp>
    </p:spTree>
    <p:extLst>
      <p:ext uri="{BB962C8B-B14F-4D97-AF65-F5344CB8AC3E}">
        <p14:creationId xmlns:p14="http://schemas.microsoft.com/office/powerpoint/2010/main" val="1167883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16"/>
          <p:cNvSpPr/>
          <p:nvPr/>
        </p:nvSpPr>
        <p:spPr>
          <a:xfrm>
            <a:off x="444311" y="1145538"/>
            <a:ext cx="548640" cy="548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a:ln>
                  <a:noFill/>
                </a:ln>
                <a:solidFill>
                  <a:prstClr val="white"/>
                </a:solidFill>
                <a:effectLst/>
                <a:uLnTx/>
                <a:uFillTx/>
                <a:ea typeface="+mn-ea"/>
                <a:cs typeface="+mn-cs"/>
              </a:rPr>
              <a:t>1</a:t>
            </a:r>
            <a:endParaRPr kumimoji="0" lang="zh-CN" altLang="en-US" sz="1400" i="0" u="none" strike="noStrike" kern="1200" cap="none" spc="0" normalizeH="0" baseline="0" noProof="0">
              <a:ln>
                <a:noFill/>
              </a:ln>
              <a:solidFill>
                <a:prstClr val="white"/>
              </a:solidFill>
              <a:effectLst/>
              <a:uLnTx/>
              <a:uFillTx/>
              <a:ea typeface="+mn-ea"/>
              <a:cs typeface="+mn-cs"/>
            </a:endParaRPr>
          </a:p>
        </p:txBody>
      </p:sp>
      <p:sp>
        <p:nvSpPr>
          <p:cNvPr id="21" name="椭圆 33"/>
          <p:cNvSpPr/>
          <p:nvPr/>
        </p:nvSpPr>
        <p:spPr>
          <a:xfrm>
            <a:off x="437950" y="1837697"/>
            <a:ext cx="548640" cy="548640"/>
          </a:xfrm>
          <a:prstGeom prst="ellipse">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a:ln>
                  <a:noFill/>
                </a:ln>
                <a:solidFill>
                  <a:prstClr val="white"/>
                </a:solidFill>
                <a:effectLst/>
                <a:uLnTx/>
                <a:uFillTx/>
                <a:ea typeface="+mn-ea"/>
                <a:cs typeface="+mn-cs"/>
              </a:rPr>
              <a:t>2</a:t>
            </a:r>
            <a:endParaRPr kumimoji="0" lang="zh-CN" altLang="en-US" sz="1400" i="0" u="none" strike="noStrike" kern="1200" cap="none" spc="0" normalizeH="0" baseline="0" noProof="0">
              <a:ln>
                <a:noFill/>
              </a:ln>
              <a:solidFill>
                <a:prstClr val="white"/>
              </a:solidFill>
              <a:effectLst/>
              <a:uLnTx/>
              <a:uFillTx/>
              <a:ea typeface="+mn-ea"/>
              <a:cs typeface="+mn-cs"/>
            </a:endParaRPr>
          </a:p>
        </p:txBody>
      </p:sp>
      <p:sp>
        <p:nvSpPr>
          <p:cNvPr id="24" name="文本框 36"/>
          <p:cNvSpPr txBox="1"/>
          <p:nvPr/>
        </p:nvSpPr>
        <p:spPr>
          <a:xfrm>
            <a:off x="995452" y="1177431"/>
            <a:ext cx="4160924" cy="492438"/>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cs typeface="Times New Roman" pitchFamily="18" charset="0"/>
              </a:rPr>
              <a:t>Review Customer Information in ECM </a:t>
            </a:r>
          </a:p>
          <a:p>
            <a:pPr>
              <a:defRPr/>
            </a:pPr>
            <a:r>
              <a:rPr kumimoji="0" lang="en-US" sz="1200" b="0" i="0" u="none" strike="noStrike" kern="1200" cap="none" spc="0" normalizeH="0" baseline="0" noProof="0">
                <a:ln>
                  <a:noFill/>
                </a:ln>
                <a:solidFill>
                  <a:prstClr val="black"/>
                </a:solidFill>
                <a:effectLst/>
                <a:uLnTx/>
                <a:uFillTx/>
                <a:cs typeface="Open Sans"/>
              </a:rPr>
              <a:t>Review customer account and CIP Information.</a:t>
            </a:r>
            <a:endParaRPr kumimoji="0" lang="en-US" sz="1200" i="0" u="none" strike="noStrike" kern="1200" cap="none" spc="0" normalizeH="0" baseline="0" noProof="0">
              <a:ln>
                <a:noFill/>
              </a:ln>
              <a:solidFill>
                <a:srgbClr val="000000"/>
              </a:solidFill>
              <a:effectLst/>
              <a:uLnTx/>
              <a:uFillTx/>
              <a:ea typeface="+mn-ea"/>
              <a:cs typeface="+mn-cs"/>
            </a:endParaRPr>
          </a:p>
        </p:txBody>
      </p:sp>
      <p:sp>
        <p:nvSpPr>
          <p:cNvPr id="27" name="椭圆 39"/>
          <p:cNvSpPr/>
          <p:nvPr/>
        </p:nvSpPr>
        <p:spPr>
          <a:xfrm>
            <a:off x="444311" y="2849730"/>
            <a:ext cx="548640" cy="548640"/>
          </a:xfrm>
          <a:prstGeom prst="ellipse">
            <a:avLst/>
          </a:prstGeom>
          <a:solidFill>
            <a:srgbClr val="009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a:ln>
                  <a:noFill/>
                </a:ln>
                <a:solidFill>
                  <a:prstClr val="white"/>
                </a:solidFill>
                <a:effectLst/>
                <a:uLnTx/>
                <a:uFillTx/>
                <a:ea typeface="+mn-ea"/>
                <a:cs typeface="+mn-cs"/>
              </a:rPr>
              <a:t>3</a:t>
            </a:r>
            <a:endParaRPr kumimoji="0" lang="zh-CN" altLang="en-US" sz="1400" i="0" u="none" strike="noStrike" kern="1200" cap="none" spc="0" normalizeH="0" baseline="0" noProof="0">
              <a:ln>
                <a:noFill/>
              </a:ln>
              <a:solidFill>
                <a:prstClr val="white"/>
              </a:solidFill>
              <a:effectLst/>
              <a:uLnTx/>
              <a:uFillTx/>
              <a:ea typeface="+mn-ea"/>
              <a:cs typeface="+mn-cs"/>
            </a:endParaRPr>
          </a:p>
        </p:txBody>
      </p:sp>
      <p:sp>
        <p:nvSpPr>
          <p:cNvPr id="11" name="文本框 27">
            <a:extLst>
              <a:ext uri="{FF2B5EF4-FFF2-40B4-BE49-F238E27FC236}">
                <a16:creationId xmlns:a16="http://schemas.microsoft.com/office/drawing/2014/main" id="{F476EB85-6946-EE9D-0B58-44235EC9BAD4}"/>
              </a:ext>
            </a:extLst>
          </p:cNvPr>
          <p:cNvSpPr txBox="1"/>
          <p:nvPr/>
        </p:nvSpPr>
        <p:spPr>
          <a:xfrm>
            <a:off x="1023671" y="3712084"/>
            <a:ext cx="4513513" cy="861770"/>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ea typeface="+mn-ea"/>
                <a:cs typeface="Times New Roman" pitchFamily="18" charset="0"/>
              </a:rPr>
              <a:t>Download and Review Alerted Transactions</a:t>
            </a:r>
            <a:endParaRPr kumimoji="0" lang="en-US" sz="140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ea typeface="+mn-ea"/>
                <a:cs typeface="+mn-cs"/>
              </a:rPr>
              <a:t>Download the Alerted Transaction File. For each Alert / Violation ID, review the alert summary and conduct initial review of the alerted transactions.</a:t>
            </a:r>
          </a:p>
        </p:txBody>
      </p:sp>
      <p:sp>
        <p:nvSpPr>
          <p:cNvPr id="13" name="文本框 30">
            <a:extLst>
              <a:ext uri="{FF2B5EF4-FFF2-40B4-BE49-F238E27FC236}">
                <a16:creationId xmlns:a16="http://schemas.microsoft.com/office/drawing/2014/main" id="{273B28FF-EC59-BC74-5651-03154A4C697F}"/>
              </a:ext>
            </a:extLst>
          </p:cNvPr>
          <p:cNvSpPr txBox="1"/>
          <p:nvPr/>
        </p:nvSpPr>
        <p:spPr>
          <a:xfrm>
            <a:off x="1023671" y="5552210"/>
            <a:ext cx="4491831" cy="677104"/>
          </a:xfrm>
          <a:prstGeom prst="rect">
            <a:avLst/>
          </a:prstGeom>
          <a:noFill/>
        </p:spPr>
        <p:txBody>
          <a:bodyPr wrap="square" lIns="91436" tIns="45718" rIns="91436" bIns="45718" rtlCol="0" anchor="ctr">
            <a:spAutoFit/>
          </a:bodyPr>
          <a:lstStyle/>
          <a:p>
            <a:pPr>
              <a:defRPr/>
            </a:pPr>
            <a:r>
              <a:rPr kumimoji="0" lang="en-US" sz="1400" b="1" i="0" u="none" strike="noStrike" kern="1200" cap="none" spc="0" normalizeH="0" baseline="0" noProof="0">
                <a:ln>
                  <a:noFill/>
                </a:ln>
                <a:solidFill>
                  <a:prstClr val="black"/>
                </a:solidFill>
                <a:effectLst/>
                <a:uLnTx/>
                <a:uFillTx/>
                <a:ea typeface="+mn-ea"/>
                <a:cs typeface="Times New Roman" pitchFamily="18" charset="0"/>
              </a:rPr>
              <a:t>Conduct Focal Entity Due Diligence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ea typeface="+mn-ea"/>
                <a:cs typeface="+mn-cs"/>
              </a:rPr>
              <a:t>Conduct screening and research on the customer via LexisNexis, OFAC, and internet searches.</a:t>
            </a:r>
          </a:p>
        </p:txBody>
      </p:sp>
      <p:sp>
        <p:nvSpPr>
          <p:cNvPr id="22" name="文本框 36">
            <a:extLst>
              <a:ext uri="{FF2B5EF4-FFF2-40B4-BE49-F238E27FC236}">
                <a16:creationId xmlns:a16="http://schemas.microsoft.com/office/drawing/2014/main" id="{DDB0DE33-AA16-EBA2-CDFF-EB867980389C}"/>
              </a:ext>
            </a:extLst>
          </p:cNvPr>
          <p:cNvSpPr txBox="1"/>
          <p:nvPr/>
        </p:nvSpPr>
        <p:spPr>
          <a:xfrm>
            <a:off x="6758962" y="1172576"/>
            <a:ext cx="4488176" cy="677104"/>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ea typeface="+mn-ea"/>
                <a:cs typeface="Times New Roman" pitchFamily="18" charset="0"/>
              </a:rPr>
              <a:t>Conduct Counterparty Due Diligence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ea typeface="+mn-ea"/>
                <a:cs typeface="+mn-cs"/>
              </a:rPr>
              <a:t>Conduct screening and research on the sampled counterparties via OFAC and internet searches.</a:t>
            </a:r>
          </a:p>
        </p:txBody>
      </p:sp>
      <p:sp>
        <p:nvSpPr>
          <p:cNvPr id="6" name="Title 3">
            <a:extLst>
              <a:ext uri="{FF2B5EF4-FFF2-40B4-BE49-F238E27FC236}">
                <a16:creationId xmlns:a16="http://schemas.microsoft.com/office/drawing/2014/main" id="{6DC24BFC-5A85-E694-F10D-5E1E5F3C93B9}"/>
              </a:ext>
            </a:extLst>
          </p:cNvPr>
          <p:cNvSpPr txBox="1">
            <a:spLocks/>
          </p:cNvSpPr>
          <p:nvPr/>
        </p:nvSpPr>
        <p:spPr>
          <a:xfrm>
            <a:off x="519288" y="263139"/>
            <a:ext cx="11277600" cy="3340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100" kern="1200">
                <a:solidFill>
                  <a:schemeClr val="tx1"/>
                </a:solidFill>
                <a:latin typeface="+mj-lt"/>
                <a:ea typeface="+mj-ea"/>
                <a:cs typeface="+mj-cs"/>
              </a:defRPr>
            </a:lvl1pPr>
          </a:lstStyle>
          <a:p>
            <a:r>
              <a:rPr lang="en-US" sz="1800">
                <a:latin typeface="+mn-lt"/>
                <a:ea typeface="Open Sans" panose="020B0606030504020204" pitchFamily="34" charset="0"/>
                <a:cs typeface="Open Sans" panose="020B0606030504020204" pitchFamily="34" charset="0"/>
              </a:rPr>
              <a:t>Investigation Steps Overview</a:t>
            </a:r>
          </a:p>
        </p:txBody>
      </p:sp>
      <p:sp>
        <p:nvSpPr>
          <p:cNvPr id="7" name="椭圆 39">
            <a:extLst>
              <a:ext uri="{FF2B5EF4-FFF2-40B4-BE49-F238E27FC236}">
                <a16:creationId xmlns:a16="http://schemas.microsoft.com/office/drawing/2014/main" id="{544B2654-C4FA-31D2-8F8D-8E04B1432469}"/>
              </a:ext>
            </a:extLst>
          </p:cNvPr>
          <p:cNvSpPr/>
          <p:nvPr/>
        </p:nvSpPr>
        <p:spPr>
          <a:xfrm>
            <a:off x="448407" y="3689456"/>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a:ln>
                  <a:noFill/>
                </a:ln>
                <a:solidFill>
                  <a:prstClr val="white"/>
                </a:solidFill>
                <a:effectLst/>
                <a:uLnTx/>
                <a:uFillTx/>
                <a:ea typeface="+mn-ea"/>
                <a:cs typeface="+mn-cs"/>
              </a:rPr>
              <a:t>4</a:t>
            </a:r>
            <a:endParaRPr kumimoji="0" lang="zh-CN" altLang="en-US" sz="1400" i="0" u="none" strike="noStrike" kern="1200" cap="none" spc="0" normalizeH="0" baseline="0" noProof="0">
              <a:ln>
                <a:noFill/>
              </a:ln>
              <a:solidFill>
                <a:prstClr val="white"/>
              </a:solidFill>
              <a:effectLst/>
              <a:uLnTx/>
              <a:uFillTx/>
              <a:ea typeface="+mn-ea"/>
              <a:cs typeface="+mn-cs"/>
            </a:endParaRPr>
          </a:p>
        </p:txBody>
      </p:sp>
      <p:sp>
        <p:nvSpPr>
          <p:cNvPr id="14" name="椭圆 16">
            <a:extLst>
              <a:ext uri="{FF2B5EF4-FFF2-40B4-BE49-F238E27FC236}">
                <a16:creationId xmlns:a16="http://schemas.microsoft.com/office/drawing/2014/main" id="{46ACCD99-D84D-A9D9-BAF0-4CE72BCC6135}"/>
              </a:ext>
            </a:extLst>
          </p:cNvPr>
          <p:cNvSpPr/>
          <p:nvPr/>
        </p:nvSpPr>
        <p:spPr>
          <a:xfrm>
            <a:off x="6158088" y="1146653"/>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a:ln>
                  <a:noFill/>
                </a:ln>
                <a:solidFill>
                  <a:prstClr val="white"/>
                </a:solidFill>
                <a:effectLst/>
                <a:uLnTx/>
                <a:uFillTx/>
                <a:ea typeface="+mn-ea"/>
                <a:cs typeface="+mn-cs"/>
              </a:rPr>
              <a:t>7</a:t>
            </a:r>
            <a:endParaRPr kumimoji="0" lang="zh-CN" altLang="en-US" sz="1400" i="0" u="none" strike="noStrike" kern="1200" cap="none" spc="0" normalizeH="0" baseline="0" noProof="0">
              <a:ln>
                <a:noFill/>
              </a:ln>
              <a:solidFill>
                <a:prstClr val="white"/>
              </a:solidFill>
              <a:effectLst/>
              <a:uLnTx/>
              <a:uFillTx/>
              <a:ea typeface="+mn-ea"/>
              <a:cs typeface="+mn-cs"/>
            </a:endParaRPr>
          </a:p>
        </p:txBody>
      </p:sp>
      <p:sp>
        <p:nvSpPr>
          <p:cNvPr id="26" name="椭圆 33">
            <a:extLst>
              <a:ext uri="{FF2B5EF4-FFF2-40B4-BE49-F238E27FC236}">
                <a16:creationId xmlns:a16="http://schemas.microsoft.com/office/drawing/2014/main" id="{F064DBD5-7865-8F9A-5700-0C1D2EB04A66}"/>
              </a:ext>
            </a:extLst>
          </p:cNvPr>
          <p:cNvSpPr/>
          <p:nvPr/>
        </p:nvSpPr>
        <p:spPr>
          <a:xfrm>
            <a:off x="6162486" y="3730870"/>
            <a:ext cx="548640" cy="548640"/>
          </a:xfrm>
          <a:prstGeom prst="ellipse">
            <a:avLst/>
          </a:prstGeom>
          <a:solidFill>
            <a:srgbClr val="00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prstClr val="white"/>
                </a:solidFill>
              </a:rPr>
              <a:t>10</a:t>
            </a:r>
            <a:endParaRPr kumimoji="0" lang="zh-CN" altLang="en-US" sz="1400" i="0" u="none" strike="noStrike" kern="1200" cap="none" spc="0" normalizeH="0" baseline="0" noProof="0">
              <a:ln>
                <a:noFill/>
              </a:ln>
              <a:solidFill>
                <a:prstClr val="white"/>
              </a:solidFill>
              <a:effectLst/>
              <a:uLnTx/>
              <a:uFillTx/>
              <a:ea typeface="+mn-ea"/>
              <a:cs typeface="+mn-cs"/>
            </a:endParaRPr>
          </a:p>
        </p:txBody>
      </p:sp>
      <p:sp>
        <p:nvSpPr>
          <p:cNvPr id="28" name="椭圆 33">
            <a:extLst>
              <a:ext uri="{FF2B5EF4-FFF2-40B4-BE49-F238E27FC236}">
                <a16:creationId xmlns:a16="http://schemas.microsoft.com/office/drawing/2014/main" id="{3121F54F-AF82-9A43-822C-92A326DC6DD7}"/>
              </a:ext>
            </a:extLst>
          </p:cNvPr>
          <p:cNvSpPr/>
          <p:nvPr/>
        </p:nvSpPr>
        <p:spPr>
          <a:xfrm>
            <a:off x="6158085" y="4766546"/>
            <a:ext cx="548640" cy="548640"/>
          </a:xfrm>
          <a:prstGeom prst="ellipse">
            <a:avLst/>
          </a:prstGeom>
          <a:solidFill>
            <a:srgbClr val="6FC2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a:ln>
                  <a:noFill/>
                </a:ln>
                <a:solidFill>
                  <a:prstClr val="white"/>
                </a:solidFill>
                <a:effectLst/>
                <a:uLnTx/>
                <a:uFillTx/>
                <a:ea typeface="+mn-ea"/>
                <a:cs typeface="+mn-cs"/>
              </a:rPr>
              <a:t>11</a:t>
            </a:r>
            <a:endParaRPr kumimoji="0" lang="zh-CN" altLang="en-US" sz="1400" i="0" u="none" strike="noStrike" kern="1200" cap="none" spc="0" normalizeH="0" baseline="0" noProof="0">
              <a:ln>
                <a:noFill/>
              </a:ln>
              <a:solidFill>
                <a:prstClr val="white"/>
              </a:solidFill>
              <a:effectLst/>
              <a:uLnTx/>
              <a:uFillTx/>
              <a:ea typeface="+mn-ea"/>
              <a:cs typeface="+mn-cs"/>
            </a:endParaRPr>
          </a:p>
        </p:txBody>
      </p:sp>
      <p:sp>
        <p:nvSpPr>
          <p:cNvPr id="30" name="文本框 27">
            <a:extLst>
              <a:ext uri="{FF2B5EF4-FFF2-40B4-BE49-F238E27FC236}">
                <a16:creationId xmlns:a16="http://schemas.microsoft.com/office/drawing/2014/main" id="{73A2C285-1C2C-3770-13AD-BBDDE6BC38A3}"/>
              </a:ext>
            </a:extLst>
          </p:cNvPr>
          <p:cNvSpPr txBox="1"/>
          <p:nvPr/>
        </p:nvSpPr>
        <p:spPr>
          <a:xfrm>
            <a:off x="984977" y="4663840"/>
            <a:ext cx="4510112" cy="861770"/>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ea typeface="+mn-ea"/>
                <a:cs typeface="Times New Roman" pitchFamily="18" charset="0"/>
              </a:rPr>
              <a:t>Counterparty Selection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cs typeface="Times New Roman" pitchFamily="18" charset="0"/>
              </a:rPr>
              <a:t>Assess the counterparties transacting with the focal entity to determine which have conducted the most activity in the alerted transactions.</a:t>
            </a:r>
            <a:endParaRPr kumimoji="0" lang="en-US" sz="1200" i="0" u="none" strike="noStrike" kern="1200" cap="none" spc="0" normalizeH="0" baseline="0" noProof="0">
              <a:ln>
                <a:noFill/>
              </a:ln>
              <a:solidFill>
                <a:prstClr val="black"/>
              </a:solidFill>
              <a:effectLst/>
              <a:uLnTx/>
              <a:uFillTx/>
              <a:ea typeface="+mn-ea"/>
              <a:cs typeface="+mn-cs"/>
            </a:endParaRPr>
          </a:p>
        </p:txBody>
      </p:sp>
      <p:sp>
        <p:nvSpPr>
          <p:cNvPr id="32" name="文本框 36">
            <a:extLst>
              <a:ext uri="{FF2B5EF4-FFF2-40B4-BE49-F238E27FC236}">
                <a16:creationId xmlns:a16="http://schemas.microsoft.com/office/drawing/2014/main" id="{87A9DE90-697B-6720-4FE3-B70B0E9FA4C7}"/>
              </a:ext>
            </a:extLst>
          </p:cNvPr>
          <p:cNvSpPr txBox="1"/>
          <p:nvPr/>
        </p:nvSpPr>
        <p:spPr>
          <a:xfrm>
            <a:off x="6758962" y="2040535"/>
            <a:ext cx="4510111" cy="677104"/>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ea typeface="+mn-ea"/>
                <a:cs typeface="Times New Roman" pitchFamily="18" charset="0"/>
              </a:rPr>
              <a:t>Analysis and Decision</a:t>
            </a:r>
            <a:endParaRPr kumimoji="0" lang="en-US" sz="140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ea typeface="+mn-ea"/>
                <a:cs typeface="+mn-cs"/>
              </a:rPr>
              <a:t>Analyze alerted transactions, historical data, and screening/due diligence results to disposition the case.</a:t>
            </a:r>
          </a:p>
        </p:txBody>
      </p:sp>
      <p:sp>
        <p:nvSpPr>
          <p:cNvPr id="34" name="文本框 36">
            <a:extLst>
              <a:ext uri="{FF2B5EF4-FFF2-40B4-BE49-F238E27FC236}">
                <a16:creationId xmlns:a16="http://schemas.microsoft.com/office/drawing/2014/main" id="{40B3E8F2-A584-3AA1-7E28-4516A8202937}"/>
              </a:ext>
            </a:extLst>
          </p:cNvPr>
          <p:cNvSpPr txBox="1"/>
          <p:nvPr/>
        </p:nvSpPr>
        <p:spPr>
          <a:xfrm>
            <a:off x="6768166" y="5663475"/>
            <a:ext cx="4510111" cy="492438"/>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ea typeface="+mn-ea"/>
                <a:cs typeface="Times New Roman" pitchFamily="18" charset="0"/>
              </a:rPr>
              <a:t>Disposition Case in ECM</a:t>
            </a:r>
            <a:endParaRPr kumimoji="0" lang="en-US" sz="140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ea typeface="+mn-ea"/>
                <a:cs typeface="+mn-cs"/>
              </a:rPr>
              <a:t>Promote the</a:t>
            </a:r>
            <a:r>
              <a:rPr lang="en-US" sz="1200">
                <a:solidFill>
                  <a:srgbClr val="000000"/>
                </a:solidFill>
              </a:rPr>
              <a:t> customer case to QC in ECM.</a:t>
            </a:r>
            <a:endParaRPr kumimoji="0" lang="en-US" sz="1200" i="0" u="none" strike="noStrike" kern="1200" cap="none" spc="0" normalizeH="0" baseline="0" noProof="0">
              <a:ln>
                <a:noFill/>
              </a:ln>
              <a:solidFill>
                <a:srgbClr val="000000"/>
              </a:solidFill>
              <a:effectLst/>
              <a:uLnTx/>
              <a:uFillTx/>
              <a:ea typeface="+mn-ea"/>
              <a:cs typeface="+mn-cs"/>
            </a:endParaRPr>
          </a:p>
        </p:txBody>
      </p:sp>
      <p:sp>
        <p:nvSpPr>
          <p:cNvPr id="41" name="文本框 36">
            <a:extLst>
              <a:ext uri="{FF2B5EF4-FFF2-40B4-BE49-F238E27FC236}">
                <a16:creationId xmlns:a16="http://schemas.microsoft.com/office/drawing/2014/main" id="{9C5B85BF-26A8-D6A3-47DA-6CF139DA8EDE}"/>
              </a:ext>
            </a:extLst>
          </p:cNvPr>
          <p:cNvSpPr txBox="1"/>
          <p:nvPr/>
        </p:nvSpPr>
        <p:spPr>
          <a:xfrm>
            <a:off x="1012658" y="2883081"/>
            <a:ext cx="4138988" cy="677104"/>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cs typeface="Times New Roman" pitchFamily="18" charset="0"/>
              </a:rPr>
              <a:t>Review Historical Transactions</a:t>
            </a:r>
          </a:p>
          <a:p>
            <a:pPr>
              <a:defRPr/>
            </a:pPr>
            <a:r>
              <a:rPr kumimoji="0" lang="en-US" sz="1200" b="0" i="0" u="none" strike="noStrike" kern="1200" cap="none" spc="0" normalizeH="0" baseline="0" noProof="0">
                <a:ln>
                  <a:noFill/>
                </a:ln>
                <a:solidFill>
                  <a:prstClr val="black"/>
                </a:solidFill>
                <a:effectLst/>
                <a:uLnTx/>
                <a:uFillTx/>
                <a:cs typeface="Open Sans"/>
              </a:rPr>
              <a:t>Review </a:t>
            </a:r>
            <a:r>
              <a:rPr lang="en-US" sz="1200" b="0" i="0">
                <a:solidFill>
                  <a:srgbClr val="000000"/>
                </a:solidFill>
                <a:effectLst/>
              </a:rPr>
              <a:t>the Historical Transaction Summary table for an overview of the 15-month Lookback activity.</a:t>
            </a:r>
            <a:endParaRPr kumimoji="0" lang="en-US" sz="1200" i="0" u="none" strike="noStrike" kern="1200" cap="none" spc="0" normalizeH="0" baseline="0" noProof="0">
              <a:ln>
                <a:noFill/>
              </a:ln>
              <a:solidFill>
                <a:srgbClr val="000000"/>
              </a:solidFill>
              <a:effectLst/>
              <a:uLnTx/>
              <a:uFillTx/>
              <a:ea typeface="+mn-ea"/>
              <a:cs typeface="+mn-cs"/>
            </a:endParaRPr>
          </a:p>
        </p:txBody>
      </p:sp>
      <p:sp>
        <p:nvSpPr>
          <p:cNvPr id="43" name="文本框 36">
            <a:extLst>
              <a:ext uri="{FF2B5EF4-FFF2-40B4-BE49-F238E27FC236}">
                <a16:creationId xmlns:a16="http://schemas.microsoft.com/office/drawing/2014/main" id="{CC5124C2-D1D4-1655-FC51-9037C1B7509A}"/>
              </a:ext>
            </a:extLst>
          </p:cNvPr>
          <p:cNvSpPr txBox="1"/>
          <p:nvPr/>
        </p:nvSpPr>
        <p:spPr>
          <a:xfrm>
            <a:off x="992951" y="1853262"/>
            <a:ext cx="4160924" cy="861770"/>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cs typeface="Times New Roman" pitchFamily="18" charset="0"/>
              </a:rPr>
              <a:t>Assess Alerts</a:t>
            </a:r>
          </a:p>
          <a:p>
            <a:pPr>
              <a:defRPr/>
            </a:pPr>
            <a:r>
              <a:rPr kumimoji="0" lang="en-US" sz="1200" b="0" i="0" u="none" strike="noStrike" kern="1200" cap="none" spc="0" normalizeH="0" baseline="0" noProof="0">
                <a:ln>
                  <a:noFill/>
                </a:ln>
                <a:solidFill>
                  <a:prstClr val="black"/>
                </a:solidFill>
                <a:effectLst/>
                <a:uLnTx/>
                <a:uFillTx/>
                <a:cs typeface="Open Sans"/>
              </a:rPr>
              <a:t>Note the Rule (IDs), definitions, and total number of violations. </a:t>
            </a:r>
            <a:r>
              <a:rPr lang="en-US" sz="1200">
                <a:solidFill>
                  <a:prstClr val="black"/>
                </a:solidFill>
                <a:cs typeface="Open Sans"/>
              </a:rPr>
              <a:t>Note the alerted transactions (volume and total amount) for each alert.</a:t>
            </a:r>
            <a:endParaRPr kumimoji="0" lang="en-US" sz="1200" i="0" u="none" strike="noStrike" kern="1200" cap="none" spc="0" normalizeH="0" baseline="0" noProof="0">
              <a:ln>
                <a:noFill/>
              </a:ln>
              <a:solidFill>
                <a:srgbClr val="000000"/>
              </a:solidFill>
              <a:effectLst/>
              <a:uLnTx/>
              <a:uFillTx/>
              <a:ea typeface="+mn-ea"/>
              <a:cs typeface="+mn-cs"/>
            </a:endParaRPr>
          </a:p>
        </p:txBody>
      </p:sp>
      <p:sp>
        <p:nvSpPr>
          <p:cNvPr id="49" name="文本框 36">
            <a:extLst>
              <a:ext uri="{FF2B5EF4-FFF2-40B4-BE49-F238E27FC236}">
                <a16:creationId xmlns:a16="http://schemas.microsoft.com/office/drawing/2014/main" id="{F0BFBB96-86E4-1206-494C-949299740D0A}"/>
              </a:ext>
            </a:extLst>
          </p:cNvPr>
          <p:cNvSpPr txBox="1"/>
          <p:nvPr/>
        </p:nvSpPr>
        <p:spPr>
          <a:xfrm>
            <a:off x="6765572" y="4791453"/>
            <a:ext cx="4503500" cy="677104"/>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ea typeface="+mn-ea"/>
                <a:cs typeface="Times New Roman" pitchFamily="18" charset="0"/>
              </a:rPr>
              <a:t>Upload Supporting Documents in ECM</a:t>
            </a:r>
            <a:endParaRPr kumimoji="0" lang="en-US" sz="1400" i="0" u="none" strike="noStrike" kern="1200" cap="none" spc="0" normalizeH="0" baseline="0" noProof="0">
              <a:ln>
                <a:noFill/>
              </a:ln>
              <a:solidFill>
                <a:prstClr val="black"/>
              </a:solidFill>
              <a:effectLst/>
              <a:uLnTx/>
              <a:uFillTx/>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ea typeface="+mn-ea"/>
                <a:cs typeface="+mn-cs"/>
              </a:rPr>
              <a:t>Upload the Alerted Transaction File and all research conducted</a:t>
            </a:r>
            <a:r>
              <a:rPr lang="en-US" sz="1200">
                <a:solidFill>
                  <a:srgbClr val="000000"/>
                </a:solidFill>
              </a:rPr>
              <a:t>.</a:t>
            </a:r>
            <a:endParaRPr kumimoji="0" lang="en-US" sz="1200" i="0" u="none" strike="noStrike" kern="1200" cap="none" spc="0" normalizeH="0" baseline="0" noProof="0">
              <a:ln>
                <a:noFill/>
              </a:ln>
              <a:solidFill>
                <a:srgbClr val="000000"/>
              </a:solidFill>
              <a:effectLst/>
              <a:uLnTx/>
              <a:uFillTx/>
              <a:ea typeface="+mn-ea"/>
              <a:cs typeface="+mn-cs"/>
            </a:endParaRPr>
          </a:p>
        </p:txBody>
      </p:sp>
      <p:sp>
        <p:nvSpPr>
          <p:cNvPr id="50" name="椭圆 39">
            <a:extLst>
              <a:ext uri="{FF2B5EF4-FFF2-40B4-BE49-F238E27FC236}">
                <a16:creationId xmlns:a16="http://schemas.microsoft.com/office/drawing/2014/main" id="{1CCCAFC1-8A33-937A-48B2-6EB1D7AB7223}"/>
              </a:ext>
            </a:extLst>
          </p:cNvPr>
          <p:cNvSpPr/>
          <p:nvPr/>
        </p:nvSpPr>
        <p:spPr>
          <a:xfrm>
            <a:off x="444311" y="4645785"/>
            <a:ext cx="548640" cy="54864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prstClr val="white"/>
                </a:solidFill>
              </a:rPr>
              <a:t>5</a:t>
            </a:r>
            <a:endParaRPr kumimoji="0" lang="zh-CN" altLang="en-US" sz="1400" i="0" u="none" strike="noStrike" kern="1200" cap="none" spc="0" normalizeH="0" baseline="0" noProof="0">
              <a:ln>
                <a:noFill/>
              </a:ln>
              <a:solidFill>
                <a:prstClr val="white"/>
              </a:solidFill>
              <a:effectLst/>
              <a:uLnTx/>
              <a:uFillTx/>
              <a:ea typeface="+mn-ea"/>
              <a:cs typeface="+mn-cs"/>
            </a:endParaRPr>
          </a:p>
        </p:txBody>
      </p:sp>
      <p:sp>
        <p:nvSpPr>
          <p:cNvPr id="77" name="椭圆 16">
            <a:extLst>
              <a:ext uri="{FF2B5EF4-FFF2-40B4-BE49-F238E27FC236}">
                <a16:creationId xmlns:a16="http://schemas.microsoft.com/office/drawing/2014/main" id="{9BC354A7-2896-9FCF-6F15-215690A42854}"/>
              </a:ext>
            </a:extLst>
          </p:cNvPr>
          <p:cNvSpPr/>
          <p:nvPr/>
        </p:nvSpPr>
        <p:spPr>
          <a:xfrm>
            <a:off x="444311" y="5541460"/>
            <a:ext cx="548640" cy="54864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prstClr val="white"/>
                </a:solidFill>
              </a:rPr>
              <a:t>6</a:t>
            </a:r>
            <a:endParaRPr kumimoji="0" lang="zh-CN" altLang="en-US" sz="1400" i="0" u="none" strike="noStrike" kern="1200" cap="none" spc="0" normalizeH="0" baseline="0" noProof="0">
              <a:ln>
                <a:noFill/>
              </a:ln>
              <a:solidFill>
                <a:prstClr val="white"/>
              </a:solidFill>
              <a:effectLst/>
              <a:uLnTx/>
              <a:uFillTx/>
              <a:ea typeface="+mn-ea"/>
              <a:cs typeface="+mn-cs"/>
            </a:endParaRPr>
          </a:p>
        </p:txBody>
      </p:sp>
      <p:sp>
        <p:nvSpPr>
          <p:cNvPr id="78" name="椭圆 33">
            <a:extLst>
              <a:ext uri="{FF2B5EF4-FFF2-40B4-BE49-F238E27FC236}">
                <a16:creationId xmlns:a16="http://schemas.microsoft.com/office/drawing/2014/main" id="{AE9D6057-9109-C06C-EBA1-01AB20A6970A}"/>
              </a:ext>
            </a:extLst>
          </p:cNvPr>
          <p:cNvSpPr/>
          <p:nvPr/>
        </p:nvSpPr>
        <p:spPr>
          <a:xfrm>
            <a:off x="6158088" y="5628455"/>
            <a:ext cx="548640" cy="548640"/>
          </a:xfrm>
          <a:prstGeom prst="ellipse">
            <a:avLst/>
          </a:prstGeom>
          <a:solidFill>
            <a:srgbClr val="9D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i="0" u="none" strike="noStrike" kern="1200" cap="none" spc="0" normalizeH="0" baseline="0" noProof="0">
                <a:ln>
                  <a:noFill/>
                </a:ln>
                <a:solidFill>
                  <a:prstClr val="white"/>
                </a:solidFill>
                <a:effectLst/>
                <a:uLnTx/>
                <a:uFillTx/>
                <a:ea typeface="+mn-ea"/>
                <a:cs typeface="+mn-cs"/>
              </a:rPr>
              <a:t>12</a:t>
            </a:r>
            <a:endParaRPr kumimoji="0" lang="zh-CN" altLang="en-US" sz="1400" i="0" u="none" strike="noStrike" kern="1200" cap="none" spc="0" normalizeH="0" baseline="0" noProof="0">
              <a:ln>
                <a:noFill/>
              </a:ln>
              <a:solidFill>
                <a:prstClr val="white"/>
              </a:solidFill>
              <a:effectLst/>
              <a:uLnTx/>
              <a:uFillTx/>
              <a:ea typeface="+mn-ea"/>
              <a:cs typeface="+mn-cs"/>
            </a:endParaRPr>
          </a:p>
        </p:txBody>
      </p:sp>
      <p:sp>
        <p:nvSpPr>
          <p:cNvPr id="79" name="文本框 36">
            <a:extLst>
              <a:ext uri="{FF2B5EF4-FFF2-40B4-BE49-F238E27FC236}">
                <a16:creationId xmlns:a16="http://schemas.microsoft.com/office/drawing/2014/main" id="{FBC76159-517E-5CFD-806C-00E920F6C6A9}"/>
              </a:ext>
            </a:extLst>
          </p:cNvPr>
          <p:cNvSpPr txBox="1"/>
          <p:nvPr/>
        </p:nvSpPr>
        <p:spPr>
          <a:xfrm>
            <a:off x="6739721" y="2867561"/>
            <a:ext cx="4510111" cy="677104"/>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ea typeface="+mn-ea"/>
                <a:cs typeface="Times New Roman" pitchFamily="18" charset="0"/>
              </a:rPr>
              <a:t>Alert Disposition Summary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ea typeface="+mn-ea"/>
                <a:cs typeface="+mn-cs"/>
              </a:rPr>
              <a:t>Fill out ECM Alert Review Information in ECM for each </a:t>
            </a:r>
            <a:r>
              <a:rPr lang="en-US" sz="1200">
                <a:solidFill>
                  <a:srgbClr val="000000"/>
                </a:solidFill>
              </a:rPr>
              <a:t>alert</a:t>
            </a:r>
            <a:r>
              <a:rPr kumimoji="0" lang="en-US" sz="1200" i="0" u="none" strike="noStrike" kern="1200" cap="none" spc="0" normalizeH="0" baseline="0" noProof="0">
                <a:ln>
                  <a:noFill/>
                </a:ln>
                <a:solidFill>
                  <a:srgbClr val="000000"/>
                </a:solidFill>
                <a:effectLst/>
                <a:uLnTx/>
                <a:uFillTx/>
                <a:ea typeface="+mn-ea"/>
                <a:cs typeface="+mn-cs"/>
              </a:rPr>
              <a:t> to generate the Alert Disposition Summary.</a:t>
            </a:r>
          </a:p>
        </p:txBody>
      </p:sp>
      <p:sp>
        <p:nvSpPr>
          <p:cNvPr id="80" name="文本框 36">
            <a:extLst>
              <a:ext uri="{FF2B5EF4-FFF2-40B4-BE49-F238E27FC236}">
                <a16:creationId xmlns:a16="http://schemas.microsoft.com/office/drawing/2014/main" id="{A500CA37-6605-CB2E-205B-B2F482F8549B}"/>
              </a:ext>
            </a:extLst>
          </p:cNvPr>
          <p:cNvSpPr txBox="1"/>
          <p:nvPr/>
        </p:nvSpPr>
        <p:spPr>
          <a:xfrm>
            <a:off x="6758961" y="3759672"/>
            <a:ext cx="4510111" cy="861770"/>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ea typeface="+mn-ea"/>
                <a:cs typeface="Times New Roman" pitchFamily="18" charset="0"/>
              </a:rPr>
              <a:t>Case Disposition Narrative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000000"/>
                </a:solidFill>
                <a:effectLst/>
                <a:uLnTx/>
                <a:uFillTx/>
                <a:ea typeface="+mn-ea"/>
                <a:cs typeface="+mn-cs"/>
              </a:rPr>
              <a:t>Fill out ECM Case Review Information in ECM for the case holistically. Select from Case Disposition dropdowns and generate the Case Disposition Narrative.</a:t>
            </a:r>
          </a:p>
        </p:txBody>
      </p:sp>
      <p:sp>
        <p:nvSpPr>
          <p:cNvPr id="81" name="椭圆 33">
            <a:extLst>
              <a:ext uri="{FF2B5EF4-FFF2-40B4-BE49-F238E27FC236}">
                <a16:creationId xmlns:a16="http://schemas.microsoft.com/office/drawing/2014/main" id="{0EFE7BA9-1617-EA44-8A04-51650E6952A9}"/>
              </a:ext>
            </a:extLst>
          </p:cNvPr>
          <p:cNvSpPr/>
          <p:nvPr/>
        </p:nvSpPr>
        <p:spPr>
          <a:xfrm>
            <a:off x="6158088" y="2018137"/>
            <a:ext cx="548640" cy="548640"/>
          </a:xfrm>
          <a:prstGeom prst="ellipse">
            <a:avLst/>
          </a:prstGeom>
          <a:solidFill>
            <a:srgbClr val="0076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prstClr val="white"/>
                </a:solidFill>
              </a:rPr>
              <a:t>8</a:t>
            </a:r>
          </a:p>
        </p:txBody>
      </p:sp>
      <p:cxnSp>
        <p:nvCxnSpPr>
          <p:cNvPr id="91" name="Straight Connector 90">
            <a:extLst>
              <a:ext uri="{FF2B5EF4-FFF2-40B4-BE49-F238E27FC236}">
                <a16:creationId xmlns:a16="http://schemas.microsoft.com/office/drawing/2014/main" id="{3FC1C05C-E20B-AF0F-86A5-2F7C1F9D826D}"/>
              </a:ext>
            </a:extLst>
          </p:cNvPr>
          <p:cNvCxnSpPr>
            <a:cxnSpLocks/>
          </p:cNvCxnSpPr>
          <p:nvPr/>
        </p:nvCxnSpPr>
        <p:spPr>
          <a:xfrm>
            <a:off x="976886" y="3128566"/>
            <a:ext cx="288123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108AA1C-C4D3-7B49-DE76-7AD081C2B852}"/>
              </a:ext>
            </a:extLst>
          </p:cNvPr>
          <p:cNvCxnSpPr>
            <a:cxnSpLocks/>
            <a:stCxn id="21" idx="6"/>
          </p:cNvCxnSpPr>
          <p:nvPr/>
        </p:nvCxnSpPr>
        <p:spPr>
          <a:xfrm>
            <a:off x="986590" y="2112017"/>
            <a:ext cx="130422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B62AE2E-9819-F9AC-1DDA-291E4EACE85E}"/>
              </a:ext>
            </a:extLst>
          </p:cNvPr>
          <p:cNvCxnSpPr>
            <a:cxnSpLocks/>
            <a:stCxn id="7" idx="6"/>
          </p:cNvCxnSpPr>
          <p:nvPr/>
        </p:nvCxnSpPr>
        <p:spPr>
          <a:xfrm>
            <a:off x="997047" y="3963776"/>
            <a:ext cx="396683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D063D80-20CD-6120-81D5-2B21512D7DBD}"/>
              </a:ext>
            </a:extLst>
          </p:cNvPr>
          <p:cNvCxnSpPr>
            <a:cxnSpLocks/>
            <a:stCxn id="50" idx="6"/>
          </p:cNvCxnSpPr>
          <p:nvPr/>
        </p:nvCxnSpPr>
        <p:spPr>
          <a:xfrm>
            <a:off x="992951" y="4920105"/>
            <a:ext cx="21701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B8AD0AE-C0B2-F65B-BB2D-0BC4296B0F56}"/>
              </a:ext>
            </a:extLst>
          </p:cNvPr>
          <p:cNvCxnSpPr>
            <a:cxnSpLocks/>
            <a:stCxn id="77" idx="6"/>
          </p:cNvCxnSpPr>
          <p:nvPr/>
        </p:nvCxnSpPr>
        <p:spPr>
          <a:xfrm>
            <a:off x="992951" y="5815780"/>
            <a:ext cx="328093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EEE9918-C591-E3A4-2650-1B76F640CD84}"/>
              </a:ext>
            </a:extLst>
          </p:cNvPr>
          <p:cNvCxnSpPr>
            <a:cxnSpLocks/>
            <a:stCxn id="14" idx="6"/>
          </p:cNvCxnSpPr>
          <p:nvPr/>
        </p:nvCxnSpPr>
        <p:spPr>
          <a:xfrm>
            <a:off x="6706728" y="1420973"/>
            <a:ext cx="3426317" cy="948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3DCA523-78EE-5D05-8AAB-74774EBE91EC}"/>
              </a:ext>
            </a:extLst>
          </p:cNvPr>
          <p:cNvCxnSpPr>
            <a:cxnSpLocks/>
            <a:stCxn id="81" idx="6"/>
          </p:cNvCxnSpPr>
          <p:nvPr/>
        </p:nvCxnSpPr>
        <p:spPr>
          <a:xfrm>
            <a:off x="6706728" y="2292457"/>
            <a:ext cx="211342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F5FBE44-AC13-923A-CD05-37AFBF6A5995}"/>
              </a:ext>
            </a:extLst>
          </p:cNvPr>
          <p:cNvCxnSpPr>
            <a:cxnSpLocks/>
            <a:stCxn id="37" idx="6"/>
          </p:cNvCxnSpPr>
          <p:nvPr/>
        </p:nvCxnSpPr>
        <p:spPr>
          <a:xfrm>
            <a:off x="6706728" y="3115509"/>
            <a:ext cx="2522805" cy="547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DEE7453-8BFE-D46A-68FE-22B22506D71F}"/>
              </a:ext>
            </a:extLst>
          </p:cNvPr>
          <p:cNvCxnSpPr>
            <a:cxnSpLocks/>
            <a:stCxn id="26" idx="6"/>
          </p:cNvCxnSpPr>
          <p:nvPr/>
        </p:nvCxnSpPr>
        <p:spPr>
          <a:xfrm>
            <a:off x="6711126" y="4005190"/>
            <a:ext cx="253764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3CCB05-F75B-7F55-02CE-11CD3D98566F}"/>
              </a:ext>
            </a:extLst>
          </p:cNvPr>
          <p:cNvCxnSpPr>
            <a:cxnSpLocks/>
            <a:stCxn id="28" idx="6"/>
          </p:cNvCxnSpPr>
          <p:nvPr/>
        </p:nvCxnSpPr>
        <p:spPr>
          <a:xfrm>
            <a:off x="6706725" y="5040866"/>
            <a:ext cx="356122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9A52FF9-83EF-CB59-2032-75CE1867347D}"/>
              </a:ext>
            </a:extLst>
          </p:cNvPr>
          <p:cNvCxnSpPr>
            <a:cxnSpLocks/>
            <a:stCxn id="78" idx="6"/>
          </p:cNvCxnSpPr>
          <p:nvPr/>
        </p:nvCxnSpPr>
        <p:spPr>
          <a:xfrm>
            <a:off x="6706728" y="5902775"/>
            <a:ext cx="231979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64A340DB-4A79-540E-0786-E601DA50E06E}"/>
              </a:ext>
            </a:extLst>
          </p:cNvPr>
          <p:cNvSpPr txBox="1">
            <a:spLocks/>
          </p:cNvSpPr>
          <p:nvPr/>
        </p:nvSpPr>
        <p:spPr>
          <a:xfrm>
            <a:off x="519288" y="570779"/>
            <a:ext cx="10929373" cy="42545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70AD47">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Log into ECM and identify your assigned customer cases. Note, once a case is opened, the ECM case status will be set to In Progress.</a:t>
            </a:r>
            <a:endParaRPr kumimoji="0" lang="en-US" sz="1800" b="0" i="0" u="none" strike="noStrike" kern="1200" cap="none" spc="0" normalizeH="0" baseline="0" noProof="0">
              <a:ln>
                <a:noFill/>
              </a:ln>
              <a:solidFill>
                <a:srgbClr val="44546A"/>
              </a:solidFill>
              <a:effectLst/>
              <a:uLnTx/>
              <a:uFillTx/>
              <a:latin typeface="Calibri" panose="020F0502020204030204"/>
              <a:ea typeface="+mn-ea"/>
              <a:cs typeface="+mn-cs"/>
              <a:sym typeface="Wingdings" panose="05000000000000000000" pitchFamily="2" charset="2"/>
            </a:endParaRPr>
          </a:p>
        </p:txBody>
      </p:sp>
      <p:cxnSp>
        <p:nvCxnSpPr>
          <p:cNvPr id="10" name="Straight Connector 9">
            <a:extLst>
              <a:ext uri="{FF2B5EF4-FFF2-40B4-BE49-F238E27FC236}">
                <a16:creationId xmlns:a16="http://schemas.microsoft.com/office/drawing/2014/main" id="{BC80A8AC-AC37-27D7-6A8B-C52DEF735CF0}"/>
              </a:ext>
            </a:extLst>
          </p:cNvPr>
          <p:cNvCxnSpPr>
            <a:cxnSpLocks/>
            <a:stCxn id="5" idx="6"/>
          </p:cNvCxnSpPr>
          <p:nvPr/>
        </p:nvCxnSpPr>
        <p:spPr>
          <a:xfrm flipV="1">
            <a:off x="992951" y="1419004"/>
            <a:ext cx="3478054" cy="8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7" name="椭圆 33">
            <a:extLst>
              <a:ext uri="{FF2B5EF4-FFF2-40B4-BE49-F238E27FC236}">
                <a16:creationId xmlns:a16="http://schemas.microsoft.com/office/drawing/2014/main" id="{3F5F40A5-E59B-2619-4C0F-9418C8B05685}"/>
              </a:ext>
            </a:extLst>
          </p:cNvPr>
          <p:cNvSpPr/>
          <p:nvPr/>
        </p:nvSpPr>
        <p:spPr>
          <a:xfrm>
            <a:off x="6158088" y="2841189"/>
            <a:ext cx="548640" cy="548640"/>
          </a:xfrm>
          <a:prstGeom prst="ellipse">
            <a:avLst/>
          </a:prstGeom>
          <a:solidFill>
            <a:srgbClr val="62B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a:solidFill>
                  <a:prstClr val="white"/>
                </a:solidFill>
              </a:rPr>
              <a:t>9</a:t>
            </a:r>
          </a:p>
        </p:txBody>
      </p:sp>
    </p:spTree>
    <p:extLst>
      <p:ext uri="{BB962C8B-B14F-4D97-AF65-F5344CB8AC3E}">
        <p14:creationId xmlns:p14="http://schemas.microsoft.com/office/powerpoint/2010/main" val="19354226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365760"/>
          </a:xfrm>
        </p:spPr>
        <p:txBody>
          <a:bodyPr/>
          <a:lstStyle/>
          <a:p>
            <a:r>
              <a:rPr lang="en-US" b="0"/>
              <a:t>Customer CIP</a:t>
            </a:r>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Tree>
    <p:extLst>
      <p:ext uri="{BB962C8B-B14F-4D97-AF65-F5344CB8AC3E}">
        <p14:creationId xmlns:p14="http://schemas.microsoft.com/office/powerpoint/2010/main" val="31023759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04BBD2D-6E5C-E5D9-8098-7B06882A093F}"/>
              </a:ext>
            </a:extLst>
          </p:cNvPr>
          <p:cNvSpPr/>
          <p:nvPr/>
        </p:nvSpPr>
        <p:spPr>
          <a:xfrm>
            <a:off x="8570397" y="4350441"/>
            <a:ext cx="2747155" cy="738962"/>
          </a:xfrm>
          <a:prstGeom prst="rect">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7" name="Rectangle 56">
            <a:extLst>
              <a:ext uri="{FF2B5EF4-FFF2-40B4-BE49-F238E27FC236}">
                <a16:creationId xmlns:a16="http://schemas.microsoft.com/office/drawing/2014/main" id="{600D2733-7E6A-3CC5-ED52-F366EE21C2DA}"/>
              </a:ext>
            </a:extLst>
          </p:cNvPr>
          <p:cNvSpPr/>
          <p:nvPr/>
        </p:nvSpPr>
        <p:spPr>
          <a:xfrm>
            <a:off x="731079" y="1381971"/>
            <a:ext cx="2392683" cy="738962"/>
          </a:xfrm>
          <a:prstGeom prst="rect">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6" name="TextBox 5">
            <a:extLst>
              <a:ext uri="{FF2B5EF4-FFF2-40B4-BE49-F238E27FC236}">
                <a16:creationId xmlns:a16="http://schemas.microsoft.com/office/drawing/2014/main" id="{652E1499-E30B-3E79-5574-BF5FFE1500B5}"/>
              </a:ext>
            </a:extLst>
          </p:cNvPr>
          <p:cNvSpPr txBox="1"/>
          <p:nvPr/>
        </p:nvSpPr>
        <p:spPr>
          <a:xfrm>
            <a:off x="722141" y="2361939"/>
            <a:ext cx="3005169" cy="1569660"/>
          </a:xfrm>
          <a:prstGeom prst="rect">
            <a:avLst/>
          </a:prstGeom>
          <a:solidFill>
            <a:schemeClr val="accent6">
              <a:lumMod val="20000"/>
              <a:lumOff val="80000"/>
            </a:schemeClr>
          </a:solidFill>
        </p:spPr>
        <p:txBody>
          <a:bodyPr wrap="square" rtlCol="0">
            <a:spAutoFit/>
          </a:bodyPr>
          <a:lstStyle/>
          <a:p>
            <a:pPr marL="182880" indent="-137160" algn="l" rtl="0" fontAlgn="base">
              <a:buFont typeface="Arial" panose="020B0604020202020204" pitchFamily="34" charset="0"/>
              <a:buChar char="•"/>
            </a:pPr>
            <a:r>
              <a:rPr lang="en-US" sz="1200" b="0" i="0">
                <a:effectLst/>
                <a:latin typeface="Open Sans" panose="020B0606030504020204" pitchFamily="34" charset="0"/>
                <a:ea typeface="Open Sans" panose="020B0606030504020204" pitchFamily="34" charset="0"/>
                <a:cs typeface="Open Sans" panose="020B0606030504020204" pitchFamily="34" charset="0"/>
              </a:rPr>
              <a:t>Account Number(s) </a:t>
            </a:r>
          </a:p>
          <a:p>
            <a:pPr marL="182880" indent="-137160" algn="l" rtl="0" fontAlgn="base">
              <a:buFont typeface="Arial" panose="020B0604020202020204" pitchFamily="34" charset="0"/>
              <a:buChar char="•"/>
            </a:pPr>
            <a:r>
              <a:rPr lang="en-US" sz="1200" b="0" i="0">
                <a:effectLst/>
                <a:latin typeface="Open Sans" panose="020B0606030504020204" pitchFamily="34" charset="0"/>
                <a:ea typeface="Open Sans" panose="020B0606030504020204" pitchFamily="34" charset="0"/>
                <a:cs typeface="Open Sans" panose="020B0606030504020204" pitchFamily="34" charset="0"/>
              </a:rPr>
              <a:t>Account Type(s)</a:t>
            </a:r>
            <a:endParaRPr lang="en-US" sz="1200">
              <a:latin typeface="Open Sans" panose="020B0606030504020204" pitchFamily="34" charset="0"/>
              <a:ea typeface="Open Sans" panose="020B0606030504020204" pitchFamily="34" charset="0"/>
              <a:cs typeface="Open Sans" panose="020B0606030504020204" pitchFamily="34" charset="0"/>
            </a:endParaRPr>
          </a:p>
          <a:p>
            <a:pPr marL="182880" indent="-137160" algn="l" rtl="0" fontAlgn="base">
              <a:buFont typeface="Arial" panose="020B0604020202020204" pitchFamily="34" charset="0"/>
              <a:buChar char="•"/>
            </a:pPr>
            <a:r>
              <a:rPr lang="en-US" sz="1200" b="0" i="0">
                <a:effectLst/>
                <a:latin typeface="Open Sans" panose="020B0606030504020204" pitchFamily="34" charset="0"/>
                <a:ea typeface="Open Sans" panose="020B0606030504020204" pitchFamily="34" charset="0"/>
                <a:cs typeface="Open Sans" panose="020B0606030504020204" pitchFamily="34" charset="0"/>
              </a:rPr>
              <a:t>Product Type(s) </a:t>
            </a:r>
            <a:r>
              <a:rPr lang="en-US" sz="1200">
                <a:latin typeface="Open Sans" panose="020B0606030504020204" pitchFamily="34" charset="0"/>
                <a:ea typeface="Open Sans" panose="020B0606030504020204" pitchFamily="34" charset="0"/>
                <a:cs typeface="Open Sans" panose="020B0606030504020204" pitchFamily="34" charset="0"/>
              </a:rPr>
              <a:t>Consumer (products offered to individuals ) vs. SMB (products offered to businesses*)</a:t>
            </a:r>
            <a:endParaRPr lang="en-US" sz="1200" b="0" i="0">
              <a:effectLst/>
              <a:latin typeface="Open Sans" panose="020B0606030504020204" pitchFamily="34" charset="0"/>
              <a:ea typeface="Open Sans" panose="020B0606030504020204" pitchFamily="34" charset="0"/>
              <a:cs typeface="Open Sans" panose="020B0606030504020204" pitchFamily="34" charset="0"/>
            </a:endParaRPr>
          </a:p>
          <a:p>
            <a:pPr marL="182880" indent="-137160" algn="l" rtl="0" fontAlgn="base">
              <a:buFont typeface="Arial" panose="020B0604020202020204" pitchFamily="34" charset="0"/>
              <a:buChar char="•"/>
            </a:pPr>
            <a:r>
              <a:rPr lang="en-US" sz="1200" b="0" i="0">
                <a:effectLst/>
                <a:latin typeface="Open Sans" panose="020B0606030504020204" pitchFamily="34" charset="0"/>
                <a:ea typeface="Open Sans" panose="020B0606030504020204" pitchFamily="34" charset="0"/>
                <a:cs typeface="Open Sans" panose="020B0606030504020204" pitchFamily="34" charset="0"/>
              </a:rPr>
              <a:t>Account Status(es): An account may be closed at time of review but was open at the time of the Lookback. </a:t>
            </a:r>
          </a:p>
        </p:txBody>
      </p:sp>
      <p:sp>
        <p:nvSpPr>
          <p:cNvPr id="7" name="TextBox 6">
            <a:extLst>
              <a:ext uri="{FF2B5EF4-FFF2-40B4-BE49-F238E27FC236}">
                <a16:creationId xmlns:a16="http://schemas.microsoft.com/office/drawing/2014/main" id="{55A77B17-6748-2C32-9714-DB48DB8794CD}"/>
              </a:ext>
            </a:extLst>
          </p:cNvPr>
          <p:cNvSpPr txBox="1"/>
          <p:nvPr/>
        </p:nvSpPr>
        <p:spPr>
          <a:xfrm>
            <a:off x="8570397" y="5159397"/>
            <a:ext cx="2757535" cy="1015663"/>
          </a:xfrm>
          <a:prstGeom prst="rect">
            <a:avLst/>
          </a:prstGeom>
          <a:solidFill>
            <a:schemeClr val="accent6">
              <a:lumMod val="20000"/>
              <a:lumOff val="80000"/>
            </a:schemeClr>
          </a:solidFill>
        </p:spPr>
        <p:txBody>
          <a:bodyPr wrap="square" rtlCol="0">
            <a:spAutoFit/>
          </a:bodyPr>
          <a:lstStyle/>
          <a:p>
            <a:pPr marL="285750" indent="-285750" algn="l" rtl="0" fontAlgn="base">
              <a:buFont typeface="Arial" panose="020B0604020202020204" pitchFamily="34" charset="0"/>
              <a:buChar char="•"/>
            </a:pPr>
            <a:r>
              <a:rPr lang="en-US" sz="1200" b="0" i="0">
                <a:effectLst/>
                <a:latin typeface="Open Sans" panose="020B0606030504020204" pitchFamily="34" charset="0"/>
                <a:ea typeface="Open Sans" panose="020B0606030504020204" pitchFamily="34" charset="0"/>
                <a:cs typeface="Open Sans" panose="020B0606030504020204" pitchFamily="34" charset="0"/>
              </a:rPr>
              <a:t>Name </a:t>
            </a:r>
            <a:r>
              <a:rPr lang="en-US" sz="1200" b="0" i="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(see note)</a:t>
            </a:r>
          </a:p>
          <a:p>
            <a:pPr marL="285750" indent="-285750" algn="l" rtl="0" fontAlgn="base">
              <a:buFont typeface="Arial" panose="020B0604020202020204" pitchFamily="34" charset="0"/>
              <a:buChar char="•"/>
            </a:pPr>
            <a:r>
              <a:rPr lang="en-US" sz="1200" b="0" i="0">
                <a:effectLst/>
                <a:latin typeface="Open Sans" panose="020B0606030504020204" pitchFamily="34" charset="0"/>
                <a:ea typeface="Open Sans" panose="020B0606030504020204" pitchFamily="34" charset="0"/>
                <a:cs typeface="Open Sans" panose="020B0606030504020204" pitchFamily="34" charset="0"/>
              </a:rPr>
              <a:t>Address </a:t>
            </a:r>
          </a:p>
          <a:p>
            <a:pPr marL="285750" indent="-285750" algn="l" rtl="0" fontAlgn="base">
              <a:buFont typeface="Arial" panose="020B0604020202020204" pitchFamily="34" charset="0"/>
              <a:buChar char="•"/>
            </a:pPr>
            <a:r>
              <a:rPr lang="en-US" sz="1200" b="0" i="0">
                <a:effectLst/>
                <a:latin typeface="Open Sans" panose="020B0606030504020204" pitchFamily="34" charset="0"/>
                <a:ea typeface="Open Sans" panose="020B0606030504020204" pitchFamily="34" charset="0"/>
                <a:cs typeface="Open Sans" panose="020B0606030504020204" pitchFamily="34" charset="0"/>
              </a:rPr>
              <a:t>Date of Birth (DOB) </a:t>
            </a:r>
          </a:p>
          <a:p>
            <a:pPr marL="285750" indent="-285750" algn="l" rtl="0" fontAlgn="base">
              <a:buFont typeface="Arial" panose="020B0604020202020204" pitchFamily="34" charset="0"/>
              <a:buChar char="•"/>
            </a:pPr>
            <a:r>
              <a:rPr lang="en-US" sz="1200" b="0" i="0">
                <a:effectLst/>
                <a:latin typeface="Open Sans" panose="020B0606030504020204" pitchFamily="34" charset="0"/>
                <a:ea typeface="Open Sans" panose="020B0606030504020204" pitchFamily="34" charset="0"/>
                <a:cs typeface="Open Sans" panose="020B0606030504020204" pitchFamily="34" charset="0"/>
              </a:rPr>
              <a:t>Email </a:t>
            </a:r>
          </a:p>
          <a:p>
            <a:pPr marL="285750" indent="-285750" algn="l" rtl="0" fontAlgn="base">
              <a:buFont typeface="Arial" panose="020B0604020202020204" pitchFamily="34" charset="0"/>
              <a:buChar char="•"/>
            </a:pPr>
            <a:r>
              <a:rPr lang="en-US" sz="1200" b="0" i="0">
                <a:effectLst/>
                <a:latin typeface="Open Sans" panose="020B0606030504020204" pitchFamily="34" charset="0"/>
                <a:ea typeface="Open Sans" panose="020B0606030504020204" pitchFamily="34" charset="0"/>
                <a:cs typeface="Open Sans" panose="020B0606030504020204" pitchFamily="34" charset="0"/>
              </a:rPr>
              <a:t>Phone Number </a:t>
            </a:r>
          </a:p>
        </p:txBody>
      </p:sp>
      <p:sp>
        <p:nvSpPr>
          <p:cNvPr id="8" name="Rectangle 7">
            <a:extLst>
              <a:ext uri="{FF2B5EF4-FFF2-40B4-BE49-F238E27FC236}">
                <a16:creationId xmlns:a16="http://schemas.microsoft.com/office/drawing/2014/main" id="{2327BE31-A7FF-6AC4-35A6-8AA9DF62D103}"/>
              </a:ext>
            </a:extLst>
          </p:cNvPr>
          <p:cNvSpPr/>
          <p:nvPr/>
        </p:nvSpPr>
        <p:spPr>
          <a:xfrm>
            <a:off x="4633656" y="3989813"/>
            <a:ext cx="3858576" cy="2727359"/>
          </a:xfrm>
          <a:prstGeom prst="rect">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[Please review on Green Dot desktop for screenshots]</a:t>
            </a:r>
          </a:p>
        </p:txBody>
      </p:sp>
      <p:cxnSp>
        <p:nvCxnSpPr>
          <p:cNvPr id="14" name="Connector: Elbow 13">
            <a:extLst>
              <a:ext uri="{FF2B5EF4-FFF2-40B4-BE49-F238E27FC236}">
                <a16:creationId xmlns:a16="http://schemas.microsoft.com/office/drawing/2014/main" id="{DB30FE52-EB6C-B980-C500-5573FC201C83}"/>
              </a:ext>
            </a:extLst>
          </p:cNvPr>
          <p:cNvCxnSpPr>
            <a:cxnSpLocks/>
          </p:cNvCxnSpPr>
          <p:nvPr/>
        </p:nvCxnSpPr>
        <p:spPr>
          <a:xfrm rot="16200000" flipH="1">
            <a:off x="10501876" y="5257410"/>
            <a:ext cx="2316220" cy="410544"/>
          </a:xfrm>
          <a:prstGeom prst="bentConnector3">
            <a:avLst>
              <a:gd name="adj1" fmla="val 50000"/>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BE452F65-FED8-94AB-CDEA-57B6425E1164}"/>
              </a:ext>
            </a:extLst>
          </p:cNvPr>
          <p:cNvCxnSpPr>
            <a:cxnSpLocks/>
          </p:cNvCxnSpPr>
          <p:nvPr/>
        </p:nvCxnSpPr>
        <p:spPr>
          <a:xfrm rot="16200000" flipH="1">
            <a:off x="2399807" y="2045969"/>
            <a:ext cx="2243148" cy="522914"/>
          </a:xfrm>
          <a:prstGeom prst="bentConnector3">
            <a:avLst>
              <a:gd name="adj1" fmla="val 50000"/>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ABC1D18-D047-A400-084A-99714CFC90ED}"/>
              </a:ext>
            </a:extLst>
          </p:cNvPr>
          <p:cNvSpPr>
            <a:spLocks noGrp="1"/>
          </p:cNvSpPr>
          <p:nvPr>
            <p:ph type="body" sz="quarter" idx="22"/>
          </p:nvPr>
        </p:nvSpPr>
        <p:spPr>
          <a:xfrm>
            <a:off x="463295" y="682940"/>
            <a:ext cx="11277600"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When you open your Case, in the Stats Page you will review customer account and CIP Information and note any red flags. </a:t>
            </a:r>
          </a:p>
        </p:txBody>
      </p:sp>
      <p:sp>
        <p:nvSpPr>
          <p:cNvPr id="4" name="Title 3">
            <a:extLst>
              <a:ext uri="{FF2B5EF4-FFF2-40B4-BE49-F238E27FC236}">
                <a16:creationId xmlns:a16="http://schemas.microsoft.com/office/drawing/2014/main" id="{87980837-0477-C8D2-34ED-6F235C93E491}"/>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Review Customer/Focal Entity Information in ECM </a:t>
            </a:r>
          </a:p>
        </p:txBody>
      </p:sp>
      <p:sp>
        <p:nvSpPr>
          <p:cNvPr id="5" name="Rectangle 4">
            <a:extLst>
              <a:ext uri="{FF2B5EF4-FFF2-40B4-BE49-F238E27FC236}">
                <a16:creationId xmlns:a16="http://schemas.microsoft.com/office/drawing/2014/main" id="{5E21CA3D-7B8B-213A-6E9C-87E8A4B8D2D9}"/>
              </a:ext>
            </a:extLst>
          </p:cNvPr>
          <p:cNvSpPr/>
          <p:nvPr/>
        </p:nvSpPr>
        <p:spPr>
          <a:xfrm>
            <a:off x="9276080" y="4476854"/>
            <a:ext cx="2062232" cy="492440"/>
          </a:xfrm>
          <a:prstGeom prst="rect">
            <a:avLst/>
          </a:prstGeom>
        </p:spPr>
        <p:txBody>
          <a:bodyPr wrap="square" lIns="121917" tIns="60959" rIns="121917" bIns="60959" anchor="ctr" anchorCtr="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en-US" sz="1200" b="1" kern="100" spc="67">
                <a:solidFill>
                  <a:srgbClr val="000000"/>
                </a:solidFill>
                <a:latin typeface="Open Sans" charset="0"/>
                <a:ea typeface="Open Sans" charset="0"/>
                <a:cs typeface="Open Sans" charset="0"/>
              </a:rPr>
              <a:t>Customer/Focal Entity CIP</a:t>
            </a:r>
            <a:endParaRPr kumimoji="0" lang="en-US" sz="1200" b="1" i="0" u="none" strike="noStrike" kern="100" cap="none" spc="67" normalizeH="0" baseline="0" noProof="0">
              <a:ln>
                <a:noFill/>
              </a:ln>
              <a:solidFill>
                <a:srgbClr val="000000"/>
              </a:solidFill>
              <a:effectLst/>
              <a:uLnTx/>
              <a:uFillTx/>
              <a:latin typeface="Open Sans" charset="0"/>
              <a:ea typeface="Open Sans" charset="0"/>
              <a:cs typeface="Open Sans" charset="0"/>
            </a:endParaRPr>
          </a:p>
        </p:txBody>
      </p:sp>
      <p:cxnSp>
        <p:nvCxnSpPr>
          <p:cNvPr id="12" name="Connector: Elbow 11">
            <a:extLst>
              <a:ext uri="{FF2B5EF4-FFF2-40B4-BE49-F238E27FC236}">
                <a16:creationId xmlns:a16="http://schemas.microsoft.com/office/drawing/2014/main" id="{561253F9-CDBF-E267-0764-F6B654D433F2}"/>
              </a:ext>
            </a:extLst>
          </p:cNvPr>
          <p:cNvCxnSpPr>
            <a:cxnSpLocks/>
          </p:cNvCxnSpPr>
          <p:nvPr/>
        </p:nvCxnSpPr>
        <p:spPr>
          <a:xfrm>
            <a:off x="5253646" y="3931599"/>
            <a:ext cx="6216213" cy="348666"/>
          </a:xfrm>
          <a:prstGeom prst="bentConnector3">
            <a:avLst>
              <a:gd name="adj1" fmla="val 54413"/>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6DE935-8341-D1AE-F6E2-BCBF0C2EB379}"/>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1</a:t>
            </a:r>
          </a:p>
        </p:txBody>
      </p:sp>
      <p:cxnSp>
        <p:nvCxnSpPr>
          <p:cNvPr id="45" name="Straight Connector 44">
            <a:extLst>
              <a:ext uri="{FF2B5EF4-FFF2-40B4-BE49-F238E27FC236}">
                <a16:creationId xmlns:a16="http://schemas.microsoft.com/office/drawing/2014/main" id="{40523644-27FD-28C2-3589-CF80299AFBBB}"/>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94670B-53A8-094E-D616-F33DE26EDF1A}"/>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20D02D2-154F-EAFA-2E7A-C391B2E2215A}"/>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49" name="Freeform 12">
            <a:extLst>
              <a:ext uri="{FF2B5EF4-FFF2-40B4-BE49-F238E27FC236}">
                <a16:creationId xmlns:a16="http://schemas.microsoft.com/office/drawing/2014/main" id="{D4E5A5CD-7821-74D9-07B9-3ECFC1354237}"/>
              </a:ext>
            </a:extLst>
          </p:cNvPr>
          <p:cNvSpPr>
            <a:spLocks noEditPoints="1"/>
          </p:cNvSpPr>
          <p:nvPr/>
        </p:nvSpPr>
        <p:spPr bwMode="auto">
          <a:xfrm>
            <a:off x="8976798" y="4519774"/>
            <a:ext cx="365760" cy="365760"/>
          </a:xfrm>
          <a:custGeom>
            <a:avLst/>
            <a:gdLst>
              <a:gd name="T0" fmla="*/ 313 w 658"/>
              <a:gd name="T1" fmla="*/ 657 h 657"/>
              <a:gd name="T2" fmla="*/ 263 w 658"/>
              <a:gd name="T3" fmla="*/ 650 h 657"/>
              <a:gd name="T4" fmla="*/ 201 w 658"/>
              <a:gd name="T5" fmla="*/ 631 h 657"/>
              <a:gd name="T6" fmla="*/ 121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5 h 657"/>
              <a:gd name="T18" fmla="*/ 11 w 658"/>
              <a:gd name="T19" fmla="*/ 246 h 657"/>
              <a:gd name="T20" fmla="*/ 40 w 658"/>
              <a:gd name="T21" fmla="*/ 172 h 657"/>
              <a:gd name="T22" fmla="*/ 97 w 658"/>
              <a:gd name="T23" fmla="*/ 97 h 657"/>
              <a:gd name="T24" fmla="*/ 173 w 658"/>
              <a:gd name="T25" fmla="*/ 39 h 657"/>
              <a:gd name="T26" fmla="*/ 247 w 658"/>
              <a:gd name="T27" fmla="*/ 9 h 657"/>
              <a:gd name="T28" fmla="*/ 295 w 658"/>
              <a:gd name="T29" fmla="*/ 1 h 657"/>
              <a:gd name="T30" fmla="*/ 329 w 658"/>
              <a:gd name="T31" fmla="*/ 0 h 657"/>
              <a:gd name="T32" fmla="*/ 379 w 658"/>
              <a:gd name="T33" fmla="*/ 4 h 657"/>
              <a:gd name="T34" fmla="*/ 427 w 658"/>
              <a:gd name="T35" fmla="*/ 15 h 657"/>
              <a:gd name="T36" fmla="*/ 513 w 658"/>
              <a:gd name="T37" fmla="*/ 56 h 657"/>
              <a:gd name="T38" fmla="*/ 583 w 658"/>
              <a:gd name="T39" fmla="*/ 120 h 657"/>
              <a:gd name="T40" fmla="*/ 633 w 658"/>
              <a:gd name="T41" fmla="*/ 200 h 657"/>
              <a:gd name="T42" fmla="*/ 651 w 658"/>
              <a:gd name="T43" fmla="*/ 262 h 657"/>
              <a:gd name="T44" fmla="*/ 658 w 658"/>
              <a:gd name="T45" fmla="*/ 312 h 657"/>
              <a:gd name="T46" fmla="*/ 658 w 658"/>
              <a:gd name="T47" fmla="*/ 345 h 657"/>
              <a:gd name="T48" fmla="*/ 651 w 658"/>
              <a:gd name="T49" fmla="*/ 395 h 657"/>
              <a:gd name="T50" fmla="*/ 633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7 h 657"/>
              <a:gd name="T68" fmla="*/ 105 w 658"/>
              <a:gd name="T69" fmla="*/ 144 h 657"/>
              <a:gd name="T70" fmla="*/ 62 w 658"/>
              <a:gd name="T71" fmla="*/ 215 h 657"/>
              <a:gd name="T72" fmla="*/ 40 w 658"/>
              <a:gd name="T73" fmla="*/ 298 h 657"/>
              <a:gd name="T74" fmla="*/ 40 w 658"/>
              <a:gd name="T75" fmla="*/ 359 h 657"/>
              <a:gd name="T76" fmla="*/ 62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6 w 658"/>
              <a:gd name="T93" fmla="*/ 467 h 657"/>
              <a:gd name="T94" fmla="*/ 615 w 658"/>
              <a:gd name="T95" fmla="*/ 387 h 657"/>
              <a:gd name="T96" fmla="*/ 620 w 658"/>
              <a:gd name="T97" fmla="*/ 329 h 657"/>
              <a:gd name="T98" fmla="*/ 607 w 658"/>
              <a:gd name="T99" fmla="*/ 242 h 657"/>
              <a:gd name="T100" fmla="*/ 571 w 658"/>
              <a:gd name="T101" fmla="*/ 165 h 657"/>
              <a:gd name="T102" fmla="*/ 514 w 658"/>
              <a:gd name="T103" fmla="*/ 103 h 657"/>
              <a:gd name="T104" fmla="*/ 443 w 658"/>
              <a:gd name="T105" fmla="*/ 60 h 657"/>
              <a:gd name="T106" fmla="*/ 359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3" y="657"/>
                </a:lnTo>
                <a:lnTo>
                  <a:pt x="295" y="655"/>
                </a:lnTo>
                <a:lnTo>
                  <a:pt x="279" y="653"/>
                </a:lnTo>
                <a:lnTo>
                  <a:pt x="263" y="650"/>
                </a:lnTo>
                <a:lnTo>
                  <a:pt x="247" y="647"/>
                </a:lnTo>
                <a:lnTo>
                  <a:pt x="232" y="642"/>
                </a:lnTo>
                <a:lnTo>
                  <a:pt x="201" y="631"/>
                </a:lnTo>
                <a:lnTo>
                  <a:pt x="173" y="618"/>
                </a:lnTo>
                <a:lnTo>
                  <a:pt x="145" y="600"/>
                </a:lnTo>
                <a:lnTo>
                  <a:pt x="121" y="582"/>
                </a:lnTo>
                <a:lnTo>
                  <a:pt x="97" y="561"/>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5"/>
                </a:lnTo>
                <a:lnTo>
                  <a:pt x="4" y="278"/>
                </a:lnTo>
                <a:lnTo>
                  <a:pt x="7" y="262"/>
                </a:lnTo>
                <a:lnTo>
                  <a:pt x="11" y="246"/>
                </a:lnTo>
                <a:lnTo>
                  <a:pt x="15" y="231"/>
                </a:lnTo>
                <a:lnTo>
                  <a:pt x="27" y="200"/>
                </a:lnTo>
                <a:lnTo>
                  <a:pt x="40" y="172"/>
                </a:lnTo>
                <a:lnTo>
                  <a:pt x="56" y="145"/>
                </a:lnTo>
                <a:lnTo>
                  <a:pt x="75" y="120"/>
                </a:lnTo>
                <a:lnTo>
                  <a:pt x="97" y="97"/>
                </a:lnTo>
                <a:lnTo>
                  <a:pt x="121" y="75"/>
                </a:lnTo>
                <a:lnTo>
                  <a:pt x="145" y="56"/>
                </a:lnTo>
                <a:lnTo>
                  <a:pt x="173" y="39"/>
                </a:lnTo>
                <a:lnTo>
                  <a:pt x="201" y="26"/>
                </a:lnTo>
                <a:lnTo>
                  <a:pt x="232" y="15"/>
                </a:lnTo>
                <a:lnTo>
                  <a:pt x="247" y="9"/>
                </a:lnTo>
                <a:lnTo>
                  <a:pt x="263" y="7"/>
                </a:lnTo>
                <a:lnTo>
                  <a:pt x="279" y="4"/>
                </a:lnTo>
                <a:lnTo>
                  <a:pt x="295" y="1"/>
                </a:lnTo>
                <a:lnTo>
                  <a:pt x="313" y="0"/>
                </a:lnTo>
                <a:lnTo>
                  <a:pt x="329" y="0"/>
                </a:lnTo>
                <a:lnTo>
                  <a:pt x="329" y="0"/>
                </a:lnTo>
                <a:lnTo>
                  <a:pt x="346" y="0"/>
                </a:lnTo>
                <a:lnTo>
                  <a:pt x="363" y="1"/>
                </a:lnTo>
                <a:lnTo>
                  <a:pt x="379" y="4"/>
                </a:lnTo>
                <a:lnTo>
                  <a:pt x="396" y="7"/>
                </a:lnTo>
                <a:lnTo>
                  <a:pt x="411" y="9"/>
                </a:lnTo>
                <a:lnTo>
                  <a:pt x="427" y="15"/>
                </a:lnTo>
                <a:lnTo>
                  <a:pt x="457" y="26"/>
                </a:lnTo>
                <a:lnTo>
                  <a:pt x="486" y="39"/>
                </a:lnTo>
                <a:lnTo>
                  <a:pt x="513" y="56"/>
                </a:lnTo>
                <a:lnTo>
                  <a:pt x="539" y="75"/>
                </a:lnTo>
                <a:lnTo>
                  <a:pt x="561" y="97"/>
                </a:lnTo>
                <a:lnTo>
                  <a:pt x="583" y="120"/>
                </a:lnTo>
                <a:lnTo>
                  <a:pt x="602" y="145"/>
                </a:lnTo>
                <a:lnTo>
                  <a:pt x="618" y="172"/>
                </a:lnTo>
                <a:lnTo>
                  <a:pt x="633" y="200"/>
                </a:lnTo>
                <a:lnTo>
                  <a:pt x="643" y="231"/>
                </a:lnTo>
                <a:lnTo>
                  <a:pt x="647" y="246"/>
                </a:lnTo>
                <a:lnTo>
                  <a:pt x="651" y="262"/>
                </a:lnTo>
                <a:lnTo>
                  <a:pt x="654" y="278"/>
                </a:lnTo>
                <a:lnTo>
                  <a:pt x="657" y="295"/>
                </a:lnTo>
                <a:lnTo>
                  <a:pt x="658" y="312"/>
                </a:lnTo>
                <a:lnTo>
                  <a:pt x="658" y="329"/>
                </a:lnTo>
                <a:lnTo>
                  <a:pt x="658" y="329"/>
                </a:lnTo>
                <a:lnTo>
                  <a:pt x="658" y="345"/>
                </a:lnTo>
                <a:lnTo>
                  <a:pt x="657" y="363"/>
                </a:lnTo>
                <a:lnTo>
                  <a:pt x="654" y="379"/>
                </a:lnTo>
                <a:lnTo>
                  <a:pt x="651" y="395"/>
                </a:lnTo>
                <a:lnTo>
                  <a:pt x="647" y="411"/>
                </a:lnTo>
                <a:lnTo>
                  <a:pt x="643" y="426"/>
                </a:lnTo>
                <a:lnTo>
                  <a:pt x="633" y="457"/>
                </a:lnTo>
                <a:lnTo>
                  <a:pt x="618" y="485"/>
                </a:lnTo>
                <a:lnTo>
                  <a:pt x="602" y="512"/>
                </a:lnTo>
                <a:lnTo>
                  <a:pt x="583" y="537"/>
                </a:lnTo>
                <a:lnTo>
                  <a:pt x="561" y="561"/>
                </a:lnTo>
                <a:lnTo>
                  <a:pt x="539" y="582"/>
                </a:lnTo>
                <a:lnTo>
                  <a:pt x="513" y="600"/>
                </a:lnTo>
                <a:lnTo>
                  <a:pt x="486" y="618"/>
                </a:lnTo>
                <a:lnTo>
                  <a:pt x="457" y="631"/>
                </a:lnTo>
                <a:lnTo>
                  <a:pt x="427" y="642"/>
                </a:lnTo>
                <a:lnTo>
                  <a:pt x="411" y="647"/>
                </a:lnTo>
                <a:lnTo>
                  <a:pt x="396" y="650"/>
                </a:lnTo>
                <a:lnTo>
                  <a:pt x="379" y="653"/>
                </a:lnTo>
                <a:lnTo>
                  <a:pt x="363" y="655"/>
                </a:lnTo>
                <a:lnTo>
                  <a:pt x="346" y="657"/>
                </a:lnTo>
                <a:lnTo>
                  <a:pt x="329" y="657"/>
                </a:lnTo>
                <a:lnTo>
                  <a:pt x="329" y="657"/>
                </a:lnTo>
                <a:close/>
                <a:moveTo>
                  <a:pt x="329" y="38"/>
                </a:moveTo>
                <a:lnTo>
                  <a:pt x="329" y="38"/>
                </a:lnTo>
                <a:lnTo>
                  <a:pt x="299" y="39"/>
                </a:lnTo>
                <a:lnTo>
                  <a:pt x="271" y="43"/>
                </a:lnTo>
                <a:lnTo>
                  <a:pt x="243" y="51"/>
                </a:lnTo>
                <a:lnTo>
                  <a:pt x="216" y="60"/>
                </a:lnTo>
                <a:lnTo>
                  <a:pt x="191" y="73"/>
                </a:lnTo>
                <a:lnTo>
                  <a:pt x="166" y="87"/>
                </a:lnTo>
                <a:lnTo>
                  <a:pt x="144" y="103"/>
                </a:lnTo>
                <a:lnTo>
                  <a:pt x="123" y="122"/>
                </a:lnTo>
                <a:lnTo>
                  <a:pt x="105" y="144"/>
                </a:lnTo>
                <a:lnTo>
                  <a:pt x="89" y="165"/>
                </a:lnTo>
                <a:lnTo>
                  <a:pt x="74" y="189"/>
                </a:lnTo>
                <a:lnTo>
                  <a:pt x="62" y="215"/>
                </a:lnTo>
                <a:lnTo>
                  <a:pt x="51" y="242"/>
                </a:lnTo>
                <a:lnTo>
                  <a:pt x="44" y="270"/>
                </a:lnTo>
                <a:lnTo>
                  <a:pt x="40" y="298"/>
                </a:lnTo>
                <a:lnTo>
                  <a:pt x="37" y="329"/>
                </a:lnTo>
                <a:lnTo>
                  <a:pt x="37" y="329"/>
                </a:lnTo>
                <a:lnTo>
                  <a:pt x="40" y="359"/>
                </a:lnTo>
                <a:lnTo>
                  <a:pt x="44" y="387"/>
                </a:lnTo>
                <a:lnTo>
                  <a:pt x="51" y="415"/>
                </a:lnTo>
                <a:lnTo>
                  <a:pt x="62" y="442"/>
                </a:lnTo>
                <a:lnTo>
                  <a:pt x="74" y="467"/>
                </a:lnTo>
                <a:lnTo>
                  <a:pt x="89" y="492"/>
                </a:lnTo>
                <a:lnTo>
                  <a:pt x="105" y="513"/>
                </a:lnTo>
                <a:lnTo>
                  <a:pt x="123" y="535"/>
                </a:lnTo>
                <a:lnTo>
                  <a:pt x="144" y="553"/>
                </a:lnTo>
                <a:lnTo>
                  <a:pt x="166" y="570"/>
                </a:lnTo>
                <a:lnTo>
                  <a:pt x="191" y="584"/>
                </a:lnTo>
                <a:lnTo>
                  <a:pt x="216" y="596"/>
                </a:lnTo>
                <a:lnTo>
                  <a:pt x="243" y="607"/>
                </a:lnTo>
                <a:lnTo>
                  <a:pt x="271" y="614"/>
                </a:lnTo>
                <a:lnTo>
                  <a:pt x="299" y="618"/>
                </a:lnTo>
                <a:lnTo>
                  <a:pt x="329" y="619"/>
                </a:lnTo>
                <a:lnTo>
                  <a:pt x="329" y="619"/>
                </a:lnTo>
                <a:lnTo>
                  <a:pt x="359" y="618"/>
                </a:lnTo>
                <a:lnTo>
                  <a:pt x="388" y="614"/>
                </a:lnTo>
                <a:lnTo>
                  <a:pt x="416" y="607"/>
                </a:lnTo>
                <a:lnTo>
                  <a:pt x="443" y="596"/>
                </a:lnTo>
                <a:lnTo>
                  <a:pt x="467" y="584"/>
                </a:lnTo>
                <a:lnTo>
                  <a:pt x="491" y="570"/>
                </a:lnTo>
                <a:lnTo>
                  <a:pt x="514" y="553"/>
                </a:lnTo>
                <a:lnTo>
                  <a:pt x="534" y="535"/>
                </a:lnTo>
                <a:lnTo>
                  <a:pt x="553" y="513"/>
                </a:lnTo>
                <a:lnTo>
                  <a:pt x="571" y="492"/>
                </a:lnTo>
                <a:lnTo>
                  <a:pt x="586" y="467"/>
                </a:lnTo>
                <a:lnTo>
                  <a:pt x="598" y="442"/>
                </a:lnTo>
                <a:lnTo>
                  <a:pt x="607" y="415"/>
                </a:lnTo>
                <a:lnTo>
                  <a:pt x="615" y="387"/>
                </a:lnTo>
                <a:lnTo>
                  <a:pt x="619" y="359"/>
                </a:lnTo>
                <a:lnTo>
                  <a:pt x="620" y="329"/>
                </a:lnTo>
                <a:lnTo>
                  <a:pt x="620" y="329"/>
                </a:lnTo>
                <a:lnTo>
                  <a:pt x="619" y="298"/>
                </a:lnTo>
                <a:lnTo>
                  <a:pt x="615" y="270"/>
                </a:lnTo>
                <a:lnTo>
                  <a:pt x="607" y="242"/>
                </a:lnTo>
                <a:lnTo>
                  <a:pt x="598" y="215"/>
                </a:lnTo>
                <a:lnTo>
                  <a:pt x="586" y="189"/>
                </a:lnTo>
                <a:lnTo>
                  <a:pt x="571" y="165"/>
                </a:lnTo>
                <a:lnTo>
                  <a:pt x="553" y="144"/>
                </a:lnTo>
                <a:lnTo>
                  <a:pt x="534" y="122"/>
                </a:lnTo>
                <a:lnTo>
                  <a:pt x="514" y="103"/>
                </a:lnTo>
                <a:lnTo>
                  <a:pt x="491" y="87"/>
                </a:lnTo>
                <a:lnTo>
                  <a:pt x="467" y="73"/>
                </a:lnTo>
                <a:lnTo>
                  <a:pt x="443" y="60"/>
                </a:lnTo>
                <a:lnTo>
                  <a:pt x="416" y="51"/>
                </a:lnTo>
                <a:lnTo>
                  <a:pt x="388" y="43"/>
                </a:lnTo>
                <a:lnTo>
                  <a:pt x="359" y="39"/>
                </a:lnTo>
                <a:lnTo>
                  <a:pt x="329" y="38"/>
                </a:lnTo>
                <a:lnTo>
                  <a:pt x="329" y="38"/>
                </a:ln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56" name="Freeform 240">
            <a:extLst>
              <a:ext uri="{FF2B5EF4-FFF2-40B4-BE49-F238E27FC236}">
                <a16:creationId xmlns:a16="http://schemas.microsoft.com/office/drawing/2014/main" id="{FF0CDDB1-D4C9-2D77-1066-AB053487481E}"/>
              </a:ext>
            </a:extLst>
          </p:cNvPr>
          <p:cNvSpPr>
            <a:spLocks noEditPoints="1"/>
          </p:cNvSpPr>
          <p:nvPr/>
        </p:nvSpPr>
        <p:spPr bwMode="auto">
          <a:xfrm>
            <a:off x="9022518" y="4556672"/>
            <a:ext cx="274320" cy="274320"/>
          </a:xfrm>
          <a:custGeom>
            <a:avLst/>
            <a:gdLst>
              <a:gd name="T0" fmla="*/ 235 w 243"/>
              <a:gd name="T1" fmla="*/ 188 h 243"/>
              <a:gd name="T2" fmla="*/ 155 w 243"/>
              <a:gd name="T3" fmla="*/ 148 h 243"/>
              <a:gd name="T4" fmla="*/ 155 w 243"/>
              <a:gd name="T5" fmla="*/ 139 h 243"/>
              <a:gd name="T6" fmla="*/ 172 w 243"/>
              <a:gd name="T7" fmla="*/ 108 h 243"/>
              <a:gd name="T8" fmla="*/ 181 w 243"/>
              <a:gd name="T9" fmla="*/ 89 h 243"/>
              <a:gd name="T10" fmla="*/ 176 w 243"/>
              <a:gd name="T11" fmla="*/ 75 h 243"/>
              <a:gd name="T12" fmla="*/ 176 w 243"/>
              <a:gd name="T13" fmla="*/ 51 h 243"/>
              <a:gd name="T14" fmla="*/ 122 w 243"/>
              <a:gd name="T15" fmla="*/ 0 h 243"/>
              <a:gd name="T16" fmla="*/ 67 w 243"/>
              <a:gd name="T17" fmla="*/ 51 h 243"/>
              <a:gd name="T18" fmla="*/ 67 w 243"/>
              <a:gd name="T19" fmla="*/ 75 h 243"/>
              <a:gd name="T20" fmla="*/ 63 w 243"/>
              <a:gd name="T21" fmla="*/ 89 h 243"/>
              <a:gd name="T22" fmla="*/ 71 w 243"/>
              <a:gd name="T23" fmla="*/ 108 h 243"/>
              <a:gd name="T24" fmla="*/ 88 w 243"/>
              <a:gd name="T25" fmla="*/ 139 h 243"/>
              <a:gd name="T26" fmla="*/ 88 w 243"/>
              <a:gd name="T27" fmla="*/ 148 h 243"/>
              <a:gd name="T28" fmla="*/ 9 w 243"/>
              <a:gd name="T29" fmla="*/ 188 h 243"/>
              <a:gd name="T30" fmla="*/ 0 w 243"/>
              <a:gd name="T31" fmla="*/ 200 h 243"/>
              <a:gd name="T32" fmla="*/ 0 w 243"/>
              <a:gd name="T33" fmla="*/ 229 h 243"/>
              <a:gd name="T34" fmla="*/ 14 w 243"/>
              <a:gd name="T35" fmla="*/ 243 h 243"/>
              <a:gd name="T36" fmla="*/ 230 w 243"/>
              <a:gd name="T37" fmla="*/ 243 h 243"/>
              <a:gd name="T38" fmla="*/ 243 w 243"/>
              <a:gd name="T39" fmla="*/ 229 h 243"/>
              <a:gd name="T40" fmla="*/ 243 w 243"/>
              <a:gd name="T41" fmla="*/ 200 h 243"/>
              <a:gd name="T42" fmla="*/ 235 w 243"/>
              <a:gd name="T43" fmla="*/ 188 h 243"/>
              <a:gd name="T44" fmla="*/ 233 w 243"/>
              <a:gd name="T45" fmla="*/ 229 h 243"/>
              <a:gd name="T46" fmla="*/ 230 w 243"/>
              <a:gd name="T47" fmla="*/ 233 h 243"/>
              <a:gd name="T48" fmla="*/ 14 w 243"/>
              <a:gd name="T49" fmla="*/ 233 h 243"/>
              <a:gd name="T50" fmla="*/ 10 w 243"/>
              <a:gd name="T51" fmla="*/ 229 h 243"/>
              <a:gd name="T52" fmla="*/ 10 w 243"/>
              <a:gd name="T53" fmla="*/ 200 h 243"/>
              <a:gd name="T54" fmla="*/ 12 w 243"/>
              <a:gd name="T55" fmla="*/ 197 h 243"/>
              <a:gd name="T56" fmla="*/ 98 w 243"/>
              <a:gd name="T57" fmla="*/ 150 h 243"/>
              <a:gd name="T58" fmla="*/ 98 w 243"/>
              <a:gd name="T59" fmla="*/ 148 h 243"/>
              <a:gd name="T60" fmla="*/ 98 w 243"/>
              <a:gd name="T61" fmla="*/ 137 h 243"/>
              <a:gd name="T62" fmla="*/ 97 w 243"/>
              <a:gd name="T63" fmla="*/ 133 h 243"/>
              <a:gd name="T64" fmla="*/ 80 w 243"/>
              <a:gd name="T65" fmla="*/ 103 h 243"/>
              <a:gd name="T66" fmla="*/ 79 w 243"/>
              <a:gd name="T67" fmla="*/ 101 h 243"/>
              <a:gd name="T68" fmla="*/ 73 w 243"/>
              <a:gd name="T69" fmla="*/ 89 h 243"/>
              <a:gd name="T70" fmla="*/ 76 w 243"/>
              <a:gd name="T71" fmla="*/ 80 h 243"/>
              <a:gd name="T72" fmla="*/ 77 w 243"/>
              <a:gd name="T73" fmla="*/ 77 h 243"/>
              <a:gd name="T74" fmla="*/ 77 w 243"/>
              <a:gd name="T75" fmla="*/ 51 h 243"/>
              <a:gd name="T76" fmla="*/ 122 w 243"/>
              <a:gd name="T77" fmla="*/ 10 h 243"/>
              <a:gd name="T78" fmla="*/ 167 w 243"/>
              <a:gd name="T79" fmla="*/ 51 h 243"/>
              <a:gd name="T80" fmla="*/ 167 w 243"/>
              <a:gd name="T81" fmla="*/ 77 h 243"/>
              <a:gd name="T82" fmla="*/ 168 w 243"/>
              <a:gd name="T83" fmla="*/ 80 h 243"/>
              <a:gd name="T84" fmla="*/ 171 w 243"/>
              <a:gd name="T85" fmla="*/ 89 h 243"/>
              <a:gd name="T86" fmla="*/ 165 w 243"/>
              <a:gd name="T87" fmla="*/ 101 h 243"/>
              <a:gd name="T88" fmla="*/ 163 w 243"/>
              <a:gd name="T89" fmla="*/ 103 h 243"/>
              <a:gd name="T90" fmla="*/ 147 w 243"/>
              <a:gd name="T91" fmla="*/ 133 h 243"/>
              <a:gd name="T92" fmla="*/ 145 w 243"/>
              <a:gd name="T93" fmla="*/ 137 h 243"/>
              <a:gd name="T94" fmla="*/ 145 w 243"/>
              <a:gd name="T95" fmla="*/ 148 h 243"/>
              <a:gd name="T96" fmla="*/ 146 w 243"/>
              <a:gd name="T97" fmla="*/ 150 h 243"/>
              <a:gd name="T98" fmla="*/ 231 w 243"/>
              <a:gd name="T99" fmla="*/ 197 h 243"/>
              <a:gd name="T100" fmla="*/ 233 w 243"/>
              <a:gd name="T101" fmla="*/ 200 h 243"/>
              <a:gd name="T102" fmla="*/ 233 w 243"/>
              <a:gd name="T103" fmla="*/ 22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3" h="243">
                <a:moveTo>
                  <a:pt x="235" y="188"/>
                </a:moveTo>
                <a:cubicBezTo>
                  <a:pt x="169" y="162"/>
                  <a:pt x="157" y="151"/>
                  <a:pt x="155" y="148"/>
                </a:cubicBezTo>
                <a:cubicBezTo>
                  <a:pt x="155" y="139"/>
                  <a:pt x="155" y="139"/>
                  <a:pt x="155" y="139"/>
                </a:cubicBezTo>
                <a:cubicBezTo>
                  <a:pt x="163" y="131"/>
                  <a:pt x="168" y="120"/>
                  <a:pt x="172" y="108"/>
                </a:cubicBezTo>
                <a:cubicBezTo>
                  <a:pt x="178" y="103"/>
                  <a:pt x="181" y="96"/>
                  <a:pt x="181" y="89"/>
                </a:cubicBezTo>
                <a:cubicBezTo>
                  <a:pt x="181" y="84"/>
                  <a:pt x="179" y="79"/>
                  <a:pt x="176" y="75"/>
                </a:cubicBezTo>
                <a:cubicBezTo>
                  <a:pt x="176" y="51"/>
                  <a:pt x="176" y="51"/>
                  <a:pt x="176" y="51"/>
                </a:cubicBezTo>
                <a:cubicBezTo>
                  <a:pt x="176" y="18"/>
                  <a:pt x="156" y="0"/>
                  <a:pt x="122" y="0"/>
                </a:cubicBezTo>
                <a:cubicBezTo>
                  <a:pt x="88" y="0"/>
                  <a:pt x="67" y="19"/>
                  <a:pt x="67" y="51"/>
                </a:cubicBezTo>
                <a:cubicBezTo>
                  <a:pt x="67" y="75"/>
                  <a:pt x="67" y="75"/>
                  <a:pt x="67" y="75"/>
                </a:cubicBezTo>
                <a:cubicBezTo>
                  <a:pt x="64" y="79"/>
                  <a:pt x="63" y="84"/>
                  <a:pt x="63" y="89"/>
                </a:cubicBezTo>
                <a:cubicBezTo>
                  <a:pt x="63" y="96"/>
                  <a:pt x="66" y="103"/>
                  <a:pt x="71" y="108"/>
                </a:cubicBezTo>
                <a:cubicBezTo>
                  <a:pt x="75" y="120"/>
                  <a:pt x="81" y="131"/>
                  <a:pt x="88" y="139"/>
                </a:cubicBezTo>
                <a:cubicBezTo>
                  <a:pt x="88" y="148"/>
                  <a:pt x="88" y="148"/>
                  <a:pt x="88" y="148"/>
                </a:cubicBezTo>
                <a:cubicBezTo>
                  <a:pt x="86" y="151"/>
                  <a:pt x="74" y="162"/>
                  <a:pt x="9" y="188"/>
                </a:cubicBezTo>
                <a:cubicBezTo>
                  <a:pt x="4" y="189"/>
                  <a:pt x="0" y="194"/>
                  <a:pt x="0" y="200"/>
                </a:cubicBezTo>
                <a:cubicBezTo>
                  <a:pt x="0" y="229"/>
                  <a:pt x="0" y="229"/>
                  <a:pt x="0" y="229"/>
                </a:cubicBezTo>
                <a:cubicBezTo>
                  <a:pt x="0" y="237"/>
                  <a:pt x="6" y="243"/>
                  <a:pt x="14" y="243"/>
                </a:cubicBezTo>
                <a:cubicBezTo>
                  <a:pt x="230" y="243"/>
                  <a:pt x="230" y="243"/>
                  <a:pt x="230" y="243"/>
                </a:cubicBezTo>
                <a:cubicBezTo>
                  <a:pt x="237" y="243"/>
                  <a:pt x="243" y="237"/>
                  <a:pt x="243" y="229"/>
                </a:cubicBezTo>
                <a:cubicBezTo>
                  <a:pt x="243" y="200"/>
                  <a:pt x="243" y="200"/>
                  <a:pt x="243" y="200"/>
                </a:cubicBezTo>
                <a:cubicBezTo>
                  <a:pt x="243" y="194"/>
                  <a:pt x="240" y="189"/>
                  <a:pt x="235" y="188"/>
                </a:cubicBezTo>
                <a:close/>
                <a:moveTo>
                  <a:pt x="233" y="229"/>
                </a:moveTo>
                <a:cubicBezTo>
                  <a:pt x="233" y="231"/>
                  <a:pt x="232" y="233"/>
                  <a:pt x="230" y="233"/>
                </a:cubicBezTo>
                <a:cubicBezTo>
                  <a:pt x="14" y="233"/>
                  <a:pt x="14" y="233"/>
                  <a:pt x="14" y="233"/>
                </a:cubicBezTo>
                <a:cubicBezTo>
                  <a:pt x="12" y="233"/>
                  <a:pt x="10" y="231"/>
                  <a:pt x="10" y="229"/>
                </a:cubicBezTo>
                <a:cubicBezTo>
                  <a:pt x="10" y="200"/>
                  <a:pt x="10" y="200"/>
                  <a:pt x="10" y="200"/>
                </a:cubicBezTo>
                <a:cubicBezTo>
                  <a:pt x="10" y="198"/>
                  <a:pt x="11" y="197"/>
                  <a:pt x="12" y="197"/>
                </a:cubicBezTo>
                <a:cubicBezTo>
                  <a:pt x="83" y="169"/>
                  <a:pt x="96" y="158"/>
                  <a:pt x="98" y="150"/>
                </a:cubicBezTo>
                <a:cubicBezTo>
                  <a:pt x="98" y="149"/>
                  <a:pt x="98" y="149"/>
                  <a:pt x="98" y="148"/>
                </a:cubicBezTo>
                <a:cubicBezTo>
                  <a:pt x="98" y="137"/>
                  <a:pt x="98" y="137"/>
                  <a:pt x="98" y="137"/>
                </a:cubicBezTo>
                <a:cubicBezTo>
                  <a:pt x="98" y="135"/>
                  <a:pt x="98" y="134"/>
                  <a:pt x="97" y="133"/>
                </a:cubicBezTo>
                <a:cubicBezTo>
                  <a:pt x="89" y="126"/>
                  <a:pt x="84" y="115"/>
                  <a:pt x="80" y="103"/>
                </a:cubicBezTo>
                <a:cubicBezTo>
                  <a:pt x="80" y="102"/>
                  <a:pt x="79" y="101"/>
                  <a:pt x="79" y="101"/>
                </a:cubicBezTo>
                <a:cubicBezTo>
                  <a:pt x="75" y="98"/>
                  <a:pt x="73" y="94"/>
                  <a:pt x="73" y="89"/>
                </a:cubicBezTo>
                <a:cubicBezTo>
                  <a:pt x="73" y="85"/>
                  <a:pt x="74" y="82"/>
                  <a:pt x="76" y="80"/>
                </a:cubicBezTo>
                <a:cubicBezTo>
                  <a:pt x="77" y="79"/>
                  <a:pt x="77" y="78"/>
                  <a:pt x="77" y="77"/>
                </a:cubicBezTo>
                <a:cubicBezTo>
                  <a:pt x="77" y="51"/>
                  <a:pt x="77" y="51"/>
                  <a:pt x="77" y="51"/>
                </a:cubicBezTo>
                <a:cubicBezTo>
                  <a:pt x="77" y="24"/>
                  <a:pt x="93" y="10"/>
                  <a:pt x="122" y="10"/>
                </a:cubicBezTo>
                <a:cubicBezTo>
                  <a:pt x="151" y="10"/>
                  <a:pt x="167" y="24"/>
                  <a:pt x="167" y="51"/>
                </a:cubicBezTo>
                <a:cubicBezTo>
                  <a:pt x="167" y="77"/>
                  <a:pt x="167" y="77"/>
                  <a:pt x="167" y="77"/>
                </a:cubicBezTo>
                <a:cubicBezTo>
                  <a:pt x="167" y="78"/>
                  <a:pt x="167" y="79"/>
                  <a:pt x="168" y="80"/>
                </a:cubicBezTo>
                <a:cubicBezTo>
                  <a:pt x="169" y="82"/>
                  <a:pt x="171" y="85"/>
                  <a:pt x="171" y="89"/>
                </a:cubicBezTo>
                <a:cubicBezTo>
                  <a:pt x="171" y="94"/>
                  <a:pt x="169" y="98"/>
                  <a:pt x="165" y="101"/>
                </a:cubicBezTo>
                <a:cubicBezTo>
                  <a:pt x="164" y="101"/>
                  <a:pt x="163" y="102"/>
                  <a:pt x="163" y="103"/>
                </a:cubicBezTo>
                <a:cubicBezTo>
                  <a:pt x="160" y="115"/>
                  <a:pt x="154" y="126"/>
                  <a:pt x="147" y="133"/>
                </a:cubicBezTo>
                <a:cubicBezTo>
                  <a:pt x="146" y="134"/>
                  <a:pt x="145" y="135"/>
                  <a:pt x="145" y="137"/>
                </a:cubicBezTo>
                <a:cubicBezTo>
                  <a:pt x="145" y="148"/>
                  <a:pt x="145" y="148"/>
                  <a:pt x="145" y="148"/>
                </a:cubicBezTo>
                <a:cubicBezTo>
                  <a:pt x="145" y="149"/>
                  <a:pt x="145" y="149"/>
                  <a:pt x="146" y="150"/>
                </a:cubicBezTo>
                <a:cubicBezTo>
                  <a:pt x="148" y="158"/>
                  <a:pt x="160" y="169"/>
                  <a:pt x="231" y="197"/>
                </a:cubicBezTo>
                <a:cubicBezTo>
                  <a:pt x="232" y="197"/>
                  <a:pt x="233" y="198"/>
                  <a:pt x="233" y="200"/>
                </a:cubicBezTo>
                <a:lnTo>
                  <a:pt x="233" y="229"/>
                </a:lnTo>
                <a:close/>
              </a:path>
            </a:pathLst>
          </a:custGeom>
          <a:solidFill>
            <a:schemeClr val="accent6">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8" name="Rectangle 57">
            <a:extLst>
              <a:ext uri="{FF2B5EF4-FFF2-40B4-BE49-F238E27FC236}">
                <a16:creationId xmlns:a16="http://schemas.microsoft.com/office/drawing/2014/main" id="{C9BF4DF4-86E5-A198-C47B-D42BAC766A75}"/>
              </a:ext>
            </a:extLst>
          </p:cNvPr>
          <p:cNvSpPr/>
          <p:nvPr/>
        </p:nvSpPr>
        <p:spPr>
          <a:xfrm>
            <a:off x="1026460" y="1604204"/>
            <a:ext cx="2097302" cy="307775"/>
          </a:xfrm>
          <a:prstGeom prst="rect">
            <a:avLst/>
          </a:prstGeom>
        </p:spPr>
        <p:txBody>
          <a:bodyPr wrap="square" lIns="121917" tIns="60959" rIns="121917" bIns="60959" anchor="ctr" anchorCtr="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en-US" sz="1200" b="1" kern="100" spc="67">
                <a:solidFill>
                  <a:srgbClr val="000000"/>
                </a:solidFill>
                <a:latin typeface="Open Sans" charset="0"/>
                <a:ea typeface="Open Sans" charset="0"/>
                <a:cs typeface="Open Sans" charset="0"/>
              </a:rPr>
              <a:t>Account Details</a:t>
            </a:r>
            <a:endParaRPr kumimoji="0" lang="en-US" sz="1200" b="1" i="0" u="none" strike="noStrike" kern="100" cap="none" spc="67" normalizeH="0" baseline="0" noProof="0">
              <a:ln>
                <a:noFill/>
              </a:ln>
              <a:solidFill>
                <a:srgbClr val="000000"/>
              </a:solidFill>
              <a:effectLst/>
              <a:uLnTx/>
              <a:uFillTx/>
              <a:latin typeface="Open Sans" charset="0"/>
              <a:ea typeface="Open Sans" charset="0"/>
              <a:cs typeface="Open Sans" charset="0"/>
            </a:endParaRPr>
          </a:p>
        </p:txBody>
      </p:sp>
      <p:sp>
        <p:nvSpPr>
          <p:cNvPr id="59" name="Rectangle 58">
            <a:extLst>
              <a:ext uri="{FF2B5EF4-FFF2-40B4-BE49-F238E27FC236}">
                <a16:creationId xmlns:a16="http://schemas.microsoft.com/office/drawing/2014/main" id="{4D92756D-6D27-41B6-8DF0-C1E529D2C48D}"/>
              </a:ext>
            </a:extLst>
          </p:cNvPr>
          <p:cNvSpPr/>
          <p:nvPr/>
        </p:nvSpPr>
        <p:spPr>
          <a:xfrm>
            <a:off x="3822209" y="1169471"/>
            <a:ext cx="3858576" cy="2656631"/>
          </a:xfrm>
          <a:prstGeom prst="rect">
            <a:avLst/>
          </a:prstGeom>
          <a:solidFill>
            <a:schemeClr val="accent6">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[Please review on Green Dot desktop for screenshots]</a:t>
            </a:r>
          </a:p>
        </p:txBody>
      </p:sp>
      <p:grpSp>
        <p:nvGrpSpPr>
          <p:cNvPr id="52" name="Group 51">
            <a:extLst>
              <a:ext uri="{FF2B5EF4-FFF2-40B4-BE49-F238E27FC236}">
                <a16:creationId xmlns:a16="http://schemas.microsoft.com/office/drawing/2014/main" id="{D05DEA45-1F83-89C6-4F24-98C32DCD3A0A}"/>
              </a:ext>
            </a:extLst>
          </p:cNvPr>
          <p:cNvGrpSpPr/>
          <p:nvPr/>
        </p:nvGrpSpPr>
        <p:grpSpPr>
          <a:xfrm>
            <a:off x="887727" y="1610996"/>
            <a:ext cx="339202" cy="281370"/>
            <a:chOff x="10828338" y="1279525"/>
            <a:chExt cx="534987" cy="454025"/>
          </a:xfrm>
          <a:solidFill>
            <a:schemeClr val="accent6">
              <a:lumMod val="50000"/>
            </a:schemeClr>
          </a:solidFill>
        </p:grpSpPr>
        <p:sp>
          <p:nvSpPr>
            <p:cNvPr id="53" name="Freeform 422">
              <a:extLst>
                <a:ext uri="{FF2B5EF4-FFF2-40B4-BE49-F238E27FC236}">
                  <a16:creationId xmlns:a16="http://schemas.microsoft.com/office/drawing/2014/main" id="{5F1C6954-71FB-BB7B-4217-D27A9D7B41E4}"/>
                </a:ext>
              </a:extLst>
            </p:cNvPr>
            <p:cNvSpPr>
              <a:spLocks noEditPoints="1"/>
            </p:cNvSpPr>
            <p:nvPr/>
          </p:nvSpPr>
          <p:spPr bwMode="auto">
            <a:xfrm>
              <a:off x="10828338" y="1279525"/>
              <a:ext cx="534987" cy="454025"/>
            </a:xfrm>
            <a:custGeom>
              <a:avLst/>
              <a:gdLst>
                <a:gd name="T0" fmla="*/ 226 w 240"/>
                <a:gd name="T1" fmla="*/ 24 h 204"/>
                <a:gd name="T2" fmla="*/ 68 w 240"/>
                <a:gd name="T3" fmla="*/ 24 h 204"/>
                <a:gd name="T4" fmla="*/ 50 w 240"/>
                <a:gd name="T5" fmla="*/ 0 h 204"/>
                <a:gd name="T6" fmla="*/ 14 w 240"/>
                <a:gd name="T7" fmla="*/ 0 h 204"/>
                <a:gd name="T8" fmla="*/ 0 w 240"/>
                <a:gd name="T9" fmla="*/ 14 h 204"/>
                <a:gd name="T10" fmla="*/ 0 w 240"/>
                <a:gd name="T11" fmla="*/ 189 h 204"/>
                <a:gd name="T12" fmla="*/ 14 w 240"/>
                <a:gd name="T13" fmla="*/ 204 h 204"/>
                <a:gd name="T14" fmla="*/ 226 w 240"/>
                <a:gd name="T15" fmla="*/ 204 h 204"/>
                <a:gd name="T16" fmla="*/ 240 w 240"/>
                <a:gd name="T17" fmla="*/ 189 h 204"/>
                <a:gd name="T18" fmla="*/ 240 w 240"/>
                <a:gd name="T19" fmla="*/ 38 h 204"/>
                <a:gd name="T20" fmla="*/ 226 w 240"/>
                <a:gd name="T21" fmla="*/ 24 h 204"/>
                <a:gd name="T22" fmla="*/ 14 w 240"/>
                <a:gd name="T23" fmla="*/ 9 h 204"/>
                <a:gd name="T24" fmla="*/ 49 w 240"/>
                <a:gd name="T25" fmla="*/ 9 h 204"/>
                <a:gd name="T26" fmla="*/ 60 w 240"/>
                <a:gd name="T27" fmla="*/ 30 h 204"/>
                <a:gd name="T28" fmla="*/ 65 w 240"/>
                <a:gd name="T29" fmla="*/ 34 h 204"/>
                <a:gd name="T30" fmla="*/ 226 w 240"/>
                <a:gd name="T31" fmla="*/ 34 h 204"/>
                <a:gd name="T32" fmla="*/ 230 w 240"/>
                <a:gd name="T33" fmla="*/ 38 h 204"/>
                <a:gd name="T34" fmla="*/ 230 w 240"/>
                <a:gd name="T35" fmla="*/ 57 h 204"/>
                <a:gd name="T36" fmla="*/ 10 w 240"/>
                <a:gd name="T37" fmla="*/ 57 h 204"/>
                <a:gd name="T38" fmla="*/ 10 w 240"/>
                <a:gd name="T39" fmla="*/ 14 h 204"/>
                <a:gd name="T40" fmla="*/ 14 w 240"/>
                <a:gd name="T41" fmla="*/ 9 h 204"/>
                <a:gd name="T42" fmla="*/ 226 w 240"/>
                <a:gd name="T43" fmla="*/ 194 h 204"/>
                <a:gd name="T44" fmla="*/ 14 w 240"/>
                <a:gd name="T45" fmla="*/ 194 h 204"/>
                <a:gd name="T46" fmla="*/ 10 w 240"/>
                <a:gd name="T47" fmla="*/ 189 h 204"/>
                <a:gd name="T48" fmla="*/ 10 w 240"/>
                <a:gd name="T49" fmla="*/ 67 h 204"/>
                <a:gd name="T50" fmla="*/ 230 w 240"/>
                <a:gd name="T51" fmla="*/ 67 h 204"/>
                <a:gd name="T52" fmla="*/ 230 w 240"/>
                <a:gd name="T53" fmla="*/ 189 h 204"/>
                <a:gd name="T54" fmla="*/ 226 w 240"/>
                <a:gd name="T55"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204">
                  <a:moveTo>
                    <a:pt x="226" y="24"/>
                  </a:moveTo>
                  <a:cubicBezTo>
                    <a:pt x="68" y="24"/>
                    <a:pt x="68" y="24"/>
                    <a:pt x="68" y="24"/>
                  </a:cubicBezTo>
                  <a:cubicBezTo>
                    <a:pt x="58" y="0"/>
                    <a:pt x="52" y="0"/>
                    <a:pt x="50" y="0"/>
                  </a:cubicBezTo>
                  <a:cubicBezTo>
                    <a:pt x="14" y="0"/>
                    <a:pt x="14" y="0"/>
                    <a:pt x="14" y="0"/>
                  </a:cubicBezTo>
                  <a:cubicBezTo>
                    <a:pt x="6" y="0"/>
                    <a:pt x="0" y="6"/>
                    <a:pt x="0" y="14"/>
                  </a:cubicBezTo>
                  <a:cubicBezTo>
                    <a:pt x="0" y="189"/>
                    <a:pt x="0" y="189"/>
                    <a:pt x="0" y="189"/>
                  </a:cubicBezTo>
                  <a:cubicBezTo>
                    <a:pt x="0" y="197"/>
                    <a:pt x="6" y="204"/>
                    <a:pt x="14" y="204"/>
                  </a:cubicBezTo>
                  <a:cubicBezTo>
                    <a:pt x="226" y="204"/>
                    <a:pt x="226" y="204"/>
                    <a:pt x="226" y="204"/>
                  </a:cubicBezTo>
                  <a:cubicBezTo>
                    <a:pt x="234" y="204"/>
                    <a:pt x="240" y="197"/>
                    <a:pt x="240" y="189"/>
                  </a:cubicBezTo>
                  <a:cubicBezTo>
                    <a:pt x="240" y="38"/>
                    <a:pt x="240" y="38"/>
                    <a:pt x="240" y="38"/>
                  </a:cubicBezTo>
                  <a:cubicBezTo>
                    <a:pt x="240" y="30"/>
                    <a:pt x="234" y="24"/>
                    <a:pt x="226" y="24"/>
                  </a:cubicBezTo>
                  <a:close/>
                  <a:moveTo>
                    <a:pt x="14" y="9"/>
                  </a:moveTo>
                  <a:cubicBezTo>
                    <a:pt x="49" y="9"/>
                    <a:pt x="49" y="9"/>
                    <a:pt x="49" y="9"/>
                  </a:cubicBezTo>
                  <a:cubicBezTo>
                    <a:pt x="52" y="12"/>
                    <a:pt x="56" y="21"/>
                    <a:pt x="60" y="30"/>
                  </a:cubicBezTo>
                  <a:cubicBezTo>
                    <a:pt x="61" y="32"/>
                    <a:pt x="62" y="34"/>
                    <a:pt x="65" y="34"/>
                  </a:cubicBezTo>
                  <a:cubicBezTo>
                    <a:pt x="226" y="34"/>
                    <a:pt x="226" y="34"/>
                    <a:pt x="226" y="34"/>
                  </a:cubicBezTo>
                  <a:cubicBezTo>
                    <a:pt x="228" y="34"/>
                    <a:pt x="230" y="36"/>
                    <a:pt x="230" y="38"/>
                  </a:cubicBezTo>
                  <a:cubicBezTo>
                    <a:pt x="230" y="57"/>
                    <a:pt x="230" y="57"/>
                    <a:pt x="230" y="57"/>
                  </a:cubicBezTo>
                  <a:cubicBezTo>
                    <a:pt x="10" y="57"/>
                    <a:pt x="10" y="57"/>
                    <a:pt x="10" y="57"/>
                  </a:cubicBezTo>
                  <a:cubicBezTo>
                    <a:pt x="10" y="14"/>
                    <a:pt x="10" y="14"/>
                    <a:pt x="10" y="14"/>
                  </a:cubicBezTo>
                  <a:cubicBezTo>
                    <a:pt x="10" y="11"/>
                    <a:pt x="12" y="9"/>
                    <a:pt x="14" y="9"/>
                  </a:cubicBezTo>
                  <a:close/>
                  <a:moveTo>
                    <a:pt x="226" y="194"/>
                  </a:moveTo>
                  <a:cubicBezTo>
                    <a:pt x="14" y="194"/>
                    <a:pt x="14" y="194"/>
                    <a:pt x="14" y="194"/>
                  </a:cubicBezTo>
                  <a:cubicBezTo>
                    <a:pt x="12" y="194"/>
                    <a:pt x="10" y="192"/>
                    <a:pt x="10" y="189"/>
                  </a:cubicBezTo>
                  <a:cubicBezTo>
                    <a:pt x="10" y="67"/>
                    <a:pt x="10" y="67"/>
                    <a:pt x="10" y="67"/>
                  </a:cubicBezTo>
                  <a:cubicBezTo>
                    <a:pt x="230" y="67"/>
                    <a:pt x="230" y="67"/>
                    <a:pt x="230" y="67"/>
                  </a:cubicBezTo>
                  <a:cubicBezTo>
                    <a:pt x="230" y="189"/>
                    <a:pt x="230" y="189"/>
                    <a:pt x="230" y="189"/>
                  </a:cubicBezTo>
                  <a:cubicBezTo>
                    <a:pt x="230" y="192"/>
                    <a:pt x="228" y="194"/>
                    <a:pt x="226" y="19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4" name="Freeform 423">
              <a:extLst>
                <a:ext uri="{FF2B5EF4-FFF2-40B4-BE49-F238E27FC236}">
                  <a16:creationId xmlns:a16="http://schemas.microsoft.com/office/drawing/2014/main" id="{797FFD74-442B-F17D-135A-A1B556966E26}"/>
                </a:ext>
              </a:extLst>
            </p:cNvPr>
            <p:cNvSpPr>
              <a:spLocks noEditPoints="1"/>
            </p:cNvSpPr>
            <p:nvPr/>
          </p:nvSpPr>
          <p:spPr bwMode="auto">
            <a:xfrm rot="10641087" flipV="1">
              <a:off x="10868544" y="1438205"/>
              <a:ext cx="470899" cy="203334"/>
            </a:xfrm>
            <a:custGeom>
              <a:avLst/>
              <a:gdLst>
                <a:gd name="T0" fmla="*/ 131 w 168"/>
                <a:gd name="T1" fmla="*/ 0 h 74"/>
                <a:gd name="T2" fmla="*/ 99 w 168"/>
                <a:gd name="T3" fmla="*/ 18 h 74"/>
                <a:gd name="T4" fmla="*/ 10 w 168"/>
                <a:gd name="T5" fmla="*/ 18 h 74"/>
                <a:gd name="T6" fmla="*/ 5 w 168"/>
                <a:gd name="T7" fmla="*/ 21 h 74"/>
                <a:gd name="T8" fmla="*/ 0 w 168"/>
                <a:gd name="T9" fmla="*/ 33 h 74"/>
                <a:gd name="T10" fmla="*/ 2 w 168"/>
                <a:gd name="T11" fmla="*/ 38 h 74"/>
                <a:gd name="T12" fmla="*/ 15 w 168"/>
                <a:gd name="T13" fmla="*/ 51 h 74"/>
                <a:gd name="T14" fmla="*/ 21 w 168"/>
                <a:gd name="T15" fmla="*/ 51 h 74"/>
                <a:gd name="T16" fmla="*/ 33 w 168"/>
                <a:gd name="T17" fmla="*/ 45 h 74"/>
                <a:gd name="T18" fmla="*/ 45 w 168"/>
                <a:gd name="T19" fmla="*/ 53 h 74"/>
                <a:gd name="T20" fmla="*/ 51 w 168"/>
                <a:gd name="T21" fmla="*/ 53 h 74"/>
                <a:gd name="T22" fmla="*/ 66 w 168"/>
                <a:gd name="T23" fmla="*/ 42 h 74"/>
                <a:gd name="T24" fmla="*/ 76 w 168"/>
                <a:gd name="T25" fmla="*/ 51 h 74"/>
                <a:gd name="T26" fmla="*/ 79 w 168"/>
                <a:gd name="T27" fmla="*/ 53 h 74"/>
                <a:gd name="T28" fmla="*/ 98 w 168"/>
                <a:gd name="T29" fmla="*/ 53 h 74"/>
                <a:gd name="T30" fmla="*/ 131 w 168"/>
                <a:gd name="T31" fmla="*/ 74 h 74"/>
                <a:gd name="T32" fmla="*/ 168 w 168"/>
                <a:gd name="T33" fmla="*/ 37 h 74"/>
                <a:gd name="T34" fmla="*/ 157 w 168"/>
                <a:gd name="T35" fmla="*/ 10 h 74"/>
                <a:gd name="T36" fmla="*/ 131 w 168"/>
                <a:gd name="T37" fmla="*/ 0 h 74"/>
                <a:gd name="T38" fmla="*/ 131 w 168"/>
                <a:gd name="T39" fmla="*/ 64 h 74"/>
                <a:gd name="T40" fmla="*/ 106 w 168"/>
                <a:gd name="T41" fmla="*/ 46 h 74"/>
                <a:gd name="T42" fmla="*/ 101 w 168"/>
                <a:gd name="T43" fmla="*/ 43 h 74"/>
                <a:gd name="T44" fmla="*/ 81 w 168"/>
                <a:gd name="T45" fmla="*/ 43 h 74"/>
                <a:gd name="T46" fmla="*/ 70 w 168"/>
                <a:gd name="T47" fmla="*/ 32 h 74"/>
                <a:gd name="T48" fmla="*/ 64 w 168"/>
                <a:gd name="T49" fmla="*/ 31 h 74"/>
                <a:gd name="T50" fmla="*/ 48 w 168"/>
                <a:gd name="T51" fmla="*/ 43 h 74"/>
                <a:gd name="T52" fmla="*/ 35 w 168"/>
                <a:gd name="T53" fmla="*/ 35 h 74"/>
                <a:gd name="T54" fmla="*/ 30 w 168"/>
                <a:gd name="T55" fmla="*/ 35 h 74"/>
                <a:gd name="T56" fmla="*/ 19 w 168"/>
                <a:gd name="T57" fmla="*/ 41 h 74"/>
                <a:gd name="T58" fmla="*/ 11 w 168"/>
                <a:gd name="T59" fmla="*/ 33 h 74"/>
                <a:gd name="T60" fmla="*/ 13 w 168"/>
                <a:gd name="T61" fmla="*/ 28 h 74"/>
                <a:gd name="T62" fmla="*/ 102 w 168"/>
                <a:gd name="T63" fmla="*/ 28 h 74"/>
                <a:gd name="T64" fmla="*/ 106 w 168"/>
                <a:gd name="T65" fmla="*/ 25 h 74"/>
                <a:gd name="T66" fmla="*/ 131 w 168"/>
                <a:gd name="T67" fmla="*/ 9 h 74"/>
                <a:gd name="T68" fmla="*/ 151 w 168"/>
                <a:gd name="T69" fmla="*/ 17 h 74"/>
                <a:gd name="T70" fmla="*/ 159 w 168"/>
                <a:gd name="T71" fmla="*/ 37 h 74"/>
                <a:gd name="T72" fmla="*/ 131 w 168"/>
                <a:gd name="T73" fmla="*/ 6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8" h="74">
                  <a:moveTo>
                    <a:pt x="131" y="0"/>
                  </a:moveTo>
                  <a:cubicBezTo>
                    <a:pt x="118" y="0"/>
                    <a:pt x="106" y="7"/>
                    <a:pt x="99" y="18"/>
                  </a:cubicBezTo>
                  <a:cubicBezTo>
                    <a:pt x="10" y="18"/>
                    <a:pt x="10" y="18"/>
                    <a:pt x="10" y="18"/>
                  </a:cubicBezTo>
                  <a:cubicBezTo>
                    <a:pt x="8" y="18"/>
                    <a:pt x="6" y="19"/>
                    <a:pt x="5" y="21"/>
                  </a:cubicBezTo>
                  <a:cubicBezTo>
                    <a:pt x="0" y="33"/>
                    <a:pt x="0" y="33"/>
                    <a:pt x="0" y="33"/>
                  </a:cubicBezTo>
                  <a:cubicBezTo>
                    <a:pt x="0" y="34"/>
                    <a:pt x="0" y="37"/>
                    <a:pt x="2" y="38"/>
                  </a:cubicBezTo>
                  <a:cubicBezTo>
                    <a:pt x="15" y="51"/>
                    <a:pt x="15" y="51"/>
                    <a:pt x="15" y="51"/>
                  </a:cubicBezTo>
                  <a:cubicBezTo>
                    <a:pt x="17" y="52"/>
                    <a:pt x="19" y="52"/>
                    <a:pt x="21" y="51"/>
                  </a:cubicBezTo>
                  <a:cubicBezTo>
                    <a:pt x="33" y="45"/>
                    <a:pt x="33" y="45"/>
                    <a:pt x="33" y="45"/>
                  </a:cubicBezTo>
                  <a:cubicBezTo>
                    <a:pt x="45" y="53"/>
                    <a:pt x="45" y="53"/>
                    <a:pt x="45" y="53"/>
                  </a:cubicBezTo>
                  <a:cubicBezTo>
                    <a:pt x="47" y="54"/>
                    <a:pt x="49" y="54"/>
                    <a:pt x="51" y="53"/>
                  </a:cubicBezTo>
                  <a:cubicBezTo>
                    <a:pt x="66" y="42"/>
                    <a:pt x="66" y="42"/>
                    <a:pt x="66" y="42"/>
                  </a:cubicBezTo>
                  <a:cubicBezTo>
                    <a:pt x="76" y="51"/>
                    <a:pt x="76" y="51"/>
                    <a:pt x="76" y="51"/>
                  </a:cubicBezTo>
                  <a:cubicBezTo>
                    <a:pt x="77" y="52"/>
                    <a:pt x="78" y="53"/>
                    <a:pt x="79" y="53"/>
                  </a:cubicBezTo>
                  <a:cubicBezTo>
                    <a:pt x="98" y="53"/>
                    <a:pt x="98" y="53"/>
                    <a:pt x="98" y="53"/>
                  </a:cubicBezTo>
                  <a:cubicBezTo>
                    <a:pt x="104" y="66"/>
                    <a:pt x="117" y="74"/>
                    <a:pt x="131" y="74"/>
                  </a:cubicBezTo>
                  <a:cubicBezTo>
                    <a:pt x="152" y="74"/>
                    <a:pt x="168" y="57"/>
                    <a:pt x="168" y="37"/>
                  </a:cubicBezTo>
                  <a:cubicBezTo>
                    <a:pt x="168" y="27"/>
                    <a:pt x="164" y="17"/>
                    <a:pt x="157" y="10"/>
                  </a:cubicBezTo>
                  <a:cubicBezTo>
                    <a:pt x="150" y="3"/>
                    <a:pt x="141" y="0"/>
                    <a:pt x="131" y="0"/>
                  </a:cubicBezTo>
                  <a:close/>
                  <a:moveTo>
                    <a:pt x="131" y="64"/>
                  </a:moveTo>
                  <a:cubicBezTo>
                    <a:pt x="120" y="64"/>
                    <a:pt x="110" y="57"/>
                    <a:pt x="106" y="46"/>
                  </a:cubicBezTo>
                  <a:cubicBezTo>
                    <a:pt x="105" y="44"/>
                    <a:pt x="103" y="43"/>
                    <a:pt x="101" y="43"/>
                  </a:cubicBezTo>
                  <a:cubicBezTo>
                    <a:pt x="81" y="43"/>
                    <a:pt x="81" y="43"/>
                    <a:pt x="81" y="43"/>
                  </a:cubicBezTo>
                  <a:cubicBezTo>
                    <a:pt x="70" y="32"/>
                    <a:pt x="70" y="32"/>
                    <a:pt x="70" y="32"/>
                  </a:cubicBezTo>
                  <a:cubicBezTo>
                    <a:pt x="69" y="30"/>
                    <a:pt x="66" y="30"/>
                    <a:pt x="64" y="31"/>
                  </a:cubicBezTo>
                  <a:cubicBezTo>
                    <a:pt x="48" y="43"/>
                    <a:pt x="48" y="43"/>
                    <a:pt x="48" y="43"/>
                  </a:cubicBezTo>
                  <a:cubicBezTo>
                    <a:pt x="35" y="35"/>
                    <a:pt x="35" y="35"/>
                    <a:pt x="35" y="35"/>
                  </a:cubicBezTo>
                  <a:cubicBezTo>
                    <a:pt x="34" y="34"/>
                    <a:pt x="32" y="34"/>
                    <a:pt x="30" y="35"/>
                  </a:cubicBezTo>
                  <a:cubicBezTo>
                    <a:pt x="19" y="41"/>
                    <a:pt x="19" y="41"/>
                    <a:pt x="19" y="41"/>
                  </a:cubicBezTo>
                  <a:cubicBezTo>
                    <a:pt x="11" y="33"/>
                    <a:pt x="11" y="33"/>
                    <a:pt x="11" y="33"/>
                  </a:cubicBezTo>
                  <a:cubicBezTo>
                    <a:pt x="13" y="28"/>
                    <a:pt x="13" y="28"/>
                    <a:pt x="13" y="28"/>
                  </a:cubicBezTo>
                  <a:cubicBezTo>
                    <a:pt x="102" y="28"/>
                    <a:pt x="102" y="28"/>
                    <a:pt x="102" y="28"/>
                  </a:cubicBezTo>
                  <a:cubicBezTo>
                    <a:pt x="104" y="28"/>
                    <a:pt x="106" y="27"/>
                    <a:pt x="106" y="25"/>
                  </a:cubicBezTo>
                  <a:cubicBezTo>
                    <a:pt x="111" y="16"/>
                    <a:pt x="121" y="9"/>
                    <a:pt x="131" y="9"/>
                  </a:cubicBezTo>
                  <a:cubicBezTo>
                    <a:pt x="138" y="9"/>
                    <a:pt x="145" y="12"/>
                    <a:pt x="151" y="17"/>
                  </a:cubicBezTo>
                  <a:cubicBezTo>
                    <a:pt x="156" y="23"/>
                    <a:pt x="159" y="29"/>
                    <a:pt x="159" y="37"/>
                  </a:cubicBezTo>
                  <a:cubicBezTo>
                    <a:pt x="159" y="52"/>
                    <a:pt x="146" y="64"/>
                    <a:pt x="131" y="6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55" name="Oval 424">
              <a:extLst>
                <a:ext uri="{FF2B5EF4-FFF2-40B4-BE49-F238E27FC236}">
                  <a16:creationId xmlns:a16="http://schemas.microsoft.com/office/drawing/2014/main" id="{E5B14D18-A104-803D-EEC3-9D561D24AD80}"/>
                </a:ext>
              </a:extLst>
            </p:cNvPr>
            <p:cNvSpPr>
              <a:spLocks noChangeArrowheads="1"/>
            </p:cNvSpPr>
            <p:nvPr/>
          </p:nvSpPr>
          <p:spPr bwMode="auto">
            <a:xfrm>
              <a:off x="10943289" y="1506537"/>
              <a:ext cx="33337" cy="33337"/>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cxnSp>
        <p:nvCxnSpPr>
          <p:cNvPr id="42" name="Connector: Elbow 41">
            <a:extLst>
              <a:ext uri="{FF2B5EF4-FFF2-40B4-BE49-F238E27FC236}">
                <a16:creationId xmlns:a16="http://schemas.microsoft.com/office/drawing/2014/main" id="{C1D574D2-D678-2C22-9651-C618BFE9FEED}"/>
              </a:ext>
            </a:extLst>
          </p:cNvPr>
          <p:cNvCxnSpPr>
            <a:cxnSpLocks/>
          </p:cNvCxnSpPr>
          <p:nvPr/>
        </p:nvCxnSpPr>
        <p:spPr>
          <a:xfrm>
            <a:off x="3775619" y="3429000"/>
            <a:ext cx="1478027" cy="502599"/>
          </a:xfrm>
          <a:prstGeom prst="bentConnector3">
            <a:avLst>
              <a:gd name="adj1" fmla="val 50000"/>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44BB87CB-F996-9DD6-B3C1-837C8C10F482}"/>
              </a:ext>
            </a:extLst>
          </p:cNvPr>
          <p:cNvSpPr txBox="1"/>
          <p:nvPr/>
        </p:nvSpPr>
        <p:spPr>
          <a:xfrm>
            <a:off x="8009062" y="1758091"/>
            <a:ext cx="3125610" cy="1954381"/>
          </a:xfrm>
          <a:prstGeom prst="rect">
            <a:avLst/>
          </a:prstGeom>
          <a:solidFill>
            <a:schemeClr val="bg1"/>
          </a:solidFill>
          <a:ln>
            <a:solidFill>
              <a:schemeClr val="tx1"/>
            </a:solidFill>
            <a:prstDash val="lgDash"/>
          </a:ln>
          <a:effectLst>
            <a:outerShdw blurRad="50800" dist="38100" dir="2700000" algn="tl" rotWithShape="0">
              <a:prstClr val="black">
                <a:alpha val="40000"/>
              </a:prstClr>
            </a:outerShdw>
          </a:effectLst>
        </p:spPr>
        <p:txBody>
          <a:bodyPr wrap="square" rtlCol="0">
            <a:spAutoFit/>
          </a:bodyPr>
          <a:lstStyle/>
          <a:p>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CIP information may vary by account</a:t>
            </a: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 depending on when the account was opened. </a:t>
            </a:r>
          </a:p>
          <a:p>
            <a:endPar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11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Consider </a:t>
            </a:r>
            <a:r>
              <a:rPr lang="en-US" sz="1100" b="1">
                <a:solidFill>
                  <a:srgbClr val="000000"/>
                </a:solidFill>
                <a:latin typeface="Open Sans" panose="020B0606030504020204" pitchFamily="34" charset="0"/>
                <a:ea typeface="Open Sans" panose="020B0606030504020204" pitchFamily="34" charset="0"/>
                <a:cs typeface="Open Sans" panose="020B0606030504020204" pitchFamily="34" charset="0"/>
              </a:rPr>
              <a:t>any </a:t>
            </a:r>
            <a:r>
              <a:rPr lang="en-US" sz="11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variations, especially any discrepancies that may indicate potential suspicious account opening or potential fraud (e.g., multiple e-mails, different DOB).  </a:t>
            </a:r>
          </a:p>
          <a:p>
            <a:endParaRPr lang="en-US" sz="11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1100">
                <a:latin typeface="Open Sans" panose="020B0606030504020204" pitchFamily="34" charset="0"/>
                <a:ea typeface="Open Sans" panose="020B0606030504020204" pitchFamily="34" charset="0"/>
                <a:cs typeface="Open Sans" panose="020B0606030504020204" pitchFamily="34" charset="0"/>
              </a:rPr>
              <a:t>Review the next slide for potential Red Flags.</a:t>
            </a:r>
            <a:endParaRPr lang="en-US" sz="1100" b="1">
              <a:latin typeface="Open Sans" panose="020B0606030504020204" pitchFamily="34" charset="0"/>
              <a:ea typeface="Open Sans" panose="020B0606030504020204" pitchFamily="34" charset="0"/>
              <a:cs typeface="Open Sans" panose="020B0606030504020204" pitchFamily="34" charset="0"/>
            </a:endParaRPr>
          </a:p>
        </p:txBody>
      </p:sp>
      <p:cxnSp>
        <p:nvCxnSpPr>
          <p:cNvPr id="11" name="Straight Connector 10">
            <a:extLst>
              <a:ext uri="{FF2B5EF4-FFF2-40B4-BE49-F238E27FC236}">
                <a16:creationId xmlns:a16="http://schemas.microsoft.com/office/drawing/2014/main" id="{A7E292D3-ACDC-FC87-AB51-D35A3F76F6C8}"/>
              </a:ext>
            </a:extLst>
          </p:cNvPr>
          <p:cNvCxnSpPr/>
          <p:nvPr/>
        </p:nvCxnSpPr>
        <p:spPr>
          <a:xfrm flipH="1">
            <a:off x="0" y="1169471"/>
            <a:ext cx="3247053"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5B9A599-39F5-4EC3-E532-C7AE79C4BF19}"/>
              </a:ext>
            </a:extLst>
          </p:cNvPr>
          <p:cNvCxnSpPr>
            <a:cxnSpLocks/>
          </p:cNvCxnSpPr>
          <p:nvPr/>
        </p:nvCxnSpPr>
        <p:spPr>
          <a:xfrm flipH="1">
            <a:off x="11454712" y="6620791"/>
            <a:ext cx="737288"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5" name="Graphic 14" descr="Flag with solid fill">
            <a:extLst>
              <a:ext uri="{FF2B5EF4-FFF2-40B4-BE49-F238E27FC236}">
                <a16:creationId xmlns:a16="http://schemas.microsoft.com/office/drawing/2014/main" id="{D9190EF8-A9C7-2719-F400-02A2504CD3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99691">
            <a:off x="10860927" y="1699319"/>
            <a:ext cx="607235" cy="607235"/>
          </a:xfrm>
          <a:prstGeom prst="rect">
            <a:avLst/>
          </a:prstGeom>
        </p:spPr>
      </p:pic>
      <p:sp>
        <p:nvSpPr>
          <p:cNvPr id="9" name="Rectangle 8">
            <a:extLst>
              <a:ext uri="{FF2B5EF4-FFF2-40B4-BE49-F238E27FC236}">
                <a16:creationId xmlns:a16="http://schemas.microsoft.com/office/drawing/2014/main" id="{7BA905AB-0AC2-A674-D992-0A14E306E710}"/>
              </a:ext>
            </a:extLst>
          </p:cNvPr>
          <p:cNvSpPr/>
          <p:nvPr/>
        </p:nvSpPr>
        <p:spPr>
          <a:xfrm>
            <a:off x="596432" y="5915734"/>
            <a:ext cx="3933221" cy="8398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*Note, </a:t>
            </a:r>
            <a:r>
              <a:rPr lang="en-US" sz="1200">
                <a:solidFill>
                  <a:srgbClr val="000000"/>
                </a:solidFill>
                <a:latin typeface="Open Sans"/>
                <a:ea typeface="Arial" charset="0"/>
                <a:cs typeface="Arial" charset="0"/>
              </a:rPr>
              <a:t>Uber </a:t>
            </a:r>
            <a:r>
              <a:rPr lang="en-US" sz="1200" err="1">
                <a:solidFill>
                  <a:srgbClr val="000000"/>
                </a:solidFill>
                <a:latin typeface="Open Sans"/>
                <a:ea typeface="Arial" charset="0"/>
                <a:cs typeface="Arial" charset="0"/>
              </a:rPr>
              <a:t>GoBank</a:t>
            </a:r>
            <a:r>
              <a:rPr lang="en-US" sz="1200">
                <a:solidFill>
                  <a:srgbClr val="000000"/>
                </a:solidFill>
                <a:latin typeface="Open Sans"/>
                <a:ea typeface="Arial" charset="0"/>
                <a:cs typeface="Arial" charset="0"/>
              </a:rPr>
              <a:t> </a:t>
            </a: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and </a:t>
            </a:r>
            <a:r>
              <a:rPr kumimoji="0" lang="en-US" sz="1200" b="0" i="0" u="none" strike="noStrike" kern="1200" cap="none" spc="0" normalizeH="0" baseline="0" noProof="0">
                <a:ln>
                  <a:noFill/>
                </a:ln>
                <a:solidFill>
                  <a:srgbClr val="000000"/>
                </a:solidFill>
                <a:effectLst/>
                <a:uLnTx/>
                <a:uFillTx/>
                <a:latin typeface="Open Sans"/>
                <a:ea typeface="Arial" charset="0"/>
                <a:cs typeface="Arial" charset="0"/>
              </a:rPr>
              <a:t>Amazon Flex- Amazon Flex Debit </a:t>
            </a: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products function similar to a Consumer Product in practice (see product guide for additional details)</a:t>
            </a:r>
          </a:p>
        </p:txBody>
      </p:sp>
      <p:sp>
        <p:nvSpPr>
          <p:cNvPr id="17" name="Rectangle 16">
            <a:extLst>
              <a:ext uri="{FF2B5EF4-FFF2-40B4-BE49-F238E27FC236}">
                <a16:creationId xmlns:a16="http://schemas.microsoft.com/office/drawing/2014/main" id="{88A7DB16-9E82-030F-8EB3-28806EC87D9C}"/>
              </a:ext>
            </a:extLst>
          </p:cNvPr>
          <p:cNvSpPr/>
          <p:nvPr/>
        </p:nvSpPr>
        <p:spPr>
          <a:xfrm>
            <a:off x="731079" y="4019496"/>
            <a:ext cx="2996231" cy="189623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5486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Note</a:t>
            </a:r>
            <a:r>
              <a:rPr lang="en-US" sz="1100" b="1">
                <a:solidFill>
                  <a:srgbClr val="FF0000"/>
                </a:solidFill>
                <a:latin typeface="Open Sans" panose="020B0606030504020204" pitchFamily="34" charset="0"/>
                <a:ea typeface="Open Sans" panose="020B0606030504020204" pitchFamily="34" charset="0"/>
                <a:cs typeface="Open Sans" panose="020B0606030504020204" pitchFamily="34" charset="0"/>
              </a:rPr>
              <a:t>: For the WE 6/14, additional Focal Entity information will be available in Salesforce: upon opening your case, send an e-mail to your TL with the account # and MCID of your case and they will manually review Salesforce and provide any additional account holders and the underlying entity for SMB accounts</a:t>
            </a:r>
            <a:endParaRPr kumimoji="0" lang="en-US" sz="1100" b="1"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8" name="Graphic 17" descr="Warning with solid fill">
            <a:extLst>
              <a:ext uri="{FF2B5EF4-FFF2-40B4-BE49-F238E27FC236}">
                <a16:creationId xmlns:a16="http://schemas.microsoft.com/office/drawing/2014/main" id="{68D35C50-90F4-D73A-F535-F05ABBEAB4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3358" y="4046066"/>
            <a:ext cx="423571" cy="457200"/>
          </a:xfrm>
          <a:prstGeom prst="rect">
            <a:avLst/>
          </a:prstGeom>
        </p:spPr>
      </p:pic>
    </p:spTree>
    <p:extLst>
      <p:ext uri="{BB962C8B-B14F-4D97-AF65-F5344CB8AC3E}">
        <p14:creationId xmlns:p14="http://schemas.microsoft.com/office/powerpoint/2010/main" val="3501393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99CC-0B92-AC11-649D-2F9C357F03D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064ADF8-60A4-A020-0DE5-8F54E287FF89}"/>
              </a:ext>
            </a:extLst>
          </p:cNvPr>
          <p:cNvSpPr>
            <a:spLocks noGrp="1"/>
          </p:cNvSpPr>
          <p:nvPr>
            <p:ph type="body" sz="quarter" idx="22"/>
          </p:nvPr>
        </p:nvSpPr>
        <p:spPr>
          <a:xfrm>
            <a:off x="463295" y="682940"/>
            <a:ext cx="10655420"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evaluate the customer’s information and account details for potential AML Red Flags or suspicious activity.</a:t>
            </a:r>
          </a:p>
        </p:txBody>
      </p:sp>
      <p:sp>
        <p:nvSpPr>
          <p:cNvPr id="4" name="Title 3">
            <a:extLst>
              <a:ext uri="{FF2B5EF4-FFF2-40B4-BE49-F238E27FC236}">
                <a16:creationId xmlns:a16="http://schemas.microsoft.com/office/drawing/2014/main" id="{1A5815D4-1563-DF51-E844-8F7F8DACA3B9}"/>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Customer Analysis: AML Red Flags</a:t>
            </a:r>
          </a:p>
        </p:txBody>
      </p:sp>
      <p:sp>
        <p:nvSpPr>
          <p:cNvPr id="2" name="Rectangle 1">
            <a:extLst>
              <a:ext uri="{FF2B5EF4-FFF2-40B4-BE49-F238E27FC236}">
                <a16:creationId xmlns:a16="http://schemas.microsoft.com/office/drawing/2014/main" id="{EC3E1435-3DDE-FE01-F62E-7BD33EF2E7FF}"/>
              </a:ext>
            </a:extLst>
          </p:cNvPr>
          <p:cNvSpPr/>
          <p:nvPr/>
        </p:nvSpPr>
        <p:spPr>
          <a:xfrm>
            <a:off x="516279" y="1511925"/>
            <a:ext cx="11159442" cy="1973026"/>
          </a:xfrm>
          <a:prstGeom prst="rect">
            <a:avLst/>
          </a:prstGeom>
          <a:noFill/>
          <a:ln w="9525" cap="sq" cmpd="sng" algn="ctr">
            <a:solidFill>
              <a:srgbClr val="C00000"/>
            </a:solidFill>
            <a:prstDash val="solid"/>
          </a:ln>
          <a:effectLst/>
        </p:spPr>
        <p:txBody>
          <a:bodyPr tIns="182832" rtlCol="0" anchor="t"/>
          <a:lstStyle/>
          <a:p>
            <a:pPr marL="171399" marR="0" lvl="0" indent="-171399" algn="l" defTabSz="914126"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icrosoft YaHei UI Light" panose="020B0502040204020203" pitchFamily="34" charset="-122"/>
              <a:cs typeface="Arial" panose="020B0604020202020204" pitchFamily="34" charset="0"/>
            </a:endParaRPr>
          </a:p>
        </p:txBody>
      </p:sp>
      <p:sp>
        <p:nvSpPr>
          <p:cNvPr id="8" name="Rectangle 7">
            <a:extLst>
              <a:ext uri="{FF2B5EF4-FFF2-40B4-BE49-F238E27FC236}">
                <a16:creationId xmlns:a16="http://schemas.microsoft.com/office/drawing/2014/main" id="{DC87D8F5-6FA5-C506-76FF-1F22196E6EE7}"/>
              </a:ext>
            </a:extLst>
          </p:cNvPr>
          <p:cNvSpPr/>
          <p:nvPr/>
        </p:nvSpPr>
        <p:spPr>
          <a:xfrm>
            <a:off x="5022167" y="1416083"/>
            <a:ext cx="1938905" cy="191683"/>
          </a:xfrm>
          <a:prstGeom prst="rect">
            <a:avLst/>
          </a:prstGeom>
          <a:solidFill>
            <a:srgbClr val="FFFFFF"/>
          </a:solidFill>
          <a:ln w="9525" cap="sq" cmpd="sng" algn="ctr">
            <a:noFill/>
            <a:prstDash val="dash"/>
          </a:ln>
          <a:effectLst/>
        </p:spPr>
        <p:txBody>
          <a:bodyPr wrap="square" lIns="91416" tIns="0" rIns="91416" bIns="0" rtlCol="0" anchor="ctr">
            <a:spAutoFit/>
          </a:bodyPr>
          <a:lstStyle/>
          <a:p>
            <a:pPr marL="0" marR="0" lvl="0" indent="0" algn="ctr" defTabSz="914126"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Account Details</a:t>
            </a:r>
          </a:p>
        </p:txBody>
      </p:sp>
      <p:sp>
        <p:nvSpPr>
          <p:cNvPr id="10" name="Rectangle 9">
            <a:extLst>
              <a:ext uri="{FF2B5EF4-FFF2-40B4-BE49-F238E27FC236}">
                <a16:creationId xmlns:a16="http://schemas.microsoft.com/office/drawing/2014/main" id="{5ED19908-0D03-8B7C-23B7-7B9F80E04EE0}"/>
              </a:ext>
            </a:extLst>
          </p:cNvPr>
          <p:cNvSpPr/>
          <p:nvPr/>
        </p:nvSpPr>
        <p:spPr>
          <a:xfrm>
            <a:off x="1205535" y="2584344"/>
            <a:ext cx="1902885" cy="430887"/>
          </a:xfrm>
          <a:prstGeom prst="rect">
            <a:avLst/>
          </a:prstGeom>
        </p:spPr>
        <p:txBody>
          <a:bodyPr wrap="square">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High number of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closed accounts</a:t>
            </a:r>
          </a:p>
        </p:txBody>
      </p:sp>
      <p:sp>
        <p:nvSpPr>
          <p:cNvPr id="11" name="Rectangle 10">
            <a:extLst>
              <a:ext uri="{FF2B5EF4-FFF2-40B4-BE49-F238E27FC236}">
                <a16:creationId xmlns:a16="http://schemas.microsoft.com/office/drawing/2014/main" id="{E06B71D3-910A-7D5B-FDCF-5091E2F7B8AD}"/>
              </a:ext>
            </a:extLst>
          </p:cNvPr>
          <p:cNvSpPr/>
          <p:nvPr/>
        </p:nvSpPr>
        <p:spPr>
          <a:xfrm>
            <a:off x="3797675" y="2573594"/>
            <a:ext cx="2007086" cy="430887"/>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Large</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number of accounts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tied to the same products</a:t>
            </a:r>
          </a:p>
        </p:txBody>
      </p:sp>
      <p:sp>
        <p:nvSpPr>
          <p:cNvPr id="12" name="Rectangle 11">
            <a:extLst>
              <a:ext uri="{FF2B5EF4-FFF2-40B4-BE49-F238E27FC236}">
                <a16:creationId xmlns:a16="http://schemas.microsoft.com/office/drawing/2014/main" id="{0C375CE7-4C03-249B-ED2B-FFD49BA80819}"/>
              </a:ext>
            </a:extLst>
          </p:cNvPr>
          <p:cNvSpPr/>
          <p:nvPr/>
        </p:nvSpPr>
        <p:spPr>
          <a:xfrm>
            <a:off x="6645138" y="2578925"/>
            <a:ext cx="1434842" cy="430887"/>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Accounts opened in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different names</a:t>
            </a:r>
          </a:p>
        </p:txBody>
      </p:sp>
      <p:sp>
        <p:nvSpPr>
          <p:cNvPr id="13" name="Rectangle 12">
            <a:extLst>
              <a:ext uri="{FF2B5EF4-FFF2-40B4-BE49-F238E27FC236}">
                <a16:creationId xmlns:a16="http://schemas.microsoft.com/office/drawing/2014/main" id="{980DFB29-BDBB-BF03-63A7-FD3FABA99B50}"/>
              </a:ext>
            </a:extLst>
          </p:cNvPr>
          <p:cNvSpPr/>
          <p:nvPr/>
        </p:nvSpPr>
        <p:spPr>
          <a:xfrm>
            <a:off x="9126798" y="2556344"/>
            <a:ext cx="1782793" cy="430887"/>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Inconsistent</a:t>
            </a: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 information </a:t>
            </a: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provided across accounts</a:t>
            </a:r>
            <a:endParaRPr kumimoji="0" lang="en-US" sz="11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6" name="Rectangle 45">
            <a:extLst>
              <a:ext uri="{FF2B5EF4-FFF2-40B4-BE49-F238E27FC236}">
                <a16:creationId xmlns:a16="http://schemas.microsoft.com/office/drawing/2014/main" id="{D2C06408-DCFC-0232-CEF7-9412736E7EF6}"/>
              </a:ext>
            </a:extLst>
          </p:cNvPr>
          <p:cNvSpPr/>
          <p:nvPr/>
        </p:nvSpPr>
        <p:spPr>
          <a:xfrm>
            <a:off x="537241" y="3740665"/>
            <a:ext cx="11159442" cy="1973026"/>
          </a:xfrm>
          <a:prstGeom prst="rect">
            <a:avLst/>
          </a:prstGeom>
          <a:noFill/>
          <a:ln w="9525" cap="sq" cmpd="sng" algn="ctr">
            <a:solidFill>
              <a:srgbClr val="C00000"/>
            </a:solidFill>
            <a:prstDash val="solid"/>
          </a:ln>
          <a:effectLst/>
        </p:spPr>
        <p:txBody>
          <a:bodyPr tIns="182832" rtlCol="0" anchor="t"/>
          <a:lstStyle/>
          <a:p>
            <a:pPr marL="171399" marR="0" lvl="0" indent="-171399" algn="l" defTabSz="914126"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icrosoft YaHei UI Light" panose="020B0502040204020203" pitchFamily="34" charset="-122"/>
              <a:cs typeface="Arial" panose="020B0604020202020204" pitchFamily="34" charset="0"/>
            </a:endParaRPr>
          </a:p>
        </p:txBody>
      </p:sp>
      <p:sp>
        <p:nvSpPr>
          <p:cNvPr id="47" name="Rectangle 46">
            <a:extLst>
              <a:ext uri="{FF2B5EF4-FFF2-40B4-BE49-F238E27FC236}">
                <a16:creationId xmlns:a16="http://schemas.microsoft.com/office/drawing/2014/main" id="{ADE876F2-2ABF-9B35-5F34-3AAB98DE55C8}"/>
              </a:ext>
            </a:extLst>
          </p:cNvPr>
          <p:cNvSpPr/>
          <p:nvPr/>
        </p:nvSpPr>
        <p:spPr>
          <a:xfrm>
            <a:off x="4737577" y="3592492"/>
            <a:ext cx="2716845" cy="184666"/>
          </a:xfrm>
          <a:prstGeom prst="rect">
            <a:avLst/>
          </a:prstGeom>
          <a:solidFill>
            <a:srgbClr val="FFFFFF"/>
          </a:solidFill>
          <a:ln w="9525" cap="sq" cmpd="sng" algn="ctr">
            <a:noFill/>
            <a:prstDash val="dash"/>
          </a:ln>
          <a:effectLst/>
        </p:spPr>
        <p:txBody>
          <a:bodyPr wrap="square" lIns="91416" tIns="0" rIns="91416" bIns="0" rtlCol="0" anchor="ctr">
            <a:spAutoFit/>
          </a:bodyPr>
          <a:lstStyle/>
          <a:p>
            <a:pPr marL="0" marR="0" lvl="0" indent="0" algn="ctr" defTabSz="914126"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Customer CIP Information</a:t>
            </a:r>
          </a:p>
        </p:txBody>
      </p:sp>
      <p:sp>
        <p:nvSpPr>
          <p:cNvPr id="48" name="Rectangle 47">
            <a:extLst>
              <a:ext uri="{FF2B5EF4-FFF2-40B4-BE49-F238E27FC236}">
                <a16:creationId xmlns:a16="http://schemas.microsoft.com/office/drawing/2014/main" id="{87AE58A6-3779-1C6D-C2A9-BA09F1F29DA9}"/>
              </a:ext>
            </a:extLst>
          </p:cNvPr>
          <p:cNvSpPr/>
          <p:nvPr/>
        </p:nvSpPr>
        <p:spPr>
          <a:xfrm>
            <a:off x="900046" y="4860972"/>
            <a:ext cx="2518315" cy="600164"/>
          </a:xfrm>
          <a:prstGeom prst="rect">
            <a:avLst/>
          </a:prstGeom>
        </p:spPr>
        <p:txBody>
          <a:bodyPr wrap="square">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Inconsistent personal details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(e.g.</a:t>
            </a: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 variations in name, DOB, address, or email / phone numbers)</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9876F87B-6E8E-E9B3-5A3F-EE07615FC085}"/>
              </a:ext>
            </a:extLst>
          </p:cNvPr>
          <p:cNvSpPr/>
          <p:nvPr/>
        </p:nvSpPr>
        <p:spPr>
          <a:xfrm>
            <a:off x="3797675" y="4831708"/>
            <a:ext cx="2193637" cy="430887"/>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Suspicious Identification</a:t>
            </a:r>
            <a:r>
              <a:rPr kumimoji="0" lang="en-US" sz="11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or unverifiable information</a:t>
            </a:r>
          </a:p>
        </p:txBody>
      </p:sp>
      <p:sp>
        <p:nvSpPr>
          <p:cNvPr id="62" name="Rectangle 61">
            <a:extLst>
              <a:ext uri="{FF2B5EF4-FFF2-40B4-BE49-F238E27FC236}">
                <a16:creationId xmlns:a16="http://schemas.microsoft.com/office/drawing/2014/main" id="{4EB4B7F9-2D70-25FB-EBE5-B3B909C18040}"/>
              </a:ext>
            </a:extLst>
          </p:cNvPr>
          <p:cNvSpPr/>
          <p:nvPr/>
        </p:nvSpPr>
        <p:spPr>
          <a:xfrm>
            <a:off x="6501662" y="4860972"/>
            <a:ext cx="2304924" cy="430887"/>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Customer is in a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high-risk jurisdiction</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or identified as a PEP</a:t>
            </a:r>
            <a:endPar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4" name="Rectangle 63">
            <a:extLst>
              <a:ext uri="{FF2B5EF4-FFF2-40B4-BE49-F238E27FC236}">
                <a16:creationId xmlns:a16="http://schemas.microsoft.com/office/drawing/2014/main" id="{C45E7EE8-BC68-6529-604A-8FCFCBC5B696}"/>
              </a:ext>
            </a:extLst>
          </p:cNvPr>
          <p:cNvSpPr/>
          <p:nvPr/>
        </p:nvSpPr>
        <p:spPr>
          <a:xfrm>
            <a:off x="9305144" y="4860972"/>
            <a:ext cx="2046597" cy="430887"/>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 clear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economic or business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purpose</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grpSp>
        <p:nvGrpSpPr>
          <p:cNvPr id="84" name="Group 83">
            <a:extLst>
              <a:ext uri="{FF2B5EF4-FFF2-40B4-BE49-F238E27FC236}">
                <a16:creationId xmlns:a16="http://schemas.microsoft.com/office/drawing/2014/main" id="{0DA77493-2748-4E5D-2C89-609A38615A08}"/>
              </a:ext>
            </a:extLst>
          </p:cNvPr>
          <p:cNvGrpSpPr/>
          <p:nvPr/>
        </p:nvGrpSpPr>
        <p:grpSpPr>
          <a:xfrm>
            <a:off x="7430138" y="4325550"/>
            <a:ext cx="447971" cy="449240"/>
            <a:chOff x="1708150" y="2720975"/>
            <a:chExt cx="560388" cy="561975"/>
          </a:xfrm>
          <a:solidFill>
            <a:srgbClr val="C00000"/>
          </a:solidFill>
        </p:grpSpPr>
        <p:sp>
          <p:nvSpPr>
            <p:cNvPr id="85" name="Freeform 110">
              <a:extLst>
                <a:ext uri="{FF2B5EF4-FFF2-40B4-BE49-F238E27FC236}">
                  <a16:creationId xmlns:a16="http://schemas.microsoft.com/office/drawing/2014/main" id="{AAFDC040-3A2A-C94D-1180-DB7DFD83C987}"/>
                </a:ext>
              </a:extLst>
            </p:cNvPr>
            <p:cNvSpPr>
              <a:spLocks noEditPoints="1"/>
            </p:cNvSpPr>
            <p:nvPr/>
          </p:nvSpPr>
          <p:spPr bwMode="auto">
            <a:xfrm>
              <a:off x="1708150" y="2720975"/>
              <a:ext cx="560388" cy="561975"/>
            </a:xfrm>
            <a:custGeom>
              <a:avLst/>
              <a:gdLst>
                <a:gd name="T0" fmla="*/ 124 w 247"/>
                <a:gd name="T1" fmla="*/ 0 h 248"/>
                <a:gd name="T2" fmla="*/ 0 w 247"/>
                <a:gd name="T3" fmla="*/ 124 h 248"/>
                <a:gd name="T4" fmla="*/ 124 w 247"/>
                <a:gd name="T5" fmla="*/ 248 h 248"/>
                <a:gd name="T6" fmla="*/ 247 w 247"/>
                <a:gd name="T7" fmla="*/ 124 h 248"/>
                <a:gd name="T8" fmla="*/ 124 w 247"/>
                <a:gd name="T9" fmla="*/ 0 h 248"/>
                <a:gd name="T10" fmla="*/ 124 w 247"/>
                <a:gd name="T11" fmla="*/ 238 h 248"/>
                <a:gd name="T12" fmla="*/ 10 w 247"/>
                <a:gd name="T13" fmla="*/ 124 h 248"/>
                <a:gd name="T14" fmla="*/ 124 w 247"/>
                <a:gd name="T15" fmla="*/ 10 h 248"/>
                <a:gd name="T16" fmla="*/ 237 w 247"/>
                <a:gd name="T17" fmla="*/ 124 h 248"/>
                <a:gd name="T18" fmla="*/ 124 w 247"/>
                <a:gd name="T19" fmla="*/ 23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8">
                  <a:moveTo>
                    <a:pt x="124" y="0"/>
                  </a:moveTo>
                  <a:cubicBezTo>
                    <a:pt x="55" y="0"/>
                    <a:pt x="0" y="56"/>
                    <a:pt x="0" y="124"/>
                  </a:cubicBezTo>
                  <a:cubicBezTo>
                    <a:pt x="0" y="192"/>
                    <a:pt x="55" y="248"/>
                    <a:pt x="124" y="248"/>
                  </a:cubicBezTo>
                  <a:cubicBezTo>
                    <a:pt x="192" y="248"/>
                    <a:pt x="247" y="192"/>
                    <a:pt x="247" y="124"/>
                  </a:cubicBezTo>
                  <a:cubicBezTo>
                    <a:pt x="247" y="56"/>
                    <a:pt x="192" y="0"/>
                    <a:pt x="124" y="0"/>
                  </a:cubicBezTo>
                  <a:close/>
                  <a:moveTo>
                    <a:pt x="124" y="238"/>
                  </a:moveTo>
                  <a:cubicBezTo>
                    <a:pt x="61" y="238"/>
                    <a:pt x="10" y="187"/>
                    <a:pt x="10" y="124"/>
                  </a:cubicBezTo>
                  <a:cubicBezTo>
                    <a:pt x="10" y="61"/>
                    <a:pt x="61" y="10"/>
                    <a:pt x="124" y="10"/>
                  </a:cubicBezTo>
                  <a:cubicBezTo>
                    <a:pt x="186" y="10"/>
                    <a:pt x="237" y="61"/>
                    <a:pt x="237" y="124"/>
                  </a:cubicBezTo>
                  <a:cubicBezTo>
                    <a:pt x="237" y="187"/>
                    <a:pt x="186" y="238"/>
                    <a:pt x="124" y="2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11">
              <a:extLst>
                <a:ext uri="{FF2B5EF4-FFF2-40B4-BE49-F238E27FC236}">
                  <a16:creationId xmlns:a16="http://schemas.microsoft.com/office/drawing/2014/main" id="{B7EEBD2D-6784-89B6-A83D-C4C6E94FD419}"/>
                </a:ext>
              </a:extLst>
            </p:cNvPr>
            <p:cNvSpPr>
              <a:spLocks/>
            </p:cNvSpPr>
            <p:nvPr/>
          </p:nvSpPr>
          <p:spPr bwMode="auto">
            <a:xfrm>
              <a:off x="1778000" y="2830513"/>
              <a:ext cx="442913" cy="336550"/>
            </a:xfrm>
            <a:custGeom>
              <a:avLst/>
              <a:gdLst>
                <a:gd name="T0" fmla="*/ 184 w 195"/>
                <a:gd name="T1" fmla="*/ 38 h 149"/>
                <a:gd name="T2" fmla="*/ 163 w 195"/>
                <a:gd name="T3" fmla="*/ 82 h 149"/>
                <a:gd name="T4" fmla="*/ 133 w 195"/>
                <a:gd name="T5" fmla="*/ 123 h 149"/>
                <a:gd name="T6" fmla="*/ 131 w 195"/>
                <a:gd name="T7" fmla="*/ 93 h 149"/>
                <a:gd name="T8" fmla="*/ 127 w 195"/>
                <a:gd name="T9" fmla="*/ 79 h 149"/>
                <a:gd name="T10" fmla="*/ 115 w 195"/>
                <a:gd name="T11" fmla="*/ 65 h 149"/>
                <a:gd name="T12" fmla="*/ 81 w 195"/>
                <a:gd name="T13" fmla="*/ 53 h 149"/>
                <a:gd name="T14" fmla="*/ 86 w 195"/>
                <a:gd name="T15" fmla="*/ 37 h 149"/>
                <a:gd name="T16" fmla="*/ 99 w 195"/>
                <a:gd name="T17" fmla="*/ 35 h 149"/>
                <a:gd name="T18" fmla="*/ 94 w 195"/>
                <a:gd name="T19" fmla="*/ 5 h 149"/>
                <a:gd name="T20" fmla="*/ 70 w 195"/>
                <a:gd name="T21" fmla="*/ 2 h 149"/>
                <a:gd name="T22" fmla="*/ 51 w 195"/>
                <a:gd name="T23" fmla="*/ 33 h 149"/>
                <a:gd name="T24" fmla="*/ 50 w 195"/>
                <a:gd name="T25" fmla="*/ 33 h 149"/>
                <a:gd name="T26" fmla="*/ 44 w 195"/>
                <a:gd name="T27" fmla="*/ 7 h 149"/>
                <a:gd name="T28" fmla="*/ 30 w 195"/>
                <a:gd name="T29" fmla="*/ 24 h 149"/>
                <a:gd name="T30" fmla="*/ 17 w 195"/>
                <a:gd name="T31" fmla="*/ 32 h 149"/>
                <a:gd name="T32" fmla="*/ 20 w 195"/>
                <a:gd name="T33" fmla="*/ 9 h 149"/>
                <a:gd name="T34" fmla="*/ 11 w 195"/>
                <a:gd name="T35" fmla="*/ 5 h 149"/>
                <a:gd name="T36" fmla="*/ 20 w 195"/>
                <a:gd name="T37" fmla="*/ 42 h 149"/>
                <a:gd name="T38" fmla="*/ 39 w 195"/>
                <a:gd name="T39" fmla="*/ 28 h 149"/>
                <a:gd name="T40" fmla="*/ 53 w 195"/>
                <a:gd name="T41" fmla="*/ 45 h 149"/>
                <a:gd name="T42" fmla="*/ 62 w 195"/>
                <a:gd name="T43" fmla="*/ 32 h 149"/>
                <a:gd name="T44" fmla="*/ 75 w 195"/>
                <a:gd name="T45" fmla="*/ 12 h 149"/>
                <a:gd name="T46" fmla="*/ 91 w 195"/>
                <a:gd name="T47" fmla="*/ 20 h 149"/>
                <a:gd name="T48" fmla="*/ 81 w 195"/>
                <a:gd name="T49" fmla="*/ 28 h 149"/>
                <a:gd name="T50" fmla="*/ 79 w 195"/>
                <a:gd name="T51" fmla="*/ 62 h 149"/>
                <a:gd name="T52" fmla="*/ 118 w 195"/>
                <a:gd name="T53" fmla="*/ 83 h 149"/>
                <a:gd name="T54" fmla="*/ 123 w 195"/>
                <a:gd name="T55" fmla="*/ 109 h 149"/>
                <a:gd name="T56" fmla="*/ 131 w 195"/>
                <a:gd name="T57" fmla="*/ 148 h 149"/>
                <a:gd name="T58" fmla="*/ 140 w 195"/>
                <a:gd name="T59" fmla="*/ 147 h 149"/>
                <a:gd name="T60" fmla="*/ 175 w 195"/>
                <a:gd name="T61" fmla="*/ 62 h 149"/>
                <a:gd name="T62" fmla="*/ 189 w 195"/>
                <a:gd name="T63" fmla="*/ 3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 h="149">
                  <a:moveTo>
                    <a:pt x="189" y="33"/>
                  </a:moveTo>
                  <a:cubicBezTo>
                    <a:pt x="186" y="33"/>
                    <a:pt x="184" y="35"/>
                    <a:pt x="184" y="38"/>
                  </a:cubicBezTo>
                  <a:cubicBezTo>
                    <a:pt x="184" y="43"/>
                    <a:pt x="179" y="48"/>
                    <a:pt x="170" y="53"/>
                  </a:cubicBezTo>
                  <a:cubicBezTo>
                    <a:pt x="156" y="61"/>
                    <a:pt x="158" y="66"/>
                    <a:pt x="163" y="82"/>
                  </a:cubicBezTo>
                  <a:cubicBezTo>
                    <a:pt x="168" y="94"/>
                    <a:pt x="145" y="131"/>
                    <a:pt x="135" y="138"/>
                  </a:cubicBezTo>
                  <a:cubicBezTo>
                    <a:pt x="134" y="136"/>
                    <a:pt x="133" y="129"/>
                    <a:pt x="133" y="123"/>
                  </a:cubicBezTo>
                  <a:cubicBezTo>
                    <a:pt x="133" y="109"/>
                    <a:pt x="133" y="109"/>
                    <a:pt x="133" y="109"/>
                  </a:cubicBezTo>
                  <a:cubicBezTo>
                    <a:pt x="133" y="109"/>
                    <a:pt x="133" y="108"/>
                    <a:pt x="131" y="93"/>
                  </a:cubicBezTo>
                  <a:cubicBezTo>
                    <a:pt x="130" y="93"/>
                    <a:pt x="130" y="92"/>
                    <a:pt x="130" y="92"/>
                  </a:cubicBezTo>
                  <a:cubicBezTo>
                    <a:pt x="127" y="79"/>
                    <a:pt x="127" y="79"/>
                    <a:pt x="127" y="79"/>
                  </a:cubicBezTo>
                  <a:cubicBezTo>
                    <a:pt x="127" y="78"/>
                    <a:pt x="126" y="78"/>
                    <a:pt x="126" y="77"/>
                  </a:cubicBezTo>
                  <a:cubicBezTo>
                    <a:pt x="115" y="65"/>
                    <a:pt x="115" y="65"/>
                    <a:pt x="115" y="65"/>
                  </a:cubicBezTo>
                  <a:cubicBezTo>
                    <a:pt x="115" y="64"/>
                    <a:pt x="114" y="64"/>
                    <a:pt x="113" y="64"/>
                  </a:cubicBezTo>
                  <a:cubicBezTo>
                    <a:pt x="112" y="63"/>
                    <a:pt x="91" y="55"/>
                    <a:pt x="81" y="53"/>
                  </a:cubicBezTo>
                  <a:cubicBezTo>
                    <a:pt x="81" y="53"/>
                    <a:pt x="79" y="52"/>
                    <a:pt x="79" y="50"/>
                  </a:cubicBezTo>
                  <a:cubicBezTo>
                    <a:pt x="79" y="45"/>
                    <a:pt x="81" y="40"/>
                    <a:pt x="86" y="37"/>
                  </a:cubicBezTo>
                  <a:cubicBezTo>
                    <a:pt x="88" y="36"/>
                    <a:pt x="90" y="36"/>
                    <a:pt x="91" y="37"/>
                  </a:cubicBezTo>
                  <a:cubicBezTo>
                    <a:pt x="93" y="37"/>
                    <a:pt x="96" y="37"/>
                    <a:pt x="99" y="35"/>
                  </a:cubicBezTo>
                  <a:cubicBezTo>
                    <a:pt x="101" y="32"/>
                    <a:pt x="101" y="28"/>
                    <a:pt x="100" y="19"/>
                  </a:cubicBezTo>
                  <a:cubicBezTo>
                    <a:pt x="100" y="13"/>
                    <a:pt x="98" y="8"/>
                    <a:pt x="94" y="5"/>
                  </a:cubicBezTo>
                  <a:cubicBezTo>
                    <a:pt x="88" y="0"/>
                    <a:pt x="80" y="1"/>
                    <a:pt x="74" y="2"/>
                  </a:cubicBezTo>
                  <a:cubicBezTo>
                    <a:pt x="72" y="2"/>
                    <a:pt x="71" y="2"/>
                    <a:pt x="70" y="2"/>
                  </a:cubicBezTo>
                  <a:cubicBezTo>
                    <a:pt x="58" y="2"/>
                    <a:pt x="56" y="11"/>
                    <a:pt x="52" y="30"/>
                  </a:cubicBezTo>
                  <a:cubicBezTo>
                    <a:pt x="51" y="33"/>
                    <a:pt x="51" y="33"/>
                    <a:pt x="51" y="33"/>
                  </a:cubicBezTo>
                  <a:cubicBezTo>
                    <a:pt x="51" y="34"/>
                    <a:pt x="51" y="34"/>
                    <a:pt x="51" y="34"/>
                  </a:cubicBezTo>
                  <a:cubicBezTo>
                    <a:pt x="51" y="34"/>
                    <a:pt x="50" y="33"/>
                    <a:pt x="50" y="33"/>
                  </a:cubicBezTo>
                  <a:cubicBezTo>
                    <a:pt x="49" y="31"/>
                    <a:pt x="48" y="20"/>
                    <a:pt x="47" y="11"/>
                  </a:cubicBezTo>
                  <a:cubicBezTo>
                    <a:pt x="47" y="9"/>
                    <a:pt x="46" y="7"/>
                    <a:pt x="44" y="7"/>
                  </a:cubicBezTo>
                  <a:cubicBezTo>
                    <a:pt x="41" y="6"/>
                    <a:pt x="39" y="7"/>
                    <a:pt x="38" y="9"/>
                  </a:cubicBezTo>
                  <a:cubicBezTo>
                    <a:pt x="30" y="24"/>
                    <a:pt x="30" y="24"/>
                    <a:pt x="30" y="24"/>
                  </a:cubicBezTo>
                  <a:cubicBezTo>
                    <a:pt x="30" y="24"/>
                    <a:pt x="29" y="24"/>
                    <a:pt x="29" y="25"/>
                  </a:cubicBezTo>
                  <a:cubicBezTo>
                    <a:pt x="29" y="25"/>
                    <a:pt x="28" y="29"/>
                    <a:pt x="17" y="32"/>
                  </a:cubicBezTo>
                  <a:cubicBezTo>
                    <a:pt x="15" y="33"/>
                    <a:pt x="15" y="33"/>
                    <a:pt x="14" y="33"/>
                  </a:cubicBezTo>
                  <a:cubicBezTo>
                    <a:pt x="13" y="30"/>
                    <a:pt x="16" y="19"/>
                    <a:pt x="20" y="9"/>
                  </a:cubicBezTo>
                  <a:cubicBezTo>
                    <a:pt x="21" y="7"/>
                    <a:pt x="20" y="4"/>
                    <a:pt x="17" y="3"/>
                  </a:cubicBezTo>
                  <a:cubicBezTo>
                    <a:pt x="15" y="2"/>
                    <a:pt x="12" y="3"/>
                    <a:pt x="11" y="5"/>
                  </a:cubicBezTo>
                  <a:cubicBezTo>
                    <a:pt x="7" y="13"/>
                    <a:pt x="0" y="32"/>
                    <a:pt x="7" y="40"/>
                  </a:cubicBezTo>
                  <a:cubicBezTo>
                    <a:pt x="9" y="42"/>
                    <a:pt x="13" y="44"/>
                    <a:pt x="20" y="42"/>
                  </a:cubicBezTo>
                  <a:cubicBezTo>
                    <a:pt x="34" y="37"/>
                    <a:pt x="38" y="31"/>
                    <a:pt x="39" y="28"/>
                  </a:cubicBezTo>
                  <a:cubicBezTo>
                    <a:pt x="39" y="28"/>
                    <a:pt x="39" y="28"/>
                    <a:pt x="39" y="28"/>
                  </a:cubicBezTo>
                  <a:cubicBezTo>
                    <a:pt x="40" y="33"/>
                    <a:pt x="40" y="36"/>
                    <a:pt x="41" y="37"/>
                  </a:cubicBezTo>
                  <a:cubicBezTo>
                    <a:pt x="42" y="39"/>
                    <a:pt x="47" y="46"/>
                    <a:pt x="53" y="45"/>
                  </a:cubicBezTo>
                  <a:cubicBezTo>
                    <a:pt x="57" y="45"/>
                    <a:pt x="60" y="42"/>
                    <a:pt x="61" y="36"/>
                  </a:cubicBezTo>
                  <a:cubicBezTo>
                    <a:pt x="62" y="32"/>
                    <a:pt x="62" y="32"/>
                    <a:pt x="62" y="32"/>
                  </a:cubicBezTo>
                  <a:cubicBezTo>
                    <a:pt x="66" y="13"/>
                    <a:pt x="67" y="12"/>
                    <a:pt x="70" y="12"/>
                  </a:cubicBezTo>
                  <a:cubicBezTo>
                    <a:pt x="71" y="12"/>
                    <a:pt x="73" y="12"/>
                    <a:pt x="75" y="12"/>
                  </a:cubicBezTo>
                  <a:cubicBezTo>
                    <a:pt x="80" y="11"/>
                    <a:pt x="85" y="10"/>
                    <a:pt x="88" y="13"/>
                  </a:cubicBezTo>
                  <a:cubicBezTo>
                    <a:pt x="89" y="14"/>
                    <a:pt x="90" y="17"/>
                    <a:pt x="91" y="20"/>
                  </a:cubicBezTo>
                  <a:cubicBezTo>
                    <a:pt x="91" y="23"/>
                    <a:pt x="91" y="25"/>
                    <a:pt x="91" y="26"/>
                  </a:cubicBezTo>
                  <a:cubicBezTo>
                    <a:pt x="89" y="26"/>
                    <a:pt x="85" y="26"/>
                    <a:pt x="81" y="28"/>
                  </a:cubicBezTo>
                  <a:cubicBezTo>
                    <a:pt x="72" y="33"/>
                    <a:pt x="68" y="43"/>
                    <a:pt x="69" y="51"/>
                  </a:cubicBezTo>
                  <a:cubicBezTo>
                    <a:pt x="70" y="57"/>
                    <a:pt x="74" y="61"/>
                    <a:pt x="79" y="62"/>
                  </a:cubicBezTo>
                  <a:cubicBezTo>
                    <a:pt x="87" y="64"/>
                    <a:pt x="104" y="71"/>
                    <a:pt x="108" y="73"/>
                  </a:cubicBezTo>
                  <a:cubicBezTo>
                    <a:pt x="118" y="83"/>
                    <a:pt x="118" y="83"/>
                    <a:pt x="118" y="83"/>
                  </a:cubicBezTo>
                  <a:cubicBezTo>
                    <a:pt x="121" y="94"/>
                    <a:pt x="121" y="94"/>
                    <a:pt x="121" y="94"/>
                  </a:cubicBezTo>
                  <a:cubicBezTo>
                    <a:pt x="122" y="101"/>
                    <a:pt x="123" y="108"/>
                    <a:pt x="123" y="109"/>
                  </a:cubicBezTo>
                  <a:cubicBezTo>
                    <a:pt x="123" y="123"/>
                    <a:pt x="123" y="123"/>
                    <a:pt x="123" y="123"/>
                  </a:cubicBezTo>
                  <a:cubicBezTo>
                    <a:pt x="123" y="129"/>
                    <a:pt x="124" y="144"/>
                    <a:pt x="131" y="148"/>
                  </a:cubicBezTo>
                  <a:cubicBezTo>
                    <a:pt x="132" y="148"/>
                    <a:pt x="133" y="149"/>
                    <a:pt x="135" y="149"/>
                  </a:cubicBezTo>
                  <a:cubicBezTo>
                    <a:pt x="136" y="149"/>
                    <a:pt x="138" y="148"/>
                    <a:pt x="140" y="147"/>
                  </a:cubicBezTo>
                  <a:cubicBezTo>
                    <a:pt x="150" y="141"/>
                    <a:pt x="180" y="97"/>
                    <a:pt x="173" y="78"/>
                  </a:cubicBezTo>
                  <a:cubicBezTo>
                    <a:pt x="168" y="65"/>
                    <a:pt x="168" y="65"/>
                    <a:pt x="175" y="62"/>
                  </a:cubicBezTo>
                  <a:cubicBezTo>
                    <a:pt x="188" y="55"/>
                    <a:pt x="195" y="47"/>
                    <a:pt x="194" y="38"/>
                  </a:cubicBezTo>
                  <a:cubicBezTo>
                    <a:pt x="194" y="35"/>
                    <a:pt x="192" y="33"/>
                    <a:pt x="189"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12">
              <a:extLst>
                <a:ext uri="{FF2B5EF4-FFF2-40B4-BE49-F238E27FC236}">
                  <a16:creationId xmlns:a16="http://schemas.microsoft.com/office/drawing/2014/main" id="{1D3AC62B-D9BC-E11C-FFDF-80763A1CDB22}"/>
                </a:ext>
              </a:extLst>
            </p:cNvPr>
            <p:cNvSpPr>
              <a:spLocks/>
            </p:cNvSpPr>
            <p:nvPr/>
          </p:nvSpPr>
          <p:spPr bwMode="auto">
            <a:xfrm>
              <a:off x="1755775" y="2992438"/>
              <a:ext cx="136525" cy="179387"/>
            </a:xfrm>
            <a:custGeom>
              <a:avLst/>
              <a:gdLst>
                <a:gd name="T0" fmla="*/ 44 w 60"/>
                <a:gd name="T1" fmla="*/ 18 h 79"/>
                <a:gd name="T2" fmla="*/ 34 w 60"/>
                <a:gd name="T3" fmla="*/ 14 h 79"/>
                <a:gd name="T4" fmla="*/ 25 w 60"/>
                <a:gd name="T5" fmla="*/ 7 h 79"/>
                <a:gd name="T6" fmla="*/ 18 w 60"/>
                <a:gd name="T7" fmla="*/ 2 h 79"/>
                <a:gd name="T8" fmla="*/ 11 w 60"/>
                <a:gd name="T9" fmla="*/ 1 h 79"/>
                <a:gd name="T10" fmla="*/ 1 w 60"/>
                <a:gd name="T11" fmla="*/ 33 h 79"/>
                <a:gd name="T12" fmla="*/ 5 w 60"/>
                <a:gd name="T13" fmla="*/ 39 h 79"/>
                <a:gd name="T14" fmla="*/ 11 w 60"/>
                <a:gd name="T15" fmla="*/ 34 h 79"/>
                <a:gd name="T16" fmla="*/ 15 w 60"/>
                <a:gd name="T17" fmla="*/ 12 h 79"/>
                <a:gd name="T18" fmla="*/ 20 w 60"/>
                <a:gd name="T19" fmla="*/ 15 h 79"/>
                <a:gd name="T20" fmla="*/ 27 w 60"/>
                <a:gd name="T21" fmla="*/ 21 h 79"/>
                <a:gd name="T22" fmla="*/ 41 w 60"/>
                <a:gd name="T23" fmla="*/ 28 h 79"/>
                <a:gd name="T24" fmla="*/ 49 w 60"/>
                <a:gd name="T25" fmla="*/ 31 h 79"/>
                <a:gd name="T26" fmla="*/ 48 w 60"/>
                <a:gd name="T27" fmla="*/ 32 h 79"/>
                <a:gd name="T28" fmla="*/ 35 w 60"/>
                <a:gd name="T29" fmla="*/ 48 h 79"/>
                <a:gd name="T30" fmla="*/ 26 w 60"/>
                <a:gd name="T31" fmla="*/ 73 h 79"/>
                <a:gd name="T32" fmla="*/ 29 w 60"/>
                <a:gd name="T33" fmla="*/ 79 h 79"/>
                <a:gd name="T34" fmla="*/ 30 w 60"/>
                <a:gd name="T35" fmla="*/ 79 h 79"/>
                <a:gd name="T36" fmla="*/ 35 w 60"/>
                <a:gd name="T37" fmla="*/ 76 h 79"/>
                <a:gd name="T38" fmla="*/ 44 w 60"/>
                <a:gd name="T39" fmla="*/ 52 h 79"/>
                <a:gd name="T40" fmla="*/ 55 w 60"/>
                <a:gd name="T41" fmla="*/ 39 h 79"/>
                <a:gd name="T42" fmla="*/ 57 w 60"/>
                <a:gd name="T43" fmla="*/ 38 h 79"/>
                <a:gd name="T44" fmla="*/ 60 w 60"/>
                <a:gd name="T45" fmla="*/ 30 h 79"/>
                <a:gd name="T46" fmla="*/ 44 w 60"/>
                <a:gd name="T47"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79">
                  <a:moveTo>
                    <a:pt x="44" y="18"/>
                  </a:moveTo>
                  <a:cubicBezTo>
                    <a:pt x="41" y="17"/>
                    <a:pt x="36" y="15"/>
                    <a:pt x="34" y="14"/>
                  </a:cubicBezTo>
                  <a:cubicBezTo>
                    <a:pt x="30" y="10"/>
                    <a:pt x="28" y="8"/>
                    <a:pt x="25" y="7"/>
                  </a:cubicBezTo>
                  <a:cubicBezTo>
                    <a:pt x="23" y="5"/>
                    <a:pt x="21" y="4"/>
                    <a:pt x="18" y="2"/>
                  </a:cubicBezTo>
                  <a:cubicBezTo>
                    <a:pt x="16" y="0"/>
                    <a:pt x="14" y="0"/>
                    <a:pt x="11" y="1"/>
                  </a:cubicBezTo>
                  <a:cubicBezTo>
                    <a:pt x="9" y="2"/>
                    <a:pt x="3" y="4"/>
                    <a:pt x="1" y="33"/>
                  </a:cubicBezTo>
                  <a:cubicBezTo>
                    <a:pt x="0" y="36"/>
                    <a:pt x="2" y="39"/>
                    <a:pt x="5" y="39"/>
                  </a:cubicBezTo>
                  <a:cubicBezTo>
                    <a:pt x="8" y="39"/>
                    <a:pt x="10" y="37"/>
                    <a:pt x="11" y="34"/>
                  </a:cubicBezTo>
                  <a:cubicBezTo>
                    <a:pt x="11" y="25"/>
                    <a:pt x="13" y="16"/>
                    <a:pt x="15" y="12"/>
                  </a:cubicBezTo>
                  <a:cubicBezTo>
                    <a:pt x="17" y="13"/>
                    <a:pt x="18" y="14"/>
                    <a:pt x="20" y="15"/>
                  </a:cubicBezTo>
                  <a:cubicBezTo>
                    <a:pt x="22" y="17"/>
                    <a:pt x="24" y="18"/>
                    <a:pt x="27" y="21"/>
                  </a:cubicBezTo>
                  <a:cubicBezTo>
                    <a:pt x="30" y="24"/>
                    <a:pt x="35" y="26"/>
                    <a:pt x="41" y="28"/>
                  </a:cubicBezTo>
                  <a:cubicBezTo>
                    <a:pt x="43" y="29"/>
                    <a:pt x="47" y="30"/>
                    <a:pt x="49" y="31"/>
                  </a:cubicBezTo>
                  <a:cubicBezTo>
                    <a:pt x="48" y="32"/>
                    <a:pt x="48" y="32"/>
                    <a:pt x="48" y="32"/>
                  </a:cubicBezTo>
                  <a:cubicBezTo>
                    <a:pt x="41" y="38"/>
                    <a:pt x="39" y="40"/>
                    <a:pt x="35" y="48"/>
                  </a:cubicBezTo>
                  <a:cubicBezTo>
                    <a:pt x="32" y="55"/>
                    <a:pt x="26" y="72"/>
                    <a:pt x="26" y="73"/>
                  </a:cubicBezTo>
                  <a:cubicBezTo>
                    <a:pt x="25" y="75"/>
                    <a:pt x="26" y="78"/>
                    <a:pt x="29" y="79"/>
                  </a:cubicBezTo>
                  <a:cubicBezTo>
                    <a:pt x="29" y="79"/>
                    <a:pt x="30" y="79"/>
                    <a:pt x="30" y="79"/>
                  </a:cubicBezTo>
                  <a:cubicBezTo>
                    <a:pt x="32" y="79"/>
                    <a:pt x="34" y="78"/>
                    <a:pt x="35" y="76"/>
                  </a:cubicBezTo>
                  <a:cubicBezTo>
                    <a:pt x="35" y="76"/>
                    <a:pt x="41" y="59"/>
                    <a:pt x="44" y="52"/>
                  </a:cubicBezTo>
                  <a:cubicBezTo>
                    <a:pt x="47" y="46"/>
                    <a:pt x="48" y="45"/>
                    <a:pt x="55" y="39"/>
                  </a:cubicBezTo>
                  <a:cubicBezTo>
                    <a:pt x="57" y="38"/>
                    <a:pt x="57" y="38"/>
                    <a:pt x="57" y="38"/>
                  </a:cubicBezTo>
                  <a:cubicBezTo>
                    <a:pt x="60" y="35"/>
                    <a:pt x="60" y="32"/>
                    <a:pt x="60" y="30"/>
                  </a:cubicBezTo>
                  <a:cubicBezTo>
                    <a:pt x="59" y="24"/>
                    <a:pt x="52" y="21"/>
                    <a:pt x="44"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FD51B9A6-42B8-D651-D39A-B796BA37FC57}"/>
              </a:ext>
            </a:extLst>
          </p:cNvPr>
          <p:cNvGrpSpPr/>
          <p:nvPr/>
        </p:nvGrpSpPr>
        <p:grpSpPr>
          <a:xfrm>
            <a:off x="4723438" y="4213787"/>
            <a:ext cx="341646" cy="453094"/>
            <a:chOff x="6734175" y="6226175"/>
            <a:chExt cx="296862" cy="393700"/>
          </a:xfrm>
          <a:solidFill>
            <a:srgbClr val="C00000"/>
          </a:solidFill>
        </p:grpSpPr>
        <p:sp>
          <p:nvSpPr>
            <p:cNvPr id="23" name="Freeform 435">
              <a:extLst>
                <a:ext uri="{FF2B5EF4-FFF2-40B4-BE49-F238E27FC236}">
                  <a16:creationId xmlns:a16="http://schemas.microsoft.com/office/drawing/2014/main" id="{950BE4AE-1708-9807-E553-8460093BBD9C}"/>
                </a:ext>
              </a:extLst>
            </p:cNvPr>
            <p:cNvSpPr>
              <a:spLocks noEditPoints="1"/>
            </p:cNvSpPr>
            <p:nvPr/>
          </p:nvSpPr>
          <p:spPr bwMode="auto">
            <a:xfrm>
              <a:off x="6734175" y="6226175"/>
              <a:ext cx="296862" cy="393700"/>
            </a:xfrm>
            <a:custGeom>
              <a:avLst/>
              <a:gdLst>
                <a:gd name="T0" fmla="*/ 156 w 183"/>
                <a:gd name="T1" fmla="*/ 89 h 242"/>
                <a:gd name="T2" fmla="*/ 140 w 183"/>
                <a:gd name="T3" fmla="*/ 89 h 242"/>
                <a:gd name="T4" fmla="*/ 140 w 183"/>
                <a:gd name="T5" fmla="*/ 48 h 242"/>
                <a:gd name="T6" fmla="*/ 91 w 183"/>
                <a:gd name="T7" fmla="*/ 0 h 242"/>
                <a:gd name="T8" fmla="*/ 43 w 183"/>
                <a:gd name="T9" fmla="*/ 48 h 242"/>
                <a:gd name="T10" fmla="*/ 43 w 183"/>
                <a:gd name="T11" fmla="*/ 89 h 242"/>
                <a:gd name="T12" fmla="*/ 26 w 183"/>
                <a:gd name="T13" fmla="*/ 89 h 242"/>
                <a:gd name="T14" fmla="*/ 0 w 183"/>
                <a:gd name="T15" fmla="*/ 116 h 242"/>
                <a:gd name="T16" fmla="*/ 9 w 183"/>
                <a:gd name="T17" fmla="*/ 216 h 242"/>
                <a:gd name="T18" fmla="*/ 36 w 183"/>
                <a:gd name="T19" fmla="*/ 242 h 242"/>
                <a:gd name="T20" fmla="*/ 147 w 183"/>
                <a:gd name="T21" fmla="*/ 242 h 242"/>
                <a:gd name="T22" fmla="*/ 173 w 183"/>
                <a:gd name="T23" fmla="*/ 216 h 242"/>
                <a:gd name="T24" fmla="*/ 183 w 183"/>
                <a:gd name="T25" fmla="*/ 116 h 242"/>
                <a:gd name="T26" fmla="*/ 156 w 183"/>
                <a:gd name="T27" fmla="*/ 89 h 242"/>
                <a:gd name="T28" fmla="*/ 53 w 183"/>
                <a:gd name="T29" fmla="*/ 48 h 242"/>
                <a:gd name="T30" fmla="*/ 91 w 183"/>
                <a:gd name="T31" fmla="*/ 10 h 242"/>
                <a:gd name="T32" fmla="*/ 130 w 183"/>
                <a:gd name="T33" fmla="*/ 48 h 242"/>
                <a:gd name="T34" fmla="*/ 130 w 183"/>
                <a:gd name="T35" fmla="*/ 89 h 242"/>
                <a:gd name="T36" fmla="*/ 53 w 183"/>
                <a:gd name="T37" fmla="*/ 89 h 242"/>
                <a:gd name="T38" fmla="*/ 53 w 183"/>
                <a:gd name="T39" fmla="*/ 48 h 242"/>
                <a:gd name="T40" fmla="*/ 163 w 183"/>
                <a:gd name="T41" fmla="*/ 216 h 242"/>
                <a:gd name="T42" fmla="*/ 147 w 183"/>
                <a:gd name="T43" fmla="*/ 232 h 242"/>
                <a:gd name="T44" fmla="*/ 36 w 183"/>
                <a:gd name="T45" fmla="*/ 232 h 242"/>
                <a:gd name="T46" fmla="*/ 19 w 183"/>
                <a:gd name="T47" fmla="*/ 215 h 242"/>
                <a:gd name="T48" fmla="*/ 10 w 183"/>
                <a:gd name="T49" fmla="*/ 116 h 242"/>
                <a:gd name="T50" fmla="*/ 26 w 183"/>
                <a:gd name="T51" fmla="*/ 99 h 242"/>
                <a:gd name="T52" fmla="*/ 156 w 183"/>
                <a:gd name="T53" fmla="*/ 99 h 242"/>
                <a:gd name="T54" fmla="*/ 173 w 183"/>
                <a:gd name="T55" fmla="*/ 115 h 242"/>
                <a:gd name="T56" fmla="*/ 163 w 183"/>
                <a:gd name="T57" fmla="*/ 2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3" h="242">
                  <a:moveTo>
                    <a:pt x="156" y="89"/>
                  </a:moveTo>
                  <a:cubicBezTo>
                    <a:pt x="140" y="89"/>
                    <a:pt x="140" y="89"/>
                    <a:pt x="140" y="89"/>
                  </a:cubicBezTo>
                  <a:cubicBezTo>
                    <a:pt x="140" y="48"/>
                    <a:pt x="140" y="48"/>
                    <a:pt x="140" y="48"/>
                  </a:cubicBezTo>
                  <a:cubicBezTo>
                    <a:pt x="140" y="22"/>
                    <a:pt x="118" y="0"/>
                    <a:pt x="91" y="0"/>
                  </a:cubicBezTo>
                  <a:cubicBezTo>
                    <a:pt x="65" y="0"/>
                    <a:pt x="43" y="22"/>
                    <a:pt x="43" y="48"/>
                  </a:cubicBezTo>
                  <a:cubicBezTo>
                    <a:pt x="43" y="89"/>
                    <a:pt x="43" y="89"/>
                    <a:pt x="43" y="89"/>
                  </a:cubicBezTo>
                  <a:cubicBezTo>
                    <a:pt x="26" y="89"/>
                    <a:pt x="26" y="89"/>
                    <a:pt x="26" y="89"/>
                  </a:cubicBezTo>
                  <a:cubicBezTo>
                    <a:pt x="12" y="89"/>
                    <a:pt x="0" y="101"/>
                    <a:pt x="0" y="116"/>
                  </a:cubicBezTo>
                  <a:cubicBezTo>
                    <a:pt x="9" y="216"/>
                    <a:pt x="9" y="216"/>
                    <a:pt x="9" y="216"/>
                  </a:cubicBezTo>
                  <a:cubicBezTo>
                    <a:pt x="9" y="230"/>
                    <a:pt x="21" y="242"/>
                    <a:pt x="36" y="242"/>
                  </a:cubicBezTo>
                  <a:cubicBezTo>
                    <a:pt x="147" y="242"/>
                    <a:pt x="147" y="242"/>
                    <a:pt x="147" y="242"/>
                  </a:cubicBezTo>
                  <a:cubicBezTo>
                    <a:pt x="161" y="242"/>
                    <a:pt x="173" y="230"/>
                    <a:pt x="173" y="216"/>
                  </a:cubicBezTo>
                  <a:cubicBezTo>
                    <a:pt x="183" y="116"/>
                    <a:pt x="183" y="116"/>
                    <a:pt x="183" y="116"/>
                  </a:cubicBezTo>
                  <a:cubicBezTo>
                    <a:pt x="183" y="101"/>
                    <a:pt x="171" y="89"/>
                    <a:pt x="156" y="89"/>
                  </a:cubicBezTo>
                  <a:close/>
                  <a:moveTo>
                    <a:pt x="53" y="48"/>
                  </a:moveTo>
                  <a:cubicBezTo>
                    <a:pt x="53" y="27"/>
                    <a:pt x="70" y="10"/>
                    <a:pt x="91" y="10"/>
                  </a:cubicBezTo>
                  <a:cubicBezTo>
                    <a:pt x="113" y="10"/>
                    <a:pt x="130" y="27"/>
                    <a:pt x="130" y="48"/>
                  </a:cubicBezTo>
                  <a:cubicBezTo>
                    <a:pt x="130" y="89"/>
                    <a:pt x="130" y="89"/>
                    <a:pt x="130" y="89"/>
                  </a:cubicBezTo>
                  <a:cubicBezTo>
                    <a:pt x="53" y="89"/>
                    <a:pt x="53" y="89"/>
                    <a:pt x="53" y="89"/>
                  </a:cubicBezTo>
                  <a:lnTo>
                    <a:pt x="53" y="48"/>
                  </a:lnTo>
                  <a:close/>
                  <a:moveTo>
                    <a:pt x="163" y="216"/>
                  </a:moveTo>
                  <a:cubicBezTo>
                    <a:pt x="163" y="225"/>
                    <a:pt x="156" y="232"/>
                    <a:pt x="147" y="232"/>
                  </a:cubicBezTo>
                  <a:cubicBezTo>
                    <a:pt x="36" y="232"/>
                    <a:pt x="36" y="232"/>
                    <a:pt x="36" y="232"/>
                  </a:cubicBezTo>
                  <a:cubicBezTo>
                    <a:pt x="27" y="232"/>
                    <a:pt x="19" y="225"/>
                    <a:pt x="19" y="215"/>
                  </a:cubicBezTo>
                  <a:cubicBezTo>
                    <a:pt x="10" y="116"/>
                    <a:pt x="10" y="116"/>
                    <a:pt x="10" y="116"/>
                  </a:cubicBezTo>
                  <a:cubicBezTo>
                    <a:pt x="10" y="107"/>
                    <a:pt x="17" y="99"/>
                    <a:pt x="26" y="99"/>
                  </a:cubicBezTo>
                  <a:cubicBezTo>
                    <a:pt x="156" y="99"/>
                    <a:pt x="156" y="99"/>
                    <a:pt x="156" y="99"/>
                  </a:cubicBezTo>
                  <a:cubicBezTo>
                    <a:pt x="165" y="99"/>
                    <a:pt x="173" y="107"/>
                    <a:pt x="173" y="115"/>
                  </a:cubicBezTo>
                  <a:lnTo>
                    <a:pt x="163" y="2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36">
              <a:extLst>
                <a:ext uri="{FF2B5EF4-FFF2-40B4-BE49-F238E27FC236}">
                  <a16:creationId xmlns:a16="http://schemas.microsoft.com/office/drawing/2014/main" id="{E2385657-8997-D974-1755-13EB45DD1BE6}"/>
                </a:ext>
              </a:extLst>
            </p:cNvPr>
            <p:cNvSpPr>
              <a:spLocks noEditPoints="1"/>
            </p:cNvSpPr>
            <p:nvPr/>
          </p:nvSpPr>
          <p:spPr bwMode="auto">
            <a:xfrm>
              <a:off x="6850063" y="6464300"/>
              <a:ext cx="66675" cy="98425"/>
            </a:xfrm>
            <a:custGeom>
              <a:avLst/>
              <a:gdLst>
                <a:gd name="T0" fmla="*/ 20 w 41"/>
                <a:gd name="T1" fmla="*/ 0 h 61"/>
                <a:gd name="T2" fmla="*/ 0 w 41"/>
                <a:gd name="T3" fmla="*/ 20 h 61"/>
                <a:gd name="T4" fmla="*/ 0 w 41"/>
                <a:gd name="T5" fmla="*/ 21 h 61"/>
                <a:gd name="T6" fmla="*/ 4 w 41"/>
                <a:gd name="T7" fmla="*/ 57 h 61"/>
                <a:gd name="T8" fmla="*/ 9 w 41"/>
                <a:gd name="T9" fmla="*/ 61 h 61"/>
                <a:gd name="T10" fmla="*/ 32 w 41"/>
                <a:gd name="T11" fmla="*/ 61 h 61"/>
                <a:gd name="T12" fmla="*/ 37 w 41"/>
                <a:gd name="T13" fmla="*/ 57 h 61"/>
                <a:gd name="T14" fmla="*/ 41 w 41"/>
                <a:gd name="T15" fmla="*/ 21 h 61"/>
                <a:gd name="T16" fmla="*/ 41 w 41"/>
                <a:gd name="T17" fmla="*/ 20 h 61"/>
                <a:gd name="T18" fmla="*/ 20 w 41"/>
                <a:gd name="T19" fmla="*/ 0 h 61"/>
                <a:gd name="T20" fmla="*/ 27 w 41"/>
                <a:gd name="T21" fmla="*/ 51 h 61"/>
                <a:gd name="T22" fmla="*/ 13 w 41"/>
                <a:gd name="T23" fmla="*/ 51 h 61"/>
                <a:gd name="T24" fmla="*/ 10 w 41"/>
                <a:gd name="T25" fmla="*/ 20 h 61"/>
                <a:gd name="T26" fmla="*/ 20 w 41"/>
                <a:gd name="T27" fmla="*/ 10 h 61"/>
                <a:gd name="T28" fmla="*/ 31 w 41"/>
                <a:gd name="T29" fmla="*/ 20 h 61"/>
                <a:gd name="T30" fmla="*/ 27 w 41"/>
                <a:gd name="T31"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61">
                  <a:moveTo>
                    <a:pt x="20" y="0"/>
                  </a:moveTo>
                  <a:cubicBezTo>
                    <a:pt x="9" y="0"/>
                    <a:pt x="0" y="9"/>
                    <a:pt x="0" y="20"/>
                  </a:cubicBezTo>
                  <a:cubicBezTo>
                    <a:pt x="0" y="20"/>
                    <a:pt x="0" y="21"/>
                    <a:pt x="0" y="21"/>
                  </a:cubicBezTo>
                  <a:cubicBezTo>
                    <a:pt x="4" y="57"/>
                    <a:pt x="4" y="57"/>
                    <a:pt x="4" y="57"/>
                  </a:cubicBezTo>
                  <a:cubicBezTo>
                    <a:pt x="4" y="59"/>
                    <a:pt x="7" y="61"/>
                    <a:pt x="9" y="61"/>
                  </a:cubicBezTo>
                  <a:cubicBezTo>
                    <a:pt x="32" y="61"/>
                    <a:pt x="32" y="61"/>
                    <a:pt x="32" y="61"/>
                  </a:cubicBezTo>
                  <a:cubicBezTo>
                    <a:pt x="34" y="61"/>
                    <a:pt x="36" y="59"/>
                    <a:pt x="37" y="57"/>
                  </a:cubicBezTo>
                  <a:cubicBezTo>
                    <a:pt x="41" y="21"/>
                    <a:pt x="41" y="21"/>
                    <a:pt x="41" y="21"/>
                  </a:cubicBezTo>
                  <a:cubicBezTo>
                    <a:pt x="41" y="21"/>
                    <a:pt x="41" y="20"/>
                    <a:pt x="41" y="20"/>
                  </a:cubicBezTo>
                  <a:cubicBezTo>
                    <a:pt x="41" y="9"/>
                    <a:pt x="32" y="0"/>
                    <a:pt x="20" y="0"/>
                  </a:cubicBezTo>
                  <a:close/>
                  <a:moveTo>
                    <a:pt x="27" y="51"/>
                  </a:moveTo>
                  <a:cubicBezTo>
                    <a:pt x="13" y="51"/>
                    <a:pt x="13" y="51"/>
                    <a:pt x="13" y="51"/>
                  </a:cubicBezTo>
                  <a:cubicBezTo>
                    <a:pt x="10" y="20"/>
                    <a:pt x="10" y="20"/>
                    <a:pt x="10" y="20"/>
                  </a:cubicBezTo>
                  <a:cubicBezTo>
                    <a:pt x="10" y="14"/>
                    <a:pt x="15" y="10"/>
                    <a:pt x="20" y="10"/>
                  </a:cubicBezTo>
                  <a:cubicBezTo>
                    <a:pt x="26" y="10"/>
                    <a:pt x="31" y="14"/>
                    <a:pt x="31" y="20"/>
                  </a:cubicBezTo>
                  <a:lnTo>
                    <a:pt x="27"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 name="Group 26">
            <a:extLst>
              <a:ext uri="{FF2B5EF4-FFF2-40B4-BE49-F238E27FC236}">
                <a16:creationId xmlns:a16="http://schemas.microsoft.com/office/drawing/2014/main" id="{35E8FEE8-F25E-177B-C0C4-21AA3DD69CED}"/>
              </a:ext>
            </a:extLst>
          </p:cNvPr>
          <p:cNvGrpSpPr/>
          <p:nvPr/>
        </p:nvGrpSpPr>
        <p:grpSpPr>
          <a:xfrm>
            <a:off x="9810871" y="2103213"/>
            <a:ext cx="444365" cy="416818"/>
            <a:chOff x="8074025" y="2925763"/>
            <a:chExt cx="468313" cy="346075"/>
          </a:xfrm>
          <a:solidFill>
            <a:srgbClr val="C00000"/>
          </a:solidFill>
        </p:grpSpPr>
        <p:sp>
          <p:nvSpPr>
            <p:cNvPr id="28" name="Freeform 243">
              <a:extLst>
                <a:ext uri="{FF2B5EF4-FFF2-40B4-BE49-F238E27FC236}">
                  <a16:creationId xmlns:a16="http://schemas.microsoft.com/office/drawing/2014/main" id="{0B1B3E68-248F-4E79-CD44-F200C0CBBF7C}"/>
                </a:ext>
              </a:extLst>
            </p:cNvPr>
            <p:cNvSpPr>
              <a:spLocks noEditPoints="1"/>
            </p:cNvSpPr>
            <p:nvPr/>
          </p:nvSpPr>
          <p:spPr bwMode="auto">
            <a:xfrm>
              <a:off x="8074025" y="2925763"/>
              <a:ext cx="468313" cy="74613"/>
            </a:xfrm>
            <a:custGeom>
              <a:avLst/>
              <a:gdLst>
                <a:gd name="T0" fmla="*/ 5 w 238"/>
                <a:gd name="T1" fmla="*/ 24 h 38"/>
                <a:gd name="T2" fmla="*/ 11 w 238"/>
                <a:gd name="T3" fmla="*/ 24 h 38"/>
                <a:gd name="T4" fmla="*/ 29 w 238"/>
                <a:gd name="T5" fmla="*/ 38 h 38"/>
                <a:gd name="T6" fmla="*/ 47 w 238"/>
                <a:gd name="T7" fmla="*/ 24 h 38"/>
                <a:gd name="T8" fmla="*/ 51 w 238"/>
                <a:gd name="T9" fmla="*/ 24 h 38"/>
                <a:gd name="T10" fmla="*/ 69 w 238"/>
                <a:gd name="T11" fmla="*/ 38 h 38"/>
                <a:gd name="T12" fmla="*/ 87 w 238"/>
                <a:gd name="T13" fmla="*/ 24 h 38"/>
                <a:gd name="T14" fmla="*/ 91 w 238"/>
                <a:gd name="T15" fmla="*/ 24 h 38"/>
                <a:gd name="T16" fmla="*/ 108 w 238"/>
                <a:gd name="T17" fmla="*/ 38 h 38"/>
                <a:gd name="T18" fmla="*/ 126 w 238"/>
                <a:gd name="T19" fmla="*/ 24 h 38"/>
                <a:gd name="T20" fmla="*/ 233 w 238"/>
                <a:gd name="T21" fmla="*/ 24 h 38"/>
                <a:gd name="T22" fmla="*/ 238 w 238"/>
                <a:gd name="T23" fmla="*/ 19 h 38"/>
                <a:gd name="T24" fmla="*/ 233 w 238"/>
                <a:gd name="T25" fmla="*/ 14 h 38"/>
                <a:gd name="T26" fmla="*/ 126 w 238"/>
                <a:gd name="T27" fmla="*/ 14 h 38"/>
                <a:gd name="T28" fmla="*/ 108 w 238"/>
                <a:gd name="T29" fmla="*/ 0 h 38"/>
                <a:gd name="T30" fmla="*/ 91 w 238"/>
                <a:gd name="T31" fmla="*/ 14 h 38"/>
                <a:gd name="T32" fmla="*/ 87 w 238"/>
                <a:gd name="T33" fmla="*/ 14 h 38"/>
                <a:gd name="T34" fmla="*/ 69 w 238"/>
                <a:gd name="T35" fmla="*/ 0 h 38"/>
                <a:gd name="T36" fmla="*/ 51 w 238"/>
                <a:gd name="T37" fmla="*/ 14 h 38"/>
                <a:gd name="T38" fmla="*/ 47 w 238"/>
                <a:gd name="T39" fmla="*/ 14 h 38"/>
                <a:gd name="T40" fmla="*/ 29 w 238"/>
                <a:gd name="T41" fmla="*/ 0 h 38"/>
                <a:gd name="T42" fmla="*/ 11 w 238"/>
                <a:gd name="T43" fmla="*/ 14 h 38"/>
                <a:gd name="T44" fmla="*/ 5 w 238"/>
                <a:gd name="T45" fmla="*/ 14 h 38"/>
                <a:gd name="T46" fmla="*/ 0 w 238"/>
                <a:gd name="T47" fmla="*/ 19 h 38"/>
                <a:gd name="T48" fmla="*/ 5 w 238"/>
                <a:gd name="T49" fmla="*/ 24 h 38"/>
                <a:gd name="T50" fmla="*/ 108 w 238"/>
                <a:gd name="T51" fmla="*/ 10 h 38"/>
                <a:gd name="T52" fmla="*/ 117 w 238"/>
                <a:gd name="T53" fmla="*/ 19 h 38"/>
                <a:gd name="T54" fmla="*/ 108 w 238"/>
                <a:gd name="T55" fmla="*/ 28 h 38"/>
                <a:gd name="T56" fmla="*/ 100 w 238"/>
                <a:gd name="T57" fmla="*/ 19 h 38"/>
                <a:gd name="T58" fmla="*/ 108 w 238"/>
                <a:gd name="T59" fmla="*/ 10 h 38"/>
                <a:gd name="T60" fmla="*/ 69 w 238"/>
                <a:gd name="T61" fmla="*/ 10 h 38"/>
                <a:gd name="T62" fmla="*/ 78 w 238"/>
                <a:gd name="T63" fmla="*/ 19 h 38"/>
                <a:gd name="T64" fmla="*/ 69 w 238"/>
                <a:gd name="T65" fmla="*/ 28 h 38"/>
                <a:gd name="T66" fmla="*/ 60 w 238"/>
                <a:gd name="T67" fmla="*/ 19 h 38"/>
                <a:gd name="T68" fmla="*/ 69 w 238"/>
                <a:gd name="T69" fmla="*/ 10 h 38"/>
                <a:gd name="T70" fmla="*/ 29 w 238"/>
                <a:gd name="T71" fmla="*/ 10 h 38"/>
                <a:gd name="T72" fmla="*/ 38 w 238"/>
                <a:gd name="T73" fmla="*/ 19 h 38"/>
                <a:gd name="T74" fmla="*/ 29 w 238"/>
                <a:gd name="T75" fmla="*/ 28 h 38"/>
                <a:gd name="T76" fmla="*/ 20 w 238"/>
                <a:gd name="T77" fmla="*/ 19 h 38"/>
                <a:gd name="T78" fmla="*/ 29 w 238"/>
                <a:gd name="T79"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8">
                  <a:moveTo>
                    <a:pt x="5" y="24"/>
                  </a:moveTo>
                  <a:cubicBezTo>
                    <a:pt x="11" y="24"/>
                    <a:pt x="11" y="24"/>
                    <a:pt x="11" y="24"/>
                  </a:cubicBezTo>
                  <a:cubicBezTo>
                    <a:pt x="14" y="32"/>
                    <a:pt x="21" y="38"/>
                    <a:pt x="29" y="38"/>
                  </a:cubicBezTo>
                  <a:cubicBezTo>
                    <a:pt x="38" y="38"/>
                    <a:pt x="45" y="32"/>
                    <a:pt x="47" y="24"/>
                  </a:cubicBezTo>
                  <a:cubicBezTo>
                    <a:pt x="51" y="24"/>
                    <a:pt x="51" y="24"/>
                    <a:pt x="51" y="24"/>
                  </a:cubicBezTo>
                  <a:cubicBezTo>
                    <a:pt x="53" y="32"/>
                    <a:pt x="60" y="38"/>
                    <a:pt x="69" y="38"/>
                  </a:cubicBezTo>
                  <a:cubicBezTo>
                    <a:pt x="78" y="38"/>
                    <a:pt x="85" y="32"/>
                    <a:pt x="87" y="24"/>
                  </a:cubicBezTo>
                  <a:cubicBezTo>
                    <a:pt x="91" y="24"/>
                    <a:pt x="91" y="24"/>
                    <a:pt x="91" y="24"/>
                  </a:cubicBezTo>
                  <a:cubicBezTo>
                    <a:pt x="93" y="32"/>
                    <a:pt x="100" y="38"/>
                    <a:pt x="108" y="38"/>
                  </a:cubicBezTo>
                  <a:cubicBezTo>
                    <a:pt x="117" y="38"/>
                    <a:pt x="124" y="32"/>
                    <a:pt x="126" y="24"/>
                  </a:cubicBezTo>
                  <a:cubicBezTo>
                    <a:pt x="233" y="24"/>
                    <a:pt x="233" y="24"/>
                    <a:pt x="233" y="24"/>
                  </a:cubicBezTo>
                  <a:cubicBezTo>
                    <a:pt x="236" y="24"/>
                    <a:pt x="238" y="22"/>
                    <a:pt x="238" y="19"/>
                  </a:cubicBezTo>
                  <a:cubicBezTo>
                    <a:pt x="238" y="16"/>
                    <a:pt x="236" y="14"/>
                    <a:pt x="233" y="14"/>
                  </a:cubicBezTo>
                  <a:cubicBezTo>
                    <a:pt x="126" y="14"/>
                    <a:pt x="126" y="14"/>
                    <a:pt x="126" y="14"/>
                  </a:cubicBezTo>
                  <a:cubicBezTo>
                    <a:pt x="124" y="6"/>
                    <a:pt x="117" y="0"/>
                    <a:pt x="108" y="0"/>
                  </a:cubicBezTo>
                  <a:cubicBezTo>
                    <a:pt x="100" y="0"/>
                    <a:pt x="93" y="6"/>
                    <a:pt x="91" y="14"/>
                  </a:cubicBezTo>
                  <a:cubicBezTo>
                    <a:pt x="87" y="14"/>
                    <a:pt x="87" y="14"/>
                    <a:pt x="87" y="14"/>
                  </a:cubicBezTo>
                  <a:cubicBezTo>
                    <a:pt x="85" y="6"/>
                    <a:pt x="77" y="0"/>
                    <a:pt x="69" y="0"/>
                  </a:cubicBezTo>
                  <a:cubicBezTo>
                    <a:pt x="60" y="0"/>
                    <a:pt x="53" y="6"/>
                    <a:pt x="51"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9"/>
                  </a:cubicBezTo>
                  <a:cubicBezTo>
                    <a:pt x="0" y="22"/>
                    <a:pt x="2" y="24"/>
                    <a:pt x="5" y="24"/>
                  </a:cubicBezTo>
                  <a:close/>
                  <a:moveTo>
                    <a:pt x="108" y="10"/>
                  </a:moveTo>
                  <a:cubicBezTo>
                    <a:pt x="113" y="10"/>
                    <a:pt x="117" y="14"/>
                    <a:pt x="117" y="19"/>
                  </a:cubicBezTo>
                  <a:cubicBezTo>
                    <a:pt x="117" y="24"/>
                    <a:pt x="113" y="28"/>
                    <a:pt x="108" y="28"/>
                  </a:cubicBezTo>
                  <a:cubicBezTo>
                    <a:pt x="104" y="28"/>
                    <a:pt x="100" y="24"/>
                    <a:pt x="100" y="19"/>
                  </a:cubicBezTo>
                  <a:cubicBezTo>
                    <a:pt x="100" y="14"/>
                    <a:pt x="104" y="10"/>
                    <a:pt x="108" y="10"/>
                  </a:cubicBezTo>
                  <a:close/>
                  <a:moveTo>
                    <a:pt x="69" y="10"/>
                  </a:moveTo>
                  <a:cubicBezTo>
                    <a:pt x="74" y="10"/>
                    <a:pt x="78" y="14"/>
                    <a:pt x="78" y="19"/>
                  </a:cubicBezTo>
                  <a:cubicBezTo>
                    <a:pt x="78" y="24"/>
                    <a:pt x="74" y="28"/>
                    <a:pt x="69" y="28"/>
                  </a:cubicBezTo>
                  <a:cubicBezTo>
                    <a:pt x="64" y="28"/>
                    <a:pt x="60" y="24"/>
                    <a:pt x="60" y="19"/>
                  </a:cubicBezTo>
                  <a:cubicBezTo>
                    <a:pt x="60" y="14"/>
                    <a:pt x="64" y="10"/>
                    <a:pt x="69" y="10"/>
                  </a:cubicBezTo>
                  <a:close/>
                  <a:moveTo>
                    <a:pt x="29" y="10"/>
                  </a:moveTo>
                  <a:cubicBezTo>
                    <a:pt x="34" y="10"/>
                    <a:pt x="38" y="14"/>
                    <a:pt x="38" y="19"/>
                  </a:cubicBezTo>
                  <a:cubicBezTo>
                    <a:pt x="38" y="24"/>
                    <a:pt x="34" y="28"/>
                    <a:pt x="29" y="28"/>
                  </a:cubicBezTo>
                  <a:cubicBezTo>
                    <a:pt x="24" y="28"/>
                    <a:pt x="20" y="24"/>
                    <a:pt x="20" y="19"/>
                  </a:cubicBezTo>
                  <a:cubicBezTo>
                    <a:pt x="20" y="14"/>
                    <a:pt x="24" y="10"/>
                    <a:pt x="29" y="1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44">
              <a:extLst>
                <a:ext uri="{FF2B5EF4-FFF2-40B4-BE49-F238E27FC236}">
                  <a16:creationId xmlns:a16="http://schemas.microsoft.com/office/drawing/2014/main" id="{AF0B8CE7-068A-685B-16F9-769BF018C8EF}"/>
                </a:ext>
              </a:extLst>
            </p:cNvPr>
            <p:cNvSpPr>
              <a:spLocks noEditPoints="1"/>
            </p:cNvSpPr>
            <p:nvPr/>
          </p:nvSpPr>
          <p:spPr bwMode="auto">
            <a:xfrm>
              <a:off x="8074025" y="3062288"/>
              <a:ext cx="468313" cy="73025"/>
            </a:xfrm>
            <a:custGeom>
              <a:avLst/>
              <a:gdLst>
                <a:gd name="T0" fmla="*/ 233 w 238"/>
                <a:gd name="T1" fmla="*/ 14 h 37"/>
                <a:gd name="T2" fmla="*/ 186 w 238"/>
                <a:gd name="T3" fmla="*/ 14 h 37"/>
                <a:gd name="T4" fmla="*/ 168 w 238"/>
                <a:gd name="T5" fmla="*/ 0 h 37"/>
                <a:gd name="T6" fmla="*/ 150 w 238"/>
                <a:gd name="T7" fmla="*/ 14 h 37"/>
                <a:gd name="T8" fmla="*/ 146 w 238"/>
                <a:gd name="T9" fmla="*/ 14 h 37"/>
                <a:gd name="T10" fmla="*/ 128 w 238"/>
                <a:gd name="T11" fmla="*/ 0 h 37"/>
                <a:gd name="T12" fmla="*/ 110 w 238"/>
                <a:gd name="T13" fmla="*/ 14 h 37"/>
                <a:gd name="T14" fmla="*/ 47 w 238"/>
                <a:gd name="T15" fmla="*/ 14 h 37"/>
                <a:gd name="T16" fmla="*/ 29 w 238"/>
                <a:gd name="T17" fmla="*/ 0 h 37"/>
                <a:gd name="T18" fmla="*/ 11 w 238"/>
                <a:gd name="T19" fmla="*/ 14 h 37"/>
                <a:gd name="T20" fmla="*/ 5 w 238"/>
                <a:gd name="T21" fmla="*/ 14 h 37"/>
                <a:gd name="T22" fmla="*/ 0 w 238"/>
                <a:gd name="T23" fmla="*/ 18 h 37"/>
                <a:gd name="T24" fmla="*/ 5 w 238"/>
                <a:gd name="T25" fmla="*/ 23 h 37"/>
                <a:gd name="T26" fmla="*/ 11 w 238"/>
                <a:gd name="T27" fmla="*/ 23 h 37"/>
                <a:gd name="T28" fmla="*/ 29 w 238"/>
                <a:gd name="T29" fmla="*/ 37 h 37"/>
                <a:gd name="T30" fmla="*/ 47 w 238"/>
                <a:gd name="T31" fmla="*/ 23 h 37"/>
                <a:gd name="T32" fmla="*/ 110 w 238"/>
                <a:gd name="T33" fmla="*/ 23 h 37"/>
                <a:gd name="T34" fmla="*/ 128 w 238"/>
                <a:gd name="T35" fmla="*/ 37 h 37"/>
                <a:gd name="T36" fmla="*/ 146 w 238"/>
                <a:gd name="T37" fmla="*/ 23 h 37"/>
                <a:gd name="T38" fmla="*/ 150 w 238"/>
                <a:gd name="T39" fmla="*/ 23 h 37"/>
                <a:gd name="T40" fmla="*/ 168 w 238"/>
                <a:gd name="T41" fmla="*/ 37 h 37"/>
                <a:gd name="T42" fmla="*/ 186 w 238"/>
                <a:gd name="T43" fmla="*/ 23 h 37"/>
                <a:gd name="T44" fmla="*/ 233 w 238"/>
                <a:gd name="T45" fmla="*/ 23 h 37"/>
                <a:gd name="T46" fmla="*/ 238 w 238"/>
                <a:gd name="T47" fmla="*/ 18 h 37"/>
                <a:gd name="T48" fmla="*/ 233 w 238"/>
                <a:gd name="T49" fmla="*/ 14 h 37"/>
                <a:gd name="T50" fmla="*/ 29 w 238"/>
                <a:gd name="T51" fmla="*/ 27 h 37"/>
                <a:gd name="T52" fmla="*/ 20 w 238"/>
                <a:gd name="T53" fmla="*/ 18 h 37"/>
                <a:gd name="T54" fmla="*/ 29 w 238"/>
                <a:gd name="T55" fmla="*/ 10 h 37"/>
                <a:gd name="T56" fmla="*/ 38 w 238"/>
                <a:gd name="T57" fmla="*/ 18 h 37"/>
                <a:gd name="T58" fmla="*/ 29 w 238"/>
                <a:gd name="T59" fmla="*/ 27 h 37"/>
                <a:gd name="T60" fmla="*/ 128 w 238"/>
                <a:gd name="T61" fmla="*/ 27 h 37"/>
                <a:gd name="T62" fmla="*/ 119 w 238"/>
                <a:gd name="T63" fmla="*/ 18 h 37"/>
                <a:gd name="T64" fmla="*/ 128 w 238"/>
                <a:gd name="T65" fmla="*/ 10 h 37"/>
                <a:gd name="T66" fmla="*/ 137 w 238"/>
                <a:gd name="T67" fmla="*/ 18 h 37"/>
                <a:gd name="T68" fmla="*/ 128 w 238"/>
                <a:gd name="T69" fmla="*/ 27 h 37"/>
                <a:gd name="T70" fmla="*/ 168 w 238"/>
                <a:gd name="T71" fmla="*/ 27 h 37"/>
                <a:gd name="T72" fmla="*/ 159 w 238"/>
                <a:gd name="T73" fmla="*/ 18 h 37"/>
                <a:gd name="T74" fmla="*/ 168 w 238"/>
                <a:gd name="T75" fmla="*/ 10 h 37"/>
                <a:gd name="T76" fmla="*/ 177 w 238"/>
                <a:gd name="T77" fmla="*/ 18 h 37"/>
                <a:gd name="T78" fmla="*/ 168 w 238"/>
                <a:gd name="T7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8"/>
                  </a:cubicBezTo>
                  <a:cubicBezTo>
                    <a:pt x="0" y="21"/>
                    <a:pt x="2" y="23"/>
                    <a:pt x="5" y="23"/>
                  </a:cubicBezTo>
                  <a:cubicBezTo>
                    <a:pt x="11" y="23"/>
                    <a:pt x="11" y="23"/>
                    <a:pt x="11" y="23"/>
                  </a:cubicBezTo>
                  <a:cubicBezTo>
                    <a:pt x="14" y="31"/>
                    <a:pt x="21" y="37"/>
                    <a:pt x="29" y="37"/>
                  </a:cubicBezTo>
                  <a:cubicBezTo>
                    <a:pt x="38" y="37"/>
                    <a:pt x="45" y="31"/>
                    <a:pt x="47" y="23"/>
                  </a:cubicBezTo>
                  <a:cubicBezTo>
                    <a:pt x="110" y="23"/>
                    <a:pt x="110" y="23"/>
                    <a:pt x="110" y="23"/>
                  </a:cubicBezTo>
                  <a:cubicBezTo>
                    <a:pt x="112" y="31"/>
                    <a:pt x="120" y="37"/>
                    <a:pt x="128" y="37"/>
                  </a:cubicBezTo>
                  <a:cubicBezTo>
                    <a:pt x="137" y="37"/>
                    <a:pt x="144" y="31"/>
                    <a:pt x="146" y="23"/>
                  </a:cubicBezTo>
                  <a:cubicBezTo>
                    <a:pt x="150" y="23"/>
                    <a:pt x="150" y="23"/>
                    <a:pt x="150" y="23"/>
                  </a:cubicBezTo>
                  <a:cubicBezTo>
                    <a:pt x="152" y="31"/>
                    <a:pt x="159" y="37"/>
                    <a:pt x="168" y="37"/>
                  </a:cubicBezTo>
                  <a:cubicBezTo>
                    <a:pt x="176" y="37"/>
                    <a:pt x="184" y="31"/>
                    <a:pt x="186" y="23"/>
                  </a:cubicBezTo>
                  <a:cubicBezTo>
                    <a:pt x="233" y="23"/>
                    <a:pt x="233" y="23"/>
                    <a:pt x="233" y="23"/>
                  </a:cubicBezTo>
                  <a:cubicBezTo>
                    <a:pt x="236" y="23"/>
                    <a:pt x="238" y="21"/>
                    <a:pt x="238" y="18"/>
                  </a:cubicBezTo>
                  <a:cubicBezTo>
                    <a:pt x="238" y="16"/>
                    <a:pt x="236" y="14"/>
                    <a:pt x="233" y="14"/>
                  </a:cubicBezTo>
                  <a:close/>
                  <a:moveTo>
                    <a:pt x="29" y="27"/>
                  </a:moveTo>
                  <a:cubicBezTo>
                    <a:pt x="24" y="27"/>
                    <a:pt x="20" y="23"/>
                    <a:pt x="20" y="18"/>
                  </a:cubicBezTo>
                  <a:cubicBezTo>
                    <a:pt x="20" y="14"/>
                    <a:pt x="24" y="10"/>
                    <a:pt x="29" y="10"/>
                  </a:cubicBezTo>
                  <a:cubicBezTo>
                    <a:pt x="34" y="10"/>
                    <a:pt x="38" y="14"/>
                    <a:pt x="38" y="18"/>
                  </a:cubicBezTo>
                  <a:cubicBezTo>
                    <a:pt x="38" y="23"/>
                    <a:pt x="34" y="27"/>
                    <a:pt x="29" y="27"/>
                  </a:cubicBezTo>
                  <a:close/>
                  <a:moveTo>
                    <a:pt x="128" y="27"/>
                  </a:moveTo>
                  <a:cubicBezTo>
                    <a:pt x="123" y="27"/>
                    <a:pt x="119" y="23"/>
                    <a:pt x="119" y="18"/>
                  </a:cubicBezTo>
                  <a:cubicBezTo>
                    <a:pt x="119" y="14"/>
                    <a:pt x="123" y="10"/>
                    <a:pt x="128" y="10"/>
                  </a:cubicBezTo>
                  <a:cubicBezTo>
                    <a:pt x="133" y="10"/>
                    <a:pt x="137" y="14"/>
                    <a:pt x="137" y="18"/>
                  </a:cubicBezTo>
                  <a:cubicBezTo>
                    <a:pt x="137" y="23"/>
                    <a:pt x="133" y="27"/>
                    <a:pt x="128" y="27"/>
                  </a:cubicBezTo>
                  <a:close/>
                  <a:moveTo>
                    <a:pt x="168" y="27"/>
                  </a:moveTo>
                  <a:cubicBezTo>
                    <a:pt x="163" y="27"/>
                    <a:pt x="159" y="23"/>
                    <a:pt x="159" y="18"/>
                  </a:cubicBezTo>
                  <a:cubicBezTo>
                    <a:pt x="159" y="14"/>
                    <a:pt x="163" y="10"/>
                    <a:pt x="168" y="10"/>
                  </a:cubicBezTo>
                  <a:cubicBezTo>
                    <a:pt x="173" y="10"/>
                    <a:pt x="177" y="14"/>
                    <a:pt x="177" y="18"/>
                  </a:cubicBezTo>
                  <a:cubicBezTo>
                    <a:pt x="177" y="23"/>
                    <a:pt x="173" y="27"/>
                    <a:pt x="168"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45">
              <a:extLst>
                <a:ext uri="{FF2B5EF4-FFF2-40B4-BE49-F238E27FC236}">
                  <a16:creationId xmlns:a16="http://schemas.microsoft.com/office/drawing/2014/main" id="{1B0146A8-D99F-BD69-EBCA-CC9C7E22AD83}"/>
                </a:ext>
              </a:extLst>
            </p:cNvPr>
            <p:cNvSpPr>
              <a:spLocks noEditPoints="1"/>
            </p:cNvSpPr>
            <p:nvPr/>
          </p:nvSpPr>
          <p:spPr bwMode="auto">
            <a:xfrm>
              <a:off x="8074025" y="3198813"/>
              <a:ext cx="468313" cy="73025"/>
            </a:xfrm>
            <a:custGeom>
              <a:avLst/>
              <a:gdLst>
                <a:gd name="T0" fmla="*/ 233 w 238"/>
                <a:gd name="T1" fmla="*/ 14 h 37"/>
                <a:gd name="T2" fmla="*/ 225 w 238"/>
                <a:gd name="T3" fmla="*/ 14 h 37"/>
                <a:gd name="T4" fmla="*/ 207 w 238"/>
                <a:gd name="T5" fmla="*/ 0 h 37"/>
                <a:gd name="T6" fmla="*/ 189 w 238"/>
                <a:gd name="T7" fmla="*/ 14 h 37"/>
                <a:gd name="T8" fmla="*/ 186 w 238"/>
                <a:gd name="T9" fmla="*/ 14 h 37"/>
                <a:gd name="T10" fmla="*/ 168 w 238"/>
                <a:gd name="T11" fmla="*/ 0 h 37"/>
                <a:gd name="T12" fmla="*/ 150 w 238"/>
                <a:gd name="T13" fmla="*/ 14 h 37"/>
                <a:gd name="T14" fmla="*/ 146 w 238"/>
                <a:gd name="T15" fmla="*/ 14 h 37"/>
                <a:gd name="T16" fmla="*/ 128 w 238"/>
                <a:gd name="T17" fmla="*/ 0 h 37"/>
                <a:gd name="T18" fmla="*/ 110 w 238"/>
                <a:gd name="T19" fmla="*/ 14 h 37"/>
                <a:gd name="T20" fmla="*/ 5 w 238"/>
                <a:gd name="T21" fmla="*/ 14 h 37"/>
                <a:gd name="T22" fmla="*/ 0 w 238"/>
                <a:gd name="T23" fmla="*/ 19 h 37"/>
                <a:gd name="T24" fmla="*/ 5 w 238"/>
                <a:gd name="T25" fmla="*/ 24 h 37"/>
                <a:gd name="T26" fmla="*/ 110 w 238"/>
                <a:gd name="T27" fmla="*/ 24 h 37"/>
                <a:gd name="T28" fmla="*/ 128 w 238"/>
                <a:gd name="T29" fmla="*/ 37 h 37"/>
                <a:gd name="T30" fmla="*/ 146 w 238"/>
                <a:gd name="T31" fmla="*/ 24 h 37"/>
                <a:gd name="T32" fmla="*/ 150 w 238"/>
                <a:gd name="T33" fmla="*/ 24 h 37"/>
                <a:gd name="T34" fmla="*/ 168 w 238"/>
                <a:gd name="T35" fmla="*/ 37 h 37"/>
                <a:gd name="T36" fmla="*/ 186 w 238"/>
                <a:gd name="T37" fmla="*/ 24 h 37"/>
                <a:gd name="T38" fmla="*/ 189 w 238"/>
                <a:gd name="T39" fmla="*/ 24 h 37"/>
                <a:gd name="T40" fmla="*/ 207 w 238"/>
                <a:gd name="T41" fmla="*/ 37 h 37"/>
                <a:gd name="T42" fmla="*/ 225 w 238"/>
                <a:gd name="T43" fmla="*/ 24 h 37"/>
                <a:gd name="T44" fmla="*/ 233 w 238"/>
                <a:gd name="T45" fmla="*/ 24 h 37"/>
                <a:gd name="T46" fmla="*/ 238 w 238"/>
                <a:gd name="T47" fmla="*/ 19 h 37"/>
                <a:gd name="T48" fmla="*/ 233 w 238"/>
                <a:gd name="T49" fmla="*/ 14 h 37"/>
                <a:gd name="T50" fmla="*/ 128 w 238"/>
                <a:gd name="T51" fmla="*/ 28 h 37"/>
                <a:gd name="T52" fmla="*/ 119 w 238"/>
                <a:gd name="T53" fmla="*/ 19 h 37"/>
                <a:gd name="T54" fmla="*/ 128 w 238"/>
                <a:gd name="T55" fmla="*/ 10 h 37"/>
                <a:gd name="T56" fmla="*/ 137 w 238"/>
                <a:gd name="T57" fmla="*/ 19 h 37"/>
                <a:gd name="T58" fmla="*/ 128 w 238"/>
                <a:gd name="T59" fmla="*/ 28 h 37"/>
                <a:gd name="T60" fmla="*/ 168 w 238"/>
                <a:gd name="T61" fmla="*/ 28 h 37"/>
                <a:gd name="T62" fmla="*/ 159 w 238"/>
                <a:gd name="T63" fmla="*/ 19 h 37"/>
                <a:gd name="T64" fmla="*/ 168 w 238"/>
                <a:gd name="T65" fmla="*/ 10 h 37"/>
                <a:gd name="T66" fmla="*/ 177 w 238"/>
                <a:gd name="T67" fmla="*/ 19 h 37"/>
                <a:gd name="T68" fmla="*/ 168 w 238"/>
                <a:gd name="T69" fmla="*/ 28 h 37"/>
                <a:gd name="T70" fmla="*/ 207 w 238"/>
                <a:gd name="T71" fmla="*/ 28 h 37"/>
                <a:gd name="T72" fmla="*/ 199 w 238"/>
                <a:gd name="T73" fmla="*/ 19 h 37"/>
                <a:gd name="T74" fmla="*/ 207 w 238"/>
                <a:gd name="T75" fmla="*/ 10 h 37"/>
                <a:gd name="T76" fmla="*/ 216 w 238"/>
                <a:gd name="T77" fmla="*/ 19 h 37"/>
                <a:gd name="T78" fmla="*/ 207 w 238"/>
                <a:gd name="T7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225" y="14"/>
                    <a:pt x="225" y="14"/>
                    <a:pt x="225" y="14"/>
                  </a:cubicBezTo>
                  <a:cubicBezTo>
                    <a:pt x="223" y="6"/>
                    <a:pt x="216" y="0"/>
                    <a:pt x="207" y="0"/>
                  </a:cubicBezTo>
                  <a:cubicBezTo>
                    <a:pt x="199" y="0"/>
                    <a:pt x="192" y="6"/>
                    <a:pt x="189" y="14"/>
                  </a:cubicBez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5" y="14"/>
                    <a:pt x="5" y="14"/>
                    <a:pt x="5" y="14"/>
                  </a:cubicBezTo>
                  <a:cubicBezTo>
                    <a:pt x="2" y="14"/>
                    <a:pt x="0" y="16"/>
                    <a:pt x="0" y="19"/>
                  </a:cubicBezTo>
                  <a:cubicBezTo>
                    <a:pt x="0" y="21"/>
                    <a:pt x="2" y="24"/>
                    <a:pt x="5" y="24"/>
                  </a:cubicBezTo>
                  <a:cubicBezTo>
                    <a:pt x="110" y="24"/>
                    <a:pt x="110" y="24"/>
                    <a:pt x="110" y="24"/>
                  </a:cubicBezTo>
                  <a:cubicBezTo>
                    <a:pt x="112" y="32"/>
                    <a:pt x="120" y="37"/>
                    <a:pt x="128" y="37"/>
                  </a:cubicBezTo>
                  <a:cubicBezTo>
                    <a:pt x="137" y="37"/>
                    <a:pt x="144" y="32"/>
                    <a:pt x="146" y="24"/>
                  </a:cubicBezTo>
                  <a:cubicBezTo>
                    <a:pt x="150" y="24"/>
                    <a:pt x="150" y="24"/>
                    <a:pt x="150" y="24"/>
                  </a:cubicBezTo>
                  <a:cubicBezTo>
                    <a:pt x="152" y="32"/>
                    <a:pt x="159" y="37"/>
                    <a:pt x="168" y="37"/>
                  </a:cubicBezTo>
                  <a:cubicBezTo>
                    <a:pt x="176" y="37"/>
                    <a:pt x="184" y="32"/>
                    <a:pt x="186" y="24"/>
                  </a:cubicBezTo>
                  <a:cubicBezTo>
                    <a:pt x="189" y="24"/>
                    <a:pt x="189" y="24"/>
                    <a:pt x="189" y="24"/>
                  </a:cubicBezTo>
                  <a:cubicBezTo>
                    <a:pt x="192" y="32"/>
                    <a:pt x="199" y="37"/>
                    <a:pt x="207" y="37"/>
                  </a:cubicBezTo>
                  <a:cubicBezTo>
                    <a:pt x="216" y="37"/>
                    <a:pt x="223" y="32"/>
                    <a:pt x="225" y="24"/>
                  </a:cubicBezTo>
                  <a:cubicBezTo>
                    <a:pt x="233" y="24"/>
                    <a:pt x="233" y="24"/>
                    <a:pt x="233" y="24"/>
                  </a:cubicBezTo>
                  <a:cubicBezTo>
                    <a:pt x="236" y="24"/>
                    <a:pt x="238" y="21"/>
                    <a:pt x="238" y="19"/>
                  </a:cubicBezTo>
                  <a:cubicBezTo>
                    <a:pt x="238" y="16"/>
                    <a:pt x="236" y="14"/>
                    <a:pt x="233" y="14"/>
                  </a:cubicBezTo>
                  <a:close/>
                  <a:moveTo>
                    <a:pt x="128" y="28"/>
                  </a:moveTo>
                  <a:cubicBezTo>
                    <a:pt x="123" y="28"/>
                    <a:pt x="119" y="24"/>
                    <a:pt x="119" y="19"/>
                  </a:cubicBezTo>
                  <a:cubicBezTo>
                    <a:pt x="119" y="14"/>
                    <a:pt x="123" y="10"/>
                    <a:pt x="128" y="10"/>
                  </a:cubicBezTo>
                  <a:cubicBezTo>
                    <a:pt x="133" y="10"/>
                    <a:pt x="137" y="14"/>
                    <a:pt x="137" y="19"/>
                  </a:cubicBezTo>
                  <a:cubicBezTo>
                    <a:pt x="137" y="24"/>
                    <a:pt x="133" y="28"/>
                    <a:pt x="128" y="28"/>
                  </a:cubicBezTo>
                  <a:close/>
                  <a:moveTo>
                    <a:pt x="168" y="28"/>
                  </a:moveTo>
                  <a:cubicBezTo>
                    <a:pt x="163" y="28"/>
                    <a:pt x="159" y="24"/>
                    <a:pt x="159" y="19"/>
                  </a:cubicBezTo>
                  <a:cubicBezTo>
                    <a:pt x="159" y="14"/>
                    <a:pt x="163" y="10"/>
                    <a:pt x="168" y="10"/>
                  </a:cubicBezTo>
                  <a:cubicBezTo>
                    <a:pt x="173" y="10"/>
                    <a:pt x="177" y="14"/>
                    <a:pt x="177" y="19"/>
                  </a:cubicBezTo>
                  <a:cubicBezTo>
                    <a:pt x="177" y="24"/>
                    <a:pt x="173" y="28"/>
                    <a:pt x="168" y="28"/>
                  </a:cubicBezTo>
                  <a:close/>
                  <a:moveTo>
                    <a:pt x="207" y="28"/>
                  </a:moveTo>
                  <a:cubicBezTo>
                    <a:pt x="203" y="28"/>
                    <a:pt x="199" y="24"/>
                    <a:pt x="199" y="19"/>
                  </a:cubicBezTo>
                  <a:cubicBezTo>
                    <a:pt x="199" y="14"/>
                    <a:pt x="203" y="10"/>
                    <a:pt x="207" y="10"/>
                  </a:cubicBezTo>
                  <a:cubicBezTo>
                    <a:pt x="212" y="10"/>
                    <a:pt x="216" y="14"/>
                    <a:pt x="216" y="19"/>
                  </a:cubicBezTo>
                  <a:cubicBezTo>
                    <a:pt x="216" y="24"/>
                    <a:pt x="212" y="28"/>
                    <a:pt x="207"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A225D722-10F0-2ED2-75AC-2A6DA443A152}"/>
              </a:ext>
            </a:extLst>
          </p:cNvPr>
          <p:cNvGrpSpPr/>
          <p:nvPr/>
        </p:nvGrpSpPr>
        <p:grpSpPr>
          <a:xfrm>
            <a:off x="10081912" y="4398800"/>
            <a:ext cx="493059" cy="359989"/>
            <a:chOff x="12506325" y="5421313"/>
            <a:chExt cx="558800" cy="407988"/>
          </a:xfrm>
          <a:solidFill>
            <a:srgbClr val="C00000"/>
          </a:solidFill>
        </p:grpSpPr>
        <p:sp>
          <p:nvSpPr>
            <p:cNvPr id="32" name="Freeform 571">
              <a:extLst>
                <a:ext uri="{FF2B5EF4-FFF2-40B4-BE49-F238E27FC236}">
                  <a16:creationId xmlns:a16="http://schemas.microsoft.com/office/drawing/2014/main" id="{14B0914B-8161-F157-EA19-0BBDC2CC2D00}"/>
                </a:ext>
              </a:extLst>
            </p:cNvPr>
            <p:cNvSpPr>
              <a:spLocks noEditPoints="1"/>
            </p:cNvSpPr>
            <p:nvPr/>
          </p:nvSpPr>
          <p:spPr bwMode="auto">
            <a:xfrm>
              <a:off x="12506325" y="5421313"/>
              <a:ext cx="558800" cy="407988"/>
            </a:xfrm>
            <a:custGeom>
              <a:avLst/>
              <a:gdLst>
                <a:gd name="T0" fmla="*/ 230 w 235"/>
                <a:gd name="T1" fmla="*/ 71 h 171"/>
                <a:gd name="T2" fmla="*/ 219 w 235"/>
                <a:gd name="T3" fmla="*/ 71 h 171"/>
                <a:gd name="T4" fmla="*/ 219 w 235"/>
                <a:gd name="T5" fmla="*/ 35 h 171"/>
                <a:gd name="T6" fmla="*/ 219 w 235"/>
                <a:gd name="T7" fmla="*/ 35 h 171"/>
                <a:gd name="T8" fmla="*/ 219 w 235"/>
                <a:gd name="T9" fmla="*/ 35 h 171"/>
                <a:gd name="T10" fmla="*/ 215 w 235"/>
                <a:gd name="T11" fmla="*/ 31 h 171"/>
                <a:gd name="T12" fmla="*/ 20 w 235"/>
                <a:gd name="T13" fmla="*/ 31 h 171"/>
                <a:gd name="T14" fmla="*/ 10 w 235"/>
                <a:gd name="T15" fmla="*/ 20 h 171"/>
                <a:gd name="T16" fmla="*/ 20 w 235"/>
                <a:gd name="T17" fmla="*/ 9 h 171"/>
                <a:gd name="T18" fmla="*/ 215 w 235"/>
                <a:gd name="T19" fmla="*/ 9 h 171"/>
                <a:gd name="T20" fmla="*/ 219 w 235"/>
                <a:gd name="T21" fmla="*/ 5 h 171"/>
                <a:gd name="T22" fmla="*/ 215 w 235"/>
                <a:gd name="T23" fmla="*/ 0 h 171"/>
                <a:gd name="T24" fmla="*/ 20 w 235"/>
                <a:gd name="T25" fmla="*/ 0 h 171"/>
                <a:gd name="T26" fmla="*/ 0 w 235"/>
                <a:gd name="T27" fmla="*/ 20 h 171"/>
                <a:gd name="T28" fmla="*/ 0 w 235"/>
                <a:gd name="T29" fmla="*/ 20 h 171"/>
                <a:gd name="T30" fmla="*/ 0 w 235"/>
                <a:gd name="T31" fmla="*/ 20 h 171"/>
                <a:gd name="T32" fmla="*/ 0 w 235"/>
                <a:gd name="T33" fmla="*/ 151 h 171"/>
                <a:gd name="T34" fmla="*/ 20 w 235"/>
                <a:gd name="T35" fmla="*/ 171 h 171"/>
                <a:gd name="T36" fmla="*/ 215 w 235"/>
                <a:gd name="T37" fmla="*/ 171 h 171"/>
                <a:gd name="T38" fmla="*/ 219 w 235"/>
                <a:gd name="T39" fmla="*/ 166 h 171"/>
                <a:gd name="T40" fmla="*/ 219 w 235"/>
                <a:gd name="T41" fmla="*/ 129 h 171"/>
                <a:gd name="T42" fmla="*/ 230 w 235"/>
                <a:gd name="T43" fmla="*/ 129 h 171"/>
                <a:gd name="T44" fmla="*/ 235 w 235"/>
                <a:gd name="T45" fmla="*/ 124 h 171"/>
                <a:gd name="T46" fmla="*/ 235 w 235"/>
                <a:gd name="T47" fmla="*/ 76 h 171"/>
                <a:gd name="T48" fmla="*/ 230 w 235"/>
                <a:gd name="T49" fmla="*/ 71 h 171"/>
                <a:gd name="T50" fmla="*/ 210 w 235"/>
                <a:gd name="T51" fmla="*/ 161 h 171"/>
                <a:gd name="T52" fmla="*/ 20 w 235"/>
                <a:gd name="T53" fmla="*/ 161 h 171"/>
                <a:gd name="T54" fmla="*/ 10 w 235"/>
                <a:gd name="T55" fmla="*/ 151 h 171"/>
                <a:gd name="T56" fmla="*/ 10 w 235"/>
                <a:gd name="T57" fmla="*/ 37 h 171"/>
                <a:gd name="T58" fmla="*/ 20 w 235"/>
                <a:gd name="T59" fmla="*/ 40 h 171"/>
                <a:gd name="T60" fmla="*/ 20 w 235"/>
                <a:gd name="T61" fmla="*/ 40 h 171"/>
                <a:gd name="T62" fmla="*/ 210 w 235"/>
                <a:gd name="T63" fmla="*/ 40 h 171"/>
                <a:gd name="T64" fmla="*/ 210 w 235"/>
                <a:gd name="T65" fmla="*/ 71 h 171"/>
                <a:gd name="T66" fmla="*/ 180 w 235"/>
                <a:gd name="T67" fmla="*/ 71 h 171"/>
                <a:gd name="T68" fmla="*/ 151 w 235"/>
                <a:gd name="T69" fmla="*/ 100 h 171"/>
                <a:gd name="T70" fmla="*/ 180 w 235"/>
                <a:gd name="T71" fmla="*/ 129 h 171"/>
                <a:gd name="T72" fmla="*/ 210 w 235"/>
                <a:gd name="T73" fmla="*/ 129 h 171"/>
                <a:gd name="T74" fmla="*/ 210 w 235"/>
                <a:gd name="T75" fmla="*/ 161 h 171"/>
                <a:gd name="T76" fmla="*/ 225 w 235"/>
                <a:gd name="T77" fmla="*/ 119 h 171"/>
                <a:gd name="T78" fmla="*/ 180 w 235"/>
                <a:gd name="T79" fmla="*/ 119 h 171"/>
                <a:gd name="T80" fmla="*/ 160 w 235"/>
                <a:gd name="T81" fmla="*/ 100 h 171"/>
                <a:gd name="T82" fmla="*/ 180 w 235"/>
                <a:gd name="T83" fmla="*/ 80 h 171"/>
                <a:gd name="T84" fmla="*/ 225 w 235"/>
                <a:gd name="T85" fmla="*/ 80 h 171"/>
                <a:gd name="T86" fmla="*/ 225 w 235"/>
                <a:gd name="T87" fmla="*/ 11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 h="171">
                  <a:moveTo>
                    <a:pt x="230" y="71"/>
                  </a:moveTo>
                  <a:cubicBezTo>
                    <a:pt x="219" y="71"/>
                    <a:pt x="219" y="71"/>
                    <a:pt x="219" y="71"/>
                  </a:cubicBezTo>
                  <a:cubicBezTo>
                    <a:pt x="219" y="35"/>
                    <a:pt x="219" y="35"/>
                    <a:pt x="219" y="35"/>
                  </a:cubicBezTo>
                  <a:cubicBezTo>
                    <a:pt x="219" y="35"/>
                    <a:pt x="219" y="35"/>
                    <a:pt x="219" y="35"/>
                  </a:cubicBezTo>
                  <a:cubicBezTo>
                    <a:pt x="219" y="35"/>
                    <a:pt x="219" y="35"/>
                    <a:pt x="219" y="35"/>
                  </a:cubicBezTo>
                  <a:cubicBezTo>
                    <a:pt x="219" y="33"/>
                    <a:pt x="217" y="31"/>
                    <a:pt x="215" y="31"/>
                  </a:cubicBezTo>
                  <a:cubicBezTo>
                    <a:pt x="20" y="31"/>
                    <a:pt x="20" y="31"/>
                    <a:pt x="20" y="31"/>
                  </a:cubicBezTo>
                  <a:cubicBezTo>
                    <a:pt x="14" y="31"/>
                    <a:pt x="10" y="26"/>
                    <a:pt x="10" y="20"/>
                  </a:cubicBezTo>
                  <a:cubicBezTo>
                    <a:pt x="10" y="14"/>
                    <a:pt x="14" y="9"/>
                    <a:pt x="20" y="9"/>
                  </a:cubicBezTo>
                  <a:cubicBezTo>
                    <a:pt x="215" y="9"/>
                    <a:pt x="215" y="9"/>
                    <a:pt x="215" y="9"/>
                  </a:cubicBezTo>
                  <a:cubicBezTo>
                    <a:pt x="217" y="9"/>
                    <a:pt x="219" y="7"/>
                    <a:pt x="219" y="5"/>
                  </a:cubicBezTo>
                  <a:cubicBezTo>
                    <a:pt x="219" y="2"/>
                    <a:pt x="217" y="0"/>
                    <a:pt x="215" y="0"/>
                  </a:cubicBezTo>
                  <a:cubicBezTo>
                    <a:pt x="20" y="0"/>
                    <a:pt x="20" y="0"/>
                    <a:pt x="20" y="0"/>
                  </a:cubicBezTo>
                  <a:cubicBezTo>
                    <a:pt x="9" y="0"/>
                    <a:pt x="0" y="9"/>
                    <a:pt x="0" y="20"/>
                  </a:cubicBezTo>
                  <a:cubicBezTo>
                    <a:pt x="0" y="20"/>
                    <a:pt x="0" y="20"/>
                    <a:pt x="0" y="20"/>
                  </a:cubicBezTo>
                  <a:cubicBezTo>
                    <a:pt x="0" y="20"/>
                    <a:pt x="0" y="20"/>
                    <a:pt x="0" y="20"/>
                  </a:cubicBezTo>
                  <a:cubicBezTo>
                    <a:pt x="0" y="151"/>
                    <a:pt x="0" y="151"/>
                    <a:pt x="0" y="151"/>
                  </a:cubicBezTo>
                  <a:cubicBezTo>
                    <a:pt x="0" y="162"/>
                    <a:pt x="9" y="171"/>
                    <a:pt x="20" y="171"/>
                  </a:cubicBezTo>
                  <a:cubicBezTo>
                    <a:pt x="215" y="171"/>
                    <a:pt x="215" y="171"/>
                    <a:pt x="215" y="171"/>
                  </a:cubicBezTo>
                  <a:cubicBezTo>
                    <a:pt x="217" y="171"/>
                    <a:pt x="219" y="168"/>
                    <a:pt x="219" y="166"/>
                  </a:cubicBezTo>
                  <a:cubicBezTo>
                    <a:pt x="219" y="129"/>
                    <a:pt x="219" y="129"/>
                    <a:pt x="219" y="129"/>
                  </a:cubicBezTo>
                  <a:cubicBezTo>
                    <a:pt x="230" y="129"/>
                    <a:pt x="230" y="129"/>
                    <a:pt x="230" y="129"/>
                  </a:cubicBezTo>
                  <a:cubicBezTo>
                    <a:pt x="233" y="129"/>
                    <a:pt x="235" y="127"/>
                    <a:pt x="235" y="124"/>
                  </a:cubicBezTo>
                  <a:cubicBezTo>
                    <a:pt x="235" y="76"/>
                    <a:pt x="235" y="76"/>
                    <a:pt x="235" y="76"/>
                  </a:cubicBezTo>
                  <a:cubicBezTo>
                    <a:pt x="235" y="73"/>
                    <a:pt x="233" y="71"/>
                    <a:pt x="230" y="71"/>
                  </a:cubicBezTo>
                  <a:close/>
                  <a:moveTo>
                    <a:pt x="210" y="161"/>
                  </a:moveTo>
                  <a:cubicBezTo>
                    <a:pt x="20" y="161"/>
                    <a:pt x="20" y="161"/>
                    <a:pt x="20" y="161"/>
                  </a:cubicBezTo>
                  <a:cubicBezTo>
                    <a:pt x="14" y="161"/>
                    <a:pt x="10" y="156"/>
                    <a:pt x="10" y="151"/>
                  </a:cubicBezTo>
                  <a:cubicBezTo>
                    <a:pt x="10" y="37"/>
                    <a:pt x="10" y="37"/>
                    <a:pt x="10" y="37"/>
                  </a:cubicBezTo>
                  <a:cubicBezTo>
                    <a:pt x="13" y="39"/>
                    <a:pt x="16" y="40"/>
                    <a:pt x="20" y="40"/>
                  </a:cubicBezTo>
                  <a:cubicBezTo>
                    <a:pt x="20" y="40"/>
                    <a:pt x="20" y="40"/>
                    <a:pt x="20" y="40"/>
                  </a:cubicBezTo>
                  <a:cubicBezTo>
                    <a:pt x="210" y="40"/>
                    <a:pt x="210" y="40"/>
                    <a:pt x="210" y="40"/>
                  </a:cubicBezTo>
                  <a:cubicBezTo>
                    <a:pt x="210" y="71"/>
                    <a:pt x="210" y="71"/>
                    <a:pt x="210" y="71"/>
                  </a:cubicBezTo>
                  <a:cubicBezTo>
                    <a:pt x="180" y="71"/>
                    <a:pt x="180" y="71"/>
                    <a:pt x="180" y="71"/>
                  </a:cubicBezTo>
                  <a:cubicBezTo>
                    <a:pt x="164" y="71"/>
                    <a:pt x="151" y="84"/>
                    <a:pt x="151" y="100"/>
                  </a:cubicBezTo>
                  <a:cubicBezTo>
                    <a:pt x="151" y="116"/>
                    <a:pt x="164" y="129"/>
                    <a:pt x="180" y="129"/>
                  </a:cubicBezTo>
                  <a:cubicBezTo>
                    <a:pt x="210" y="129"/>
                    <a:pt x="210" y="129"/>
                    <a:pt x="210" y="129"/>
                  </a:cubicBezTo>
                  <a:lnTo>
                    <a:pt x="210" y="161"/>
                  </a:lnTo>
                  <a:close/>
                  <a:moveTo>
                    <a:pt x="225" y="119"/>
                  </a:moveTo>
                  <a:cubicBezTo>
                    <a:pt x="180" y="119"/>
                    <a:pt x="180" y="119"/>
                    <a:pt x="180" y="119"/>
                  </a:cubicBezTo>
                  <a:cubicBezTo>
                    <a:pt x="169" y="119"/>
                    <a:pt x="160" y="110"/>
                    <a:pt x="160" y="100"/>
                  </a:cubicBezTo>
                  <a:cubicBezTo>
                    <a:pt x="160" y="89"/>
                    <a:pt x="169" y="80"/>
                    <a:pt x="180" y="80"/>
                  </a:cubicBezTo>
                  <a:cubicBezTo>
                    <a:pt x="225" y="80"/>
                    <a:pt x="225" y="80"/>
                    <a:pt x="225" y="80"/>
                  </a:cubicBezTo>
                  <a:lnTo>
                    <a:pt x="225" y="11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val 572">
              <a:extLst>
                <a:ext uri="{FF2B5EF4-FFF2-40B4-BE49-F238E27FC236}">
                  <a16:creationId xmlns:a16="http://schemas.microsoft.com/office/drawing/2014/main" id="{A8894490-DDC5-4739-EE6E-30B0EB38D179}"/>
                </a:ext>
              </a:extLst>
            </p:cNvPr>
            <p:cNvSpPr>
              <a:spLocks noChangeArrowheads="1"/>
            </p:cNvSpPr>
            <p:nvPr/>
          </p:nvSpPr>
          <p:spPr bwMode="auto">
            <a:xfrm>
              <a:off x="12925425" y="5643563"/>
              <a:ext cx="30162" cy="30163"/>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573">
              <a:extLst>
                <a:ext uri="{FF2B5EF4-FFF2-40B4-BE49-F238E27FC236}">
                  <a16:creationId xmlns:a16="http://schemas.microsoft.com/office/drawing/2014/main" id="{87E2BD62-7581-AB43-A2B1-ED32DB324436}"/>
                </a:ext>
              </a:extLst>
            </p:cNvPr>
            <p:cNvSpPr>
              <a:spLocks/>
            </p:cNvSpPr>
            <p:nvPr/>
          </p:nvSpPr>
          <p:spPr bwMode="auto">
            <a:xfrm>
              <a:off x="12552363" y="5457825"/>
              <a:ext cx="474662" cy="23813"/>
            </a:xfrm>
            <a:custGeom>
              <a:avLst/>
              <a:gdLst>
                <a:gd name="T0" fmla="*/ 196 w 200"/>
                <a:gd name="T1" fmla="*/ 0 h 10"/>
                <a:gd name="T2" fmla="*/ 4 w 200"/>
                <a:gd name="T3" fmla="*/ 0 h 10"/>
                <a:gd name="T4" fmla="*/ 0 w 200"/>
                <a:gd name="T5" fmla="*/ 5 h 10"/>
                <a:gd name="T6" fmla="*/ 4 w 200"/>
                <a:gd name="T7" fmla="*/ 10 h 10"/>
                <a:gd name="T8" fmla="*/ 196 w 200"/>
                <a:gd name="T9" fmla="*/ 10 h 10"/>
                <a:gd name="T10" fmla="*/ 200 w 200"/>
                <a:gd name="T11" fmla="*/ 5 h 10"/>
                <a:gd name="T12" fmla="*/ 196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196" y="0"/>
                  </a:moveTo>
                  <a:cubicBezTo>
                    <a:pt x="4" y="0"/>
                    <a:pt x="4" y="0"/>
                    <a:pt x="4" y="0"/>
                  </a:cubicBezTo>
                  <a:cubicBezTo>
                    <a:pt x="2" y="0"/>
                    <a:pt x="0" y="2"/>
                    <a:pt x="0" y="5"/>
                  </a:cubicBezTo>
                  <a:cubicBezTo>
                    <a:pt x="0" y="8"/>
                    <a:pt x="2" y="10"/>
                    <a:pt x="4" y="10"/>
                  </a:cubicBezTo>
                  <a:cubicBezTo>
                    <a:pt x="196" y="10"/>
                    <a:pt x="196" y="10"/>
                    <a:pt x="196" y="10"/>
                  </a:cubicBezTo>
                  <a:cubicBezTo>
                    <a:pt x="198" y="10"/>
                    <a:pt x="200" y="8"/>
                    <a:pt x="200" y="5"/>
                  </a:cubicBezTo>
                  <a:cubicBezTo>
                    <a:pt x="200" y="2"/>
                    <a:pt x="198" y="0"/>
                    <a:pt x="19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FADE72B5-9C3F-65FA-36C5-E67EA1E75471}"/>
              </a:ext>
            </a:extLst>
          </p:cNvPr>
          <p:cNvGrpSpPr/>
          <p:nvPr/>
        </p:nvGrpSpPr>
        <p:grpSpPr>
          <a:xfrm>
            <a:off x="4700918" y="2037343"/>
            <a:ext cx="465045" cy="453838"/>
            <a:chOff x="12361863" y="5345113"/>
            <a:chExt cx="527050" cy="514350"/>
          </a:xfrm>
          <a:solidFill>
            <a:srgbClr val="C00000"/>
          </a:solidFill>
        </p:grpSpPr>
        <p:sp>
          <p:nvSpPr>
            <p:cNvPr id="36" name="Freeform 673">
              <a:extLst>
                <a:ext uri="{FF2B5EF4-FFF2-40B4-BE49-F238E27FC236}">
                  <a16:creationId xmlns:a16="http://schemas.microsoft.com/office/drawing/2014/main" id="{7B04C7AC-D070-19CC-EC7A-52C887A76209}"/>
                </a:ext>
              </a:extLst>
            </p:cNvPr>
            <p:cNvSpPr>
              <a:spLocks noEditPoints="1"/>
            </p:cNvSpPr>
            <p:nvPr/>
          </p:nvSpPr>
          <p:spPr bwMode="auto">
            <a:xfrm>
              <a:off x="12493626" y="5345113"/>
              <a:ext cx="268288" cy="209550"/>
            </a:xfrm>
            <a:custGeom>
              <a:avLst/>
              <a:gdLst>
                <a:gd name="T0" fmla="*/ 5 w 121"/>
                <a:gd name="T1" fmla="*/ 94 h 94"/>
                <a:gd name="T2" fmla="*/ 116 w 121"/>
                <a:gd name="T3" fmla="*/ 94 h 94"/>
                <a:gd name="T4" fmla="*/ 121 w 121"/>
                <a:gd name="T5" fmla="*/ 89 h 94"/>
                <a:gd name="T6" fmla="*/ 121 w 121"/>
                <a:gd name="T7" fmla="*/ 5 h 94"/>
                <a:gd name="T8" fmla="*/ 116 w 121"/>
                <a:gd name="T9" fmla="*/ 0 h 94"/>
                <a:gd name="T10" fmla="*/ 5 w 121"/>
                <a:gd name="T11" fmla="*/ 0 h 94"/>
                <a:gd name="T12" fmla="*/ 0 w 121"/>
                <a:gd name="T13" fmla="*/ 5 h 94"/>
                <a:gd name="T14" fmla="*/ 0 w 121"/>
                <a:gd name="T15" fmla="*/ 89 h 94"/>
                <a:gd name="T16" fmla="*/ 5 w 121"/>
                <a:gd name="T17" fmla="*/ 94 h 94"/>
                <a:gd name="T18" fmla="*/ 9 w 121"/>
                <a:gd name="T19" fmla="*/ 9 h 94"/>
                <a:gd name="T20" fmla="*/ 111 w 121"/>
                <a:gd name="T21" fmla="*/ 9 h 94"/>
                <a:gd name="T22" fmla="*/ 111 w 121"/>
                <a:gd name="T23" fmla="*/ 84 h 94"/>
                <a:gd name="T24" fmla="*/ 9 w 121"/>
                <a:gd name="T25" fmla="*/ 84 h 94"/>
                <a:gd name="T26" fmla="*/ 9 w 121"/>
                <a:gd name="T27" fmla="*/ 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94">
                  <a:moveTo>
                    <a:pt x="5" y="94"/>
                  </a:moveTo>
                  <a:cubicBezTo>
                    <a:pt x="116" y="94"/>
                    <a:pt x="116" y="94"/>
                    <a:pt x="116" y="94"/>
                  </a:cubicBezTo>
                  <a:cubicBezTo>
                    <a:pt x="118" y="94"/>
                    <a:pt x="121" y="92"/>
                    <a:pt x="121" y="89"/>
                  </a:cubicBezTo>
                  <a:cubicBezTo>
                    <a:pt x="121" y="5"/>
                    <a:pt x="121" y="5"/>
                    <a:pt x="121" y="5"/>
                  </a:cubicBezTo>
                  <a:cubicBezTo>
                    <a:pt x="121" y="2"/>
                    <a:pt x="118" y="0"/>
                    <a:pt x="116" y="0"/>
                  </a:cubicBezTo>
                  <a:cubicBezTo>
                    <a:pt x="5" y="0"/>
                    <a:pt x="5" y="0"/>
                    <a:pt x="5" y="0"/>
                  </a:cubicBezTo>
                  <a:cubicBezTo>
                    <a:pt x="2" y="0"/>
                    <a:pt x="0" y="2"/>
                    <a:pt x="0" y="5"/>
                  </a:cubicBezTo>
                  <a:cubicBezTo>
                    <a:pt x="0" y="89"/>
                    <a:pt x="0" y="89"/>
                    <a:pt x="0" y="89"/>
                  </a:cubicBezTo>
                  <a:cubicBezTo>
                    <a:pt x="0" y="92"/>
                    <a:pt x="2" y="94"/>
                    <a:pt x="5" y="94"/>
                  </a:cubicBezTo>
                  <a:close/>
                  <a:moveTo>
                    <a:pt x="9" y="9"/>
                  </a:moveTo>
                  <a:cubicBezTo>
                    <a:pt x="111" y="9"/>
                    <a:pt x="111" y="9"/>
                    <a:pt x="111" y="9"/>
                  </a:cubicBezTo>
                  <a:cubicBezTo>
                    <a:pt x="111" y="84"/>
                    <a:pt x="111" y="84"/>
                    <a:pt x="111" y="84"/>
                  </a:cubicBezTo>
                  <a:cubicBezTo>
                    <a:pt x="9" y="84"/>
                    <a:pt x="9" y="84"/>
                    <a:pt x="9" y="84"/>
                  </a:cubicBezTo>
                  <a:lnTo>
                    <a:pt x="9"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674">
              <a:extLst>
                <a:ext uri="{FF2B5EF4-FFF2-40B4-BE49-F238E27FC236}">
                  <a16:creationId xmlns:a16="http://schemas.microsoft.com/office/drawing/2014/main" id="{AD51125B-BC7D-E0C2-B1F1-3AD24DDA1863}"/>
                </a:ext>
              </a:extLst>
            </p:cNvPr>
            <p:cNvSpPr>
              <a:spLocks noEditPoints="1"/>
            </p:cNvSpPr>
            <p:nvPr/>
          </p:nvSpPr>
          <p:spPr bwMode="auto">
            <a:xfrm>
              <a:off x="12361863" y="5745163"/>
              <a:ext cx="139700" cy="114300"/>
            </a:xfrm>
            <a:custGeom>
              <a:avLst/>
              <a:gdLst>
                <a:gd name="T0" fmla="*/ 58 w 63"/>
                <a:gd name="T1" fmla="*/ 0 h 51"/>
                <a:gd name="T2" fmla="*/ 5 w 63"/>
                <a:gd name="T3" fmla="*/ 0 h 51"/>
                <a:gd name="T4" fmla="*/ 0 w 63"/>
                <a:gd name="T5" fmla="*/ 5 h 51"/>
                <a:gd name="T6" fmla="*/ 0 w 63"/>
                <a:gd name="T7" fmla="*/ 46 h 51"/>
                <a:gd name="T8" fmla="*/ 5 w 63"/>
                <a:gd name="T9" fmla="*/ 51 h 51"/>
                <a:gd name="T10" fmla="*/ 58 w 63"/>
                <a:gd name="T11" fmla="*/ 51 h 51"/>
                <a:gd name="T12" fmla="*/ 63 w 63"/>
                <a:gd name="T13" fmla="*/ 46 h 51"/>
                <a:gd name="T14" fmla="*/ 63 w 63"/>
                <a:gd name="T15" fmla="*/ 5 h 51"/>
                <a:gd name="T16" fmla="*/ 58 w 63"/>
                <a:gd name="T17" fmla="*/ 0 h 51"/>
                <a:gd name="T18" fmla="*/ 53 w 63"/>
                <a:gd name="T19" fmla="*/ 41 h 51"/>
                <a:gd name="T20" fmla="*/ 10 w 63"/>
                <a:gd name="T21" fmla="*/ 41 h 51"/>
                <a:gd name="T22" fmla="*/ 10 w 63"/>
                <a:gd name="T23" fmla="*/ 10 h 51"/>
                <a:gd name="T24" fmla="*/ 53 w 63"/>
                <a:gd name="T25" fmla="*/ 10 h 51"/>
                <a:gd name="T26" fmla="*/ 53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8" y="0"/>
                  </a:moveTo>
                  <a:cubicBezTo>
                    <a:pt x="5" y="0"/>
                    <a:pt x="5" y="0"/>
                    <a:pt x="5" y="0"/>
                  </a:cubicBezTo>
                  <a:cubicBezTo>
                    <a:pt x="2" y="0"/>
                    <a:pt x="0" y="2"/>
                    <a:pt x="0" y="5"/>
                  </a:cubicBezTo>
                  <a:cubicBezTo>
                    <a:pt x="0" y="46"/>
                    <a:pt x="0" y="46"/>
                    <a:pt x="0" y="46"/>
                  </a:cubicBezTo>
                  <a:cubicBezTo>
                    <a:pt x="0" y="49"/>
                    <a:pt x="2" y="51"/>
                    <a:pt x="5" y="51"/>
                  </a:cubicBezTo>
                  <a:cubicBezTo>
                    <a:pt x="58" y="51"/>
                    <a:pt x="58" y="51"/>
                    <a:pt x="58" y="51"/>
                  </a:cubicBezTo>
                  <a:cubicBezTo>
                    <a:pt x="61" y="51"/>
                    <a:pt x="63" y="49"/>
                    <a:pt x="63" y="46"/>
                  </a:cubicBezTo>
                  <a:cubicBezTo>
                    <a:pt x="63" y="5"/>
                    <a:pt x="63" y="5"/>
                    <a:pt x="63" y="5"/>
                  </a:cubicBezTo>
                  <a:cubicBezTo>
                    <a:pt x="63" y="2"/>
                    <a:pt x="61" y="0"/>
                    <a:pt x="58" y="0"/>
                  </a:cubicBezTo>
                  <a:close/>
                  <a:moveTo>
                    <a:pt x="53" y="41"/>
                  </a:moveTo>
                  <a:cubicBezTo>
                    <a:pt x="10" y="41"/>
                    <a:pt x="10" y="41"/>
                    <a:pt x="10" y="41"/>
                  </a:cubicBezTo>
                  <a:cubicBezTo>
                    <a:pt x="10" y="10"/>
                    <a:pt x="10" y="10"/>
                    <a:pt x="10" y="10"/>
                  </a:cubicBezTo>
                  <a:cubicBezTo>
                    <a:pt x="53" y="10"/>
                    <a:pt x="53" y="10"/>
                    <a:pt x="53" y="10"/>
                  </a:cubicBezTo>
                  <a:lnTo>
                    <a:pt x="5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75">
              <a:extLst>
                <a:ext uri="{FF2B5EF4-FFF2-40B4-BE49-F238E27FC236}">
                  <a16:creationId xmlns:a16="http://schemas.microsoft.com/office/drawing/2014/main" id="{F3FF1209-75D9-F7CF-5817-8C1AABC9832B}"/>
                </a:ext>
              </a:extLst>
            </p:cNvPr>
            <p:cNvSpPr>
              <a:spLocks noEditPoints="1"/>
            </p:cNvSpPr>
            <p:nvPr/>
          </p:nvSpPr>
          <p:spPr bwMode="auto">
            <a:xfrm>
              <a:off x="12555538" y="5745163"/>
              <a:ext cx="139700" cy="114300"/>
            </a:xfrm>
            <a:custGeom>
              <a:avLst/>
              <a:gdLst>
                <a:gd name="T0" fmla="*/ 58 w 63"/>
                <a:gd name="T1" fmla="*/ 0 h 51"/>
                <a:gd name="T2" fmla="*/ 5 w 63"/>
                <a:gd name="T3" fmla="*/ 0 h 51"/>
                <a:gd name="T4" fmla="*/ 0 w 63"/>
                <a:gd name="T5" fmla="*/ 5 h 51"/>
                <a:gd name="T6" fmla="*/ 0 w 63"/>
                <a:gd name="T7" fmla="*/ 46 h 51"/>
                <a:gd name="T8" fmla="*/ 5 w 63"/>
                <a:gd name="T9" fmla="*/ 51 h 51"/>
                <a:gd name="T10" fmla="*/ 58 w 63"/>
                <a:gd name="T11" fmla="*/ 51 h 51"/>
                <a:gd name="T12" fmla="*/ 63 w 63"/>
                <a:gd name="T13" fmla="*/ 46 h 51"/>
                <a:gd name="T14" fmla="*/ 63 w 63"/>
                <a:gd name="T15" fmla="*/ 5 h 51"/>
                <a:gd name="T16" fmla="*/ 58 w 63"/>
                <a:gd name="T17" fmla="*/ 0 h 51"/>
                <a:gd name="T18" fmla="*/ 54 w 63"/>
                <a:gd name="T19" fmla="*/ 41 h 51"/>
                <a:gd name="T20" fmla="*/ 10 w 63"/>
                <a:gd name="T21" fmla="*/ 41 h 51"/>
                <a:gd name="T22" fmla="*/ 10 w 63"/>
                <a:gd name="T23" fmla="*/ 10 h 51"/>
                <a:gd name="T24" fmla="*/ 54 w 63"/>
                <a:gd name="T25" fmla="*/ 10 h 51"/>
                <a:gd name="T26" fmla="*/ 54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8" y="0"/>
                  </a:moveTo>
                  <a:cubicBezTo>
                    <a:pt x="5" y="0"/>
                    <a:pt x="5" y="0"/>
                    <a:pt x="5" y="0"/>
                  </a:cubicBezTo>
                  <a:cubicBezTo>
                    <a:pt x="2" y="0"/>
                    <a:pt x="0" y="2"/>
                    <a:pt x="0" y="5"/>
                  </a:cubicBezTo>
                  <a:cubicBezTo>
                    <a:pt x="0" y="46"/>
                    <a:pt x="0" y="46"/>
                    <a:pt x="0" y="46"/>
                  </a:cubicBezTo>
                  <a:cubicBezTo>
                    <a:pt x="0" y="49"/>
                    <a:pt x="2" y="51"/>
                    <a:pt x="5" y="51"/>
                  </a:cubicBezTo>
                  <a:cubicBezTo>
                    <a:pt x="58" y="51"/>
                    <a:pt x="58" y="51"/>
                    <a:pt x="58" y="51"/>
                  </a:cubicBezTo>
                  <a:cubicBezTo>
                    <a:pt x="61" y="51"/>
                    <a:pt x="63" y="49"/>
                    <a:pt x="63" y="46"/>
                  </a:cubicBezTo>
                  <a:cubicBezTo>
                    <a:pt x="63" y="5"/>
                    <a:pt x="63" y="5"/>
                    <a:pt x="63" y="5"/>
                  </a:cubicBezTo>
                  <a:cubicBezTo>
                    <a:pt x="63" y="2"/>
                    <a:pt x="61" y="0"/>
                    <a:pt x="58" y="0"/>
                  </a:cubicBezTo>
                  <a:close/>
                  <a:moveTo>
                    <a:pt x="54" y="41"/>
                  </a:moveTo>
                  <a:cubicBezTo>
                    <a:pt x="10" y="41"/>
                    <a:pt x="10" y="41"/>
                    <a:pt x="10" y="41"/>
                  </a:cubicBezTo>
                  <a:cubicBezTo>
                    <a:pt x="10" y="10"/>
                    <a:pt x="10" y="10"/>
                    <a:pt x="10" y="10"/>
                  </a:cubicBezTo>
                  <a:cubicBezTo>
                    <a:pt x="54" y="10"/>
                    <a:pt x="54" y="10"/>
                    <a:pt x="54" y="10"/>
                  </a:cubicBezTo>
                  <a:lnTo>
                    <a:pt x="54"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76">
              <a:extLst>
                <a:ext uri="{FF2B5EF4-FFF2-40B4-BE49-F238E27FC236}">
                  <a16:creationId xmlns:a16="http://schemas.microsoft.com/office/drawing/2014/main" id="{96B24883-4580-07B9-6A1E-5B8215EB5A0E}"/>
                </a:ext>
              </a:extLst>
            </p:cNvPr>
            <p:cNvSpPr>
              <a:spLocks noEditPoints="1"/>
            </p:cNvSpPr>
            <p:nvPr/>
          </p:nvSpPr>
          <p:spPr bwMode="auto">
            <a:xfrm>
              <a:off x="12749213" y="5745163"/>
              <a:ext cx="139700" cy="114300"/>
            </a:xfrm>
            <a:custGeom>
              <a:avLst/>
              <a:gdLst>
                <a:gd name="T0" fmla="*/ 59 w 63"/>
                <a:gd name="T1" fmla="*/ 0 h 51"/>
                <a:gd name="T2" fmla="*/ 5 w 63"/>
                <a:gd name="T3" fmla="*/ 0 h 51"/>
                <a:gd name="T4" fmla="*/ 0 w 63"/>
                <a:gd name="T5" fmla="*/ 5 h 51"/>
                <a:gd name="T6" fmla="*/ 0 w 63"/>
                <a:gd name="T7" fmla="*/ 46 h 51"/>
                <a:gd name="T8" fmla="*/ 5 w 63"/>
                <a:gd name="T9" fmla="*/ 51 h 51"/>
                <a:gd name="T10" fmla="*/ 59 w 63"/>
                <a:gd name="T11" fmla="*/ 51 h 51"/>
                <a:gd name="T12" fmla="*/ 63 w 63"/>
                <a:gd name="T13" fmla="*/ 46 h 51"/>
                <a:gd name="T14" fmla="*/ 63 w 63"/>
                <a:gd name="T15" fmla="*/ 5 h 51"/>
                <a:gd name="T16" fmla="*/ 59 w 63"/>
                <a:gd name="T17" fmla="*/ 0 h 51"/>
                <a:gd name="T18" fmla="*/ 54 w 63"/>
                <a:gd name="T19" fmla="*/ 41 h 51"/>
                <a:gd name="T20" fmla="*/ 10 w 63"/>
                <a:gd name="T21" fmla="*/ 41 h 51"/>
                <a:gd name="T22" fmla="*/ 10 w 63"/>
                <a:gd name="T23" fmla="*/ 10 h 51"/>
                <a:gd name="T24" fmla="*/ 54 w 63"/>
                <a:gd name="T25" fmla="*/ 10 h 51"/>
                <a:gd name="T26" fmla="*/ 54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9" y="0"/>
                  </a:moveTo>
                  <a:cubicBezTo>
                    <a:pt x="5" y="0"/>
                    <a:pt x="5" y="0"/>
                    <a:pt x="5" y="0"/>
                  </a:cubicBezTo>
                  <a:cubicBezTo>
                    <a:pt x="2" y="0"/>
                    <a:pt x="0" y="2"/>
                    <a:pt x="0" y="5"/>
                  </a:cubicBezTo>
                  <a:cubicBezTo>
                    <a:pt x="0" y="46"/>
                    <a:pt x="0" y="46"/>
                    <a:pt x="0" y="46"/>
                  </a:cubicBezTo>
                  <a:cubicBezTo>
                    <a:pt x="0" y="49"/>
                    <a:pt x="2" y="51"/>
                    <a:pt x="5" y="51"/>
                  </a:cubicBezTo>
                  <a:cubicBezTo>
                    <a:pt x="59" y="51"/>
                    <a:pt x="59" y="51"/>
                    <a:pt x="59" y="51"/>
                  </a:cubicBezTo>
                  <a:cubicBezTo>
                    <a:pt x="61" y="51"/>
                    <a:pt x="63" y="49"/>
                    <a:pt x="63" y="46"/>
                  </a:cubicBezTo>
                  <a:cubicBezTo>
                    <a:pt x="63" y="5"/>
                    <a:pt x="63" y="5"/>
                    <a:pt x="63" y="5"/>
                  </a:cubicBezTo>
                  <a:cubicBezTo>
                    <a:pt x="63" y="2"/>
                    <a:pt x="61" y="0"/>
                    <a:pt x="59" y="0"/>
                  </a:cubicBezTo>
                  <a:close/>
                  <a:moveTo>
                    <a:pt x="54" y="41"/>
                  </a:moveTo>
                  <a:cubicBezTo>
                    <a:pt x="10" y="41"/>
                    <a:pt x="10" y="41"/>
                    <a:pt x="10" y="41"/>
                  </a:cubicBezTo>
                  <a:cubicBezTo>
                    <a:pt x="10" y="10"/>
                    <a:pt x="10" y="10"/>
                    <a:pt x="10" y="10"/>
                  </a:cubicBezTo>
                  <a:cubicBezTo>
                    <a:pt x="54" y="10"/>
                    <a:pt x="54" y="10"/>
                    <a:pt x="54" y="10"/>
                  </a:cubicBezTo>
                  <a:lnTo>
                    <a:pt x="54"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677">
              <a:extLst>
                <a:ext uri="{FF2B5EF4-FFF2-40B4-BE49-F238E27FC236}">
                  <a16:creationId xmlns:a16="http://schemas.microsoft.com/office/drawing/2014/main" id="{4DD5AF3E-918A-76C9-1576-CB73477A20ED}"/>
                </a:ext>
              </a:extLst>
            </p:cNvPr>
            <p:cNvSpPr>
              <a:spLocks/>
            </p:cNvSpPr>
            <p:nvPr/>
          </p:nvSpPr>
          <p:spPr bwMode="auto">
            <a:xfrm>
              <a:off x="12415838" y="5584825"/>
              <a:ext cx="419100" cy="125413"/>
            </a:xfrm>
            <a:custGeom>
              <a:avLst/>
              <a:gdLst>
                <a:gd name="T0" fmla="*/ 5 w 189"/>
                <a:gd name="T1" fmla="*/ 56 h 56"/>
                <a:gd name="T2" fmla="*/ 10 w 189"/>
                <a:gd name="T3" fmla="*/ 51 h 56"/>
                <a:gd name="T4" fmla="*/ 10 w 189"/>
                <a:gd name="T5" fmla="*/ 33 h 56"/>
                <a:gd name="T6" fmla="*/ 90 w 189"/>
                <a:gd name="T7" fmla="*/ 33 h 56"/>
                <a:gd name="T8" fmla="*/ 90 w 189"/>
                <a:gd name="T9" fmla="*/ 51 h 56"/>
                <a:gd name="T10" fmla="*/ 95 w 189"/>
                <a:gd name="T11" fmla="*/ 56 h 56"/>
                <a:gd name="T12" fmla="*/ 100 w 189"/>
                <a:gd name="T13" fmla="*/ 51 h 56"/>
                <a:gd name="T14" fmla="*/ 100 w 189"/>
                <a:gd name="T15" fmla="*/ 33 h 56"/>
                <a:gd name="T16" fmla="*/ 180 w 189"/>
                <a:gd name="T17" fmla="*/ 33 h 56"/>
                <a:gd name="T18" fmla="*/ 180 w 189"/>
                <a:gd name="T19" fmla="*/ 51 h 56"/>
                <a:gd name="T20" fmla="*/ 185 w 189"/>
                <a:gd name="T21" fmla="*/ 56 h 56"/>
                <a:gd name="T22" fmla="*/ 189 w 189"/>
                <a:gd name="T23" fmla="*/ 51 h 56"/>
                <a:gd name="T24" fmla="*/ 189 w 189"/>
                <a:gd name="T25" fmla="*/ 29 h 56"/>
                <a:gd name="T26" fmla="*/ 185 w 189"/>
                <a:gd name="T27" fmla="*/ 24 h 56"/>
                <a:gd name="T28" fmla="*/ 100 w 189"/>
                <a:gd name="T29" fmla="*/ 24 h 56"/>
                <a:gd name="T30" fmla="*/ 100 w 189"/>
                <a:gd name="T31" fmla="*/ 5 h 56"/>
                <a:gd name="T32" fmla="*/ 95 w 189"/>
                <a:gd name="T33" fmla="*/ 0 h 56"/>
                <a:gd name="T34" fmla="*/ 90 w 189"/>
                <a:gd name="T35" fmla="*/ 5 h 56"/>
                <a:gd name="T36" fmla="*/ 90 w 189"/>
                <a:gd name="T37" fmla="*/ 24 h 56"/>
                <a:gd name="T38" fmla="*/ 5 w 189"/>
                <a:gd name="T39" fmla="*/ 24 h 56"/>
                <a:gd name="T40" fmla="*/ 0 w 189"/>
                <a:gd name="T41" fmla="*/ 29 h 56"/>
                <a:gd name="T42" fmla="*/ 0 w 189"/>
                <a:gd name="T43" fmla="*/ 51 h 56"/>
                <a:gd name="T44" fmla="*/ 5 w 189"/>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56">
                  <a:moveTo>
                    <a:pt x="5" y="56"/>
                  </a:moveTo>
                  <a:cubicBezTo>
                    <a:pt x="8" y="56"/>
                    <a:pt x="10" y="53"/>
                    <a:pt x="10" y="51"/>
                  </a:cubicBezTo>
                  <a:cubicBezTo>
                    <a:pt x="10" y="33"/>
                    <a:pt x="10" y="33"/>
                    <a:pt x="10" y="33"/>
                  </a:cubicBezTo>
                  <a:cubicBezTo>
                    <a:pt x="90" y="33"/>
                    <a:pt x="90" y="33"/>
                    <a:pt x="90" y="33"/>
                  </a:cubicBezTo>
                  <a:cubicBezTo>
                    <a:pt x="90" y="51"/>
                    <a:pt x="90" y="51"/>
                    <a:pt x="90" y="51"/>
                  </a:cubicBezTo>
                  <a:cubicBezTo>
                    <a:pt x="90" y="53"/>
                    <a:pt x="93" y="56"/>
                    <a:pt x="95" y="56"/>
                  </a:cubicBezTo>
                  <a:cubicBezTo>
                    <a:pt x="98" y="56"/>
                    <a:pt x="100" y="53"/>
                    <a:pt x="100" y="51"/>
                  </a:cubicBezTo>
                  <a:cubicBezTo>
                    <a:pt x="100" y="33"/>
                    <a:pt x="100" y="33"/>
                    <a:pt x="100" y="33"/>
                  </a:cubicBezTo>
                  <a:cubicBezTo>
                    <a:pt x="180" y="33"/>
                    <a:pt x="180" y="33"/>
                    <a:pt x="180" y="33"/>
                  </a:cubicBezTo>
                  <a:cubicBezTo>
                    <a:pt x="180" y="51"/>
                    <a:pt x="180" y="51"/>
                    <a:pt x="180" y="51"/>
                  </a:cubicBezTo>
                  <a:cubicBezTo>
                    <a:pt x="180" y="53"/>
                    <a:pt x="182" y="56"/>
                    <a:pt x="185" y="56"/>
                  </a:cubicBezTo>
                  <a:cubicBezTo>
                    <a:pt x="187" y="56"/>
                    <a:pt x="189" y="53"/>
                    <a:pt x="189" y="51"/>
                  </a:cubicBezTo>
                  <a:cubicBezTo>
                    <a:pt x="189" y="29"/>
                    <a:pt x="189" y="29"/>
                    <a:pt x="189" y="29"/>
                  </a:cubicBezTo>
                  <a:cubicBezTo>
                    <a:pt x="189" y="26"/>
                    <a:pt x="187" y="24"/>
                    <a:pt x="185" y="24"/>
                  </a:cubicBezTo>
                  <a:cubicBezTo>
                    <a:pt x="100" y="24"/>
                    <a:pt x="100" y="24"/>
                    <a:pt x="100" y="24"/>
                  </a:cubicBezTo>
                  <a:cubicBezTo>
                    <a:pt x="100" y="5"/>
                    <a:pt x="100" y="5"/>
                    <a:pt x="100" y="5"/>
                  </a:cubicBezTo>
                  <a:cubicBezTo>
                    <a:pt x="100" y="3"/>
                    <a:pt x="98" y="0"/>
                    <a:pt x="95" y="0"/>
                  </a:cubicBezTo>
                  <a:cubicBezTo>
                    <a:pt x="93" y="0"/>
                    <a:pt x="90" y="3"/>
                    <a:pt x="90" y="5"/>
                  </a:cubicBezTo>
                  <a:cubicBezTo>
                    <a:pt x="90" y="24"/>
                    <a:pt x="90" y="24"/>
                    <a:pt x="90" y="24"/>
                  </a:cubicBezTo>
                  <a:cubicBezTo>
                    <a:pt x="5" y="24"/>
                    <a:pt x="5" y="24"/>
                    <a:pt x="5" y="24"/>
                  </a:cubicBezTo>
                  <a:cubicBezTo>
                    <a:pt x="2" y="24"/>
                    <a:pt x="0" y="26"/>
                    <a:pt x="0" y="29"/>
                  </a:cubicBezTo>
                  <a:cubicBezTo>
                    <a:pt x="0" y="51"/>
                    <a:pt x="0" y="51"/>
                    <a:pt x="0" y="51"/>
                  </a:cubicBezTo>
                  <a:cubicBezTo>
                    <a:pt x="0" y="53"/>
                    <a:pt x="2" y="56"/>
                    <a:pt x="5" y="5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TextBox 15">
            <a:extLst>
              <a:ext uri="{FF2B5EF4-FFF2-40B4-BE49-F238E27FC236}">
                <a16:creationId xmlns:a16="http://schemas.microsoft.com/office/drawing/2014/main" id="{DEAD7E34-07B9-1457-7FAE-6362CFBEDEEF}"/>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1</a:t>
            </a:r>
          </a:p>
        </p:txBody>
      </p:sp>
      <p:cxnSp>
        <p:nvCxnSpPr>
          <p:cNvPr id="17" name="Straight Connector 16">
            <a:extLst>
              <a:ext uri="{FF2B5EF4-FFF2-40B4-BE49-F238E27FC236}">
                <a16:creationId xmlns:a16="http://schemas.microsoft.com/office/drawing/2014/main" id="{DFF94D1D-6626-E323-B29B-361D267385A4}"/>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41FE9B-156B-35CD-5861-116E74E6A1CA}"/>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17E940-2290-E4DA-C916-E58E1D85C17C}"/>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pic>
        <p:nvPicPr>
          <p:cNvPr id="20" name="Graphic 19" descr="End outline">
            <a:extLst>
              <a:ext uri="{FF2B5EF4-FFF2-40B4-BE49-F238E27FC236}">
                <a16:creationId xmlns:a16="http://schemas.microsoft.com/office/drawing/2014/main" id="{8FBC2ABB-DF98-DB59-D118-3DEBA975CF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31449" y="2054491"/>
            <a:ext cx="510752" cy="510752"/>
          </a:xfrm>
          <a:prstGeom prst="rect">
            <a:avLst/>
          </a:prstGeom>
        </p:spPr>
      </p:pic>
      <p:pic>
        <p:nvPicPr>
          <p:cNvPr id="41" name="Graphic 40" descr="No sign outline">
            <a:extLst>
              <a:ext uri="{FF2B5EF4-FFF2-40B4-BE49-F238E27FC236}">
                <a16:creationId xmlns:a16="http://schemas.microsoft.com/office/drawing/2014/main" id="{03113C28-4EC5-D7EA-277D-4FCB4BAD38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0586" y="1929589"/>
            <a:ext cx="660597" cy="660597"/>
          </a:xfrm>
          <a:prstGeom prst="rect">
            <a:avLst/>
          </a:prstGeom>
        </p:spPr>
      </p:pic>
      <p:pic>
        <p:nvPicPr>
          <p:cNvPr id="43" name="Graphic 42" descr="Lock outline">
            <a:extLst>
              <a:ext uri="{FF2B5EF4-FFF2-40B4-BE49-F238E27FC236}">
                <a16:creationId xmlns:a16="http://schemas.microsoft.com/office/drawing/2014/main" id="{11C9859E-ABED-CFB1-7922-66131EA691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73814" y="1946978"/>
            <a:ext cx="595979" cy="595979"/>
          </a:xfrm>
          <a:prstGeom prst="rect">
            <a:avLst/>
          </a:prstGeom>
        </p:spPr>
      </p:pic>
      <p:pic>
        <p:nvPicPr>
          <p:cNvPr id="56" name="Graphic 55" descr="Connections outline">
            <a:extLst>
              <a:ext uri="{FF2B5EF4-FFF2-40B4-BE49-F238E27FC236}">
                <a16:creationId xmlns:a16="http://schemas.microsoft.com/office/drawing/2014/main" id="{C458C4DD-941C-C026-6FDF-3A95E0CB1E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5587" y="4187230"/>
            <a:ext cx="653297" cy="653297"/>
          </a:xfrm>
          <a:prstGeom prst="rect">
            <a:avLst/>
          </a:prstGeom>
        </p:spPr>
      </p:pic>
    </p:spTree>
    <p:extLst>
      <p:ext uri="{BB962C8B-B14F-4D97-AF65-F5344CB8AC3E}">
        <p14:creationId xmlns:p14="http://schemas.microsoft.com/office/powerpoint/2010/main" val="37300092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365760"/>
          </a:xfrm>
        </p:spPr>
        <p:txBody>
          <a:bodyPr/>
          <a:lstStyle/>
          <a:p>
            <a:r>
              <a:rPr lang="en-US" b="0"/>
              <a:t>Alerts and Rules</a:t>
            </a:r>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Tree>
    <p:extLst>
      <p:ext uri="{BB962C8B-B14F-4D97-AF65-F5344CB8AC3E}">
        <p14:creationId xmlns:p14="http://schemas.microsoft.com/office/powerpoint/2010/main" val="17464153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99CC-0B92-AC11-649D-2F9C357F03D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064ADF8-60A4-A020-0DE5-8F54E287FF89}"/>
              </a:ext>
            </a:extLst>
          </p:cNvPr>
          <p:cNvSpPr>
            <a:spLocks noGrp="1"/>
          </p:cNvSpPr>
          <p:nvPr>
            <p:ph type="body" sz="quarter" idx="22"/>
          </p:nvPr>
        </p:nvSpPr>
        <p:spPr>
          <a:xfrm>
            <a:off x="463294" y="682940"/>
            <a:ext cx="10668125"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Review the Alert Summary table for an overview of activity of each alert. </a:t>
            </a:r>
          </a:p>
        </p:txBody>
      </p:sp>
      <p:sp>
        <p:nvSpPr>
          <p:cNvPr id="4" name="Title 3">
            <a:extLst>
              <a:ext uri="{FF2B5EF4-FFF2-40B4-BE49-F238E27FC236}">
                <a16:creationId xmlns:a16="http://schemas.microsoft.com/office/drawing/2014/main" id="{1A5815D4-1563-DF51-E844-8F7F8DACA3B9}"/>
              </a:ext>
            </a:extLst>
          </p:cNvPr>
          <p:cNvSpPr>
            <a:spLocks noGrp="1"/>
          </p:cNvSpPr>
          <p:nvPr>
            <p:ph type="title"/>
          </p:nvPr>
        </p:nvSpPr>
        <p:spPr>
          <a:xfrm>
            <a:off x="463295" y="355323"/>
            <a:ext cx="11277600"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Assess Alerts</a:t>
            </a:r>
          </a:p>
        </p:txBody>
      </p:sp>
      <p:sp>
        <p:nvSpPr>
          <p:cNvPr id="16" name="TextBox 15">
            <a:extLst>
              <a:ext uri="{FF2B5EF4-FFF2-40B4-BE49-F238E27FC236}">
                <a16:creationId xmlns:a16="http://schemas.microsoft.com/office/drawing/2014/main" id="{DEAD7E34-07B9-1457-7FAE-6362CFBEDEEF}"/>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2</a:t>
            </a:r>
          </a:p>
        </p:txBody>
      </p:sp>
      <p:cxnSp>
        <p:nvCxnSpPr>
          <p:cNvPr id="17" name="Straight Connector 16">
            <a:extLst>
              <a:ext uri="{FF2B5EF4-FFF2-40B4-BE49-F238E27FC236}">
                <a16:creationId xmlns:a16="http://schemas.microsoft.com/office/drawing/2014/main" id="{DFF94D1D-6626-E323-B29B-361D267385A4}"/>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41FE9B-156B-35CD-5861-116E74E6A1CA}"/>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17E940-2290-E4DA-C916-E58E1D85C17C}"/>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9" name="object 12">
            <a:extLst>
              <a:ext uri="{FF2B5EF4-FFF2-40B4-BE49-F238E27FC236}">
                <a16:creationId xmlns:a16="http://schemas.microsoft.com/office/drawing/2014/main" id="{689454E9-2D3F-DCC9-2B1F-A15A51D2C92B}"/>
              </a:ext>
            </a:extLst>
          </p:cNvPr>
          <p:cNvSpPr/>
          <p:nvPr/>
        </p:nvSpPr>
        <p:spPr>
          <a:xfrm>
            <a:off x="7025882" y="1639861"/>
            <a:ext cx="768046" cy="3438826"/>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bg1">
              <a:lumMod val="95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lumMod val="50000"/>
                </a:prstClr>
              </a:solidFill>
              <a:effectLst/>
              <a:uLnTx/>
              <a:uFillTx/>
              <a:latin typeface="Open Sans"/>
              <a:ea typeface="+mn-ea"/>
              <a:cs typeface="+mn-cs"/>
            </a:endParaRPr>
          </a:p>
        </p:txBody>
      </p:sp>
      <p:sp>
        <p:nvSpPr>
          <p:cNvPr id="15" name="TextBox 14">
            <a:extLst>
              <a:ext uri="{FF2B5EF4-FFF2-40B4-BE49-F238E27FC236}">
                <a16:creationId xmlns:a16="http://schemas.microsoft.com/office/drawing/2014/main" id="{969549A4-7BE4-9766-E0F5-6B8A746B0AEC}"/>
              </a:ext>
            </a:extLst>
          </p:cNvPr>
          <p:cNvSpPr txBox="1"/>
          <p:nvPr/>
        </p:nvSpPr>
        <p:spPr>
          <a:xfrm>
            <a:off x="1539552" y="1242390"/>
            <a:ext cx="4216150" cy="4247317"/>
          </a:xfrm>
          <a:prstGeom prst="rect">
            <a:avLst/>
          </a:prstGeom>
          <a:noFill/>
          <a:ln>
            <a:solidFill>
              <a:schemeClr val="tx1"/>
            </a:solidFill>
          </a:ln>
        </p:spPr>
        <p:txBody>
          <a:bodyPr wrap="square" rtlCol="0" anchor="ctr">
            <a:spAutoFit/>
          </a:bodyPr>
          <a:lstStyle/>
          <a:p>
            <a:pPr algn="ctr"/>
            <a:endParaRPr lang="en-US"/>
          </a:p>
          <a:p>
            <a:pPr algn="ctr"/>
            <a:endParaRPr lang="en-US"/>
          </a:p>
          <a:p>
            <a:pPr algn="ctr"/>
            <a:endParaRPr lang="en-US"/>
          </a:p>
          <a:p>
            <a:pPr algn="ctr"/>
            <a:endParaRPr lang="en-US"/>
          </a:p>
          <a:p>
            <a:pPr algn="ctr"/>
            <a:endParaRPr lang="en-US"/>
          </a:p>
          <a:p>
            <a:pPr algn="ctr"/>
            <a:endParaRPr lang="en-US"/>
          </a:p>
          <a:p>
            <a:pPr algn="ctr"/>
            <a:r>
              <a:rPr lang="en-US" sz="1400">
                <a:latin typeface="Open Sans" panose="020B0606030504020204" pitchFamily="34" charset="0"/>
                <a:ea typeface="Open Sans" panose="020B0606030504020204" pitchFamily="34" charset="0"/>
                <a:cs typeface="Open Sans" panose="020B0606030504020204" pitchFamily="34" charset="0"/>
              </a:rPr>
              <a:t>[Please review on Green Dot desktop for screenshots]</a:t>
            </a:r>
          </a:p>
          <a:p>
            <a:endParaRPr lang="en-US"/>
          </a:p>
          <a:p>
            <a:endParaRPr lang="en-US"/>
          </a:p>
          <a:p>
            <a:endParaRPr lang="en-US"/>
          </a:p>
          <a:p>
            <a:endParaRPr lang="en-US"/>
          </a:p>
          <a:p>
            <a:endParaRPr lang="en-US"/>
          </a:p>
          <a:p>
            <a:endParaRPr lang="en-US"/>
          </a:p>
          <a:p>
            <a:endParaRPr lang="en-US"/>
          </a:p>
        </p:txBody>
      </p:sp>
      <p:sp>
        <p:nvSpPr>
          <p:cNvPr id="20" name="TextBox 19">
            <a:extLst>
              <a:ext uri="{FF2B5EF4-FFF2-40B4-BE49-F238E27FC236}">
                <a16:creationId xmlns:a16="http://schemas.microsoft.com/office/drawing/2014/main" id="{73D869FC-9392-3CD5-FC4E-6C8F8D6A22CD}"/>
              </a:ext>
            </a:extLst>
          </p:cNvPr>
          <p:cNvSpPr txBox="1"/>
          <p:nvPr/>
        </p:nvSpPr>
        <p:spPr>
          <a:xfrm>
            <a:off x="5149151" y="1750774"/>
            <a:ext cx="1143890" cy="461665"/>
          </a:xfrm>
          <a:prstGeom prst="rect">
            <a:avLst/>
          </a:prstGeom>
          <a:solidFill>
            <a:schemeClr val="accent6">
              <a:lumMod val="75000"/>
            </a:schemeClr>
          </a:solidFill>
          <a:ln>
            <a:solidFill>
              <a:schemeClr val="tx1"/>
            </a:solidFill>
          </a:ln>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Rules</a:t>
            </a:r>
          </a:p>
          <a:p>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9BAA835B-1C2E-B8C4-267A-3587D0543F0C}"/>
              </a:ext>
            </a:extLst>
          </p:cNvPr>
          <p:cNvSpPr txBox="1"/>
          <p:nvPr/>
        </p:nvSpPr>
        <p:spPr>
          <a:xfrm>
            <a:off x="5560526" y="2947377"/>
            <a:ext cx="1269854" cy="461665"/>
          </a:xfrm>
          <a:prstGeom prst="rect">
            <a:avLst/>
          </a:prstGeom>
          <a:solidFill>
            <a:schemeClr val="accent6">
              <a:lumMod val="40000"/>
              <a:lumOff val="60000"/>
            </a:schemeClr>
          </a:solidFill>
          <a:ln>
            <a:solidFill>
              <a:schemeClr val="tx1"/>
            </a:solidFill>
          </a:ln>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Rule Definitions</a:t>
            </a:r>
          </a:p>
        </p:txBody>
      </p:sp>
      <p:sp>
        <p:nvSpPr>
          <p:cNvPr id="41" name="TextBox 40">
            <a:extLst>
              <a:ext uri="{FF2B5EF4-FFF2-40B4-BE49-F238E27FC236}">
                <a16:creationId xmlns:a16="http://schemas.microsoft.com/office/drawing/2014/main" id="{51447A64-66EA-7A3B-9B4D-9CC064BF18D3}"/>
              </a:ext>
            </a:extLst>
          </p:cNvPr>
          <p:cNvSpPr txBox="1"/>
          <p:nvPr/>
        </p:nvSpPr>
        <p:spPr>
          <a:xfrm>
            <a:off x="3760236" y="5139397"/>
            <a:ext cx="1020604" cy="461665"/>
          </a:xfrm>
          <a:prstGeom prst="rect">
            <a:avLst/>
          </a:prstGeom>
          <a:solidFill>
            <a:schemeClr val="accent6">
              <a:lumMod val="40000"/>
              <a:lumOff val="60000"/>
            </a:schemeClr>
          </a:solidFill>
          <a:ln>
            <a:solidFill>
              <a:schemeClr val="tx1"/>
            </a:solidFill>
          </a:ln>
        </p:spPr>
        <p:txBody>
          <a:bodyPr wrap="square" rtlCol="0">
            <a:spAutoFit/>
          </a:bodyPr>
          <a:lstStyle/>
          <a:p>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Transaction Count </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42" name="TextBox 41">
            <a:extLst>
              <a:ext uri="{FF2B5EF4-FFF2-40B4-BE49-F238E27FC236}">
                <a16:creationId xmlns:a16="http://schemas.microsoft.com/office/drawing/2014/main" id="{BDF8916B-EB20-51F6-9E70-B1FB0418C2BB}"/>
              </a:ext>
            </a:extLst>
          </p:cNvPr>
          <p:cNvSpPr txBox="1"/>
          <p:nvPr/>
        </p:nvSpPr>
        <p:spPr>
          <a:xfrm>
            <a:off x="1087127" y="4977411"/>
            <a:ext cx="1525444" cy="553998"/>
          </a:xfrm>
          <a:prstGeom prst="rect">
            <a:avLst/>
          </a:prstGeom>
          <a:solidFill>
            <a:schemeClr val="accent6">
              <a:lumMod val="20000"/>
              <a:lumOff val="80000"/>
            </a:schemeClr>
          </a:solidFill>
          <a:ln>
            <a:solidFill>
              <a:schemeClr val="tx1"/>
            </a:solidFill>
          </a:ln>
        </p:spPr>
        <p:txBody>
          <a:bodyPr wrap="square" rtlCol="0">
            <a:spAutoFit/>
          </a:bodyPr>
          <a:lstStyle/>
          <a:p>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Total $ Amount for alerted activity </a:t>
            </a:r>
            <a:r>
              <a:rPr lang="en-US" sz="1800" b="0" i="0">
                <a:solidFill>
                  <a:srgbClr val="000000"/>
                </a:solidFill>
                <a:effectLst/>
                <a:latin typeface="Aptos" panose="020B0004020202020204" pitchFamily="34" charset="0"/>
              </a:rPr>
              <a:t> </a:t>
            </a:r>
            <a:endParaRPr lang="en-US"/>
          </a:p>
        </p:txBody>
      </p:sp>
      <p:sp>
        <p:nvSpPr>
          <p:cNvPr id="43" name="TextBox 42">
            <a:extLst>
              <a:ext uri="{FF2B5EF4-FFF2-40B4-BE49-F238E27FC236}">
                <a16:creationId xmlns:a16="http://schemas.microsoft.com/office/drawing/2014/main" id="{81118E1A-9971-1115-2F0A-82FEBA9794D1}"/>
              </a:ext>
            </a:extLst>
          </p:cNvPr>
          <p:cNvSpPr txBox="1"/>
          <p:nvPr/>
        </p:nvSpPr>
        <p:spPr>
          <a:xfrm>
            <a:off x="5265482" y="4286360"/>
            <a:ext cx="1517780" cy="461665"/>
          </a:xfrm>
          <a:prstGeom prst="rect">
            <a:avLst/>
          </a:prstGeom>
          <a:solidFill>
            <a:schemeClr val="accent6">
              <a:lumMod val="60000"/>
              <a:lumOff val="40000"/>
            </a:schemeClr>
          </a:solidFill>
          <a:ln>
            <a:solidFill>
              <a:schemeClr val="tx1"/>
            </a:solidFill>
          </a:ln>
        </p:spPr>
        <p:txBody>
          <a:bodyPr wrap="square" rtlCol="0">
            <a:spAutoFit/>
          </a:bodyPr>
          <a:lstStyle/>
          <a:p>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Alerts </a:t>
            </a:r>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(including the total number) </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44" name="TextBox 43">
            <a:extLst>
              <a:ext uri="{FF2B5EF4-FFF2-40B4-BE49-F238E27FC236}">
                <a16:creationId xmlns:a16="http://schemas.microsoft.com/office/drawing/2014/main" id="{A5999519-6C1A-596D-FB5E-9360CB392A09}"/>
              </a:ext>
            </a:extLst>
          </p:cNvPr>
          <p:cNvSpPr txBox="1"/>
          <p:nvPr/>
        </p:nvSpPr>
        <p:spPr>
          <a:xfrm>
            <a:off x="8233088" y="1516216"/>
            <a:ext cx="2871785" cy="3970318"/>
          </a:xfrm>
          <a:prstGeom prst="rect">
            <a:avLst/>
          </a:prstGeom>
          <a:noFill/>
        </p:spPr>
        <p:txBody>
          <a:bodyPr wrap="square" rtlCol="0">
            <a:spAutoFit/>
          </a:bodyPr>
          <a:lstStyle/>
          <a:p>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Note the Rule (IDs), definitions, and total number of violations.</a:t>
            </a:r>
          </a:p>
          <a:p>
            <a:endPar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Consider the alerted transactions for each alert, as well as the total number of violations.</a:t>
            </a:r>
          </a:p>
          <a:p>
            <a:endPar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640080" lvl="1"/>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Are there </a:t>
            </a:r>
            <a:r>
              <a:rPr lang="en-US" sz="12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spikes in activity </a:t>
            </a:r>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during the review period (e.g., volume, frequency, dollar amounts, number of counterparties, etc.)?</a:t>
            </a:r>
          </a:p>
          <a:p>
            <a:pPr lvl="1"/>
            <a:endPar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marL="640080" lvl="1"/>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What </a:t>
            </a:r>
            <a:r>
              <a:rPr lang="en-US" sz="12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types of transactions </a:t>
            </a:r>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were conducted, and do they appear </a:t>
            </a:r>
            <a:r>
              <a:rPr lang="en-US" sz="12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in certain months</a:t>
            </a:r>
            <a:r>
              <a:rPr lang="en-US" sz="120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p>
          <a:p>
            <a:endPar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Please note that </a:t>
            </a:r>
            <a:r>
              <a:rPr lang="en-US" sz="12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each alert must be reviewed and dispositioned </a:t>
            </a:r>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in ECM separately.  </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53" name="Freeform 193">
            <a:extLst>
              <a:ext uri="{FF2B5EF4-FFF2-40B4-BE49-F238E27FC236}">
                <a16:creationId xmlns:a16="http://schemas.microsoft.com/office/drawing/2014/main" id="{D841863F-5F22-8A43-4865-0FEFAF3E40FF}"/>
              </a:ext>
            </a:extLst>
          </p:cNvPr>
          <p:cNvSpPr>
            <a:spLocks noEditPoints="1"/>
          </p:cNvSpPr>
          <p:nvPr/>
        </p:nvSpPr>
        <p:spPr bwMode="auto">
          <a:xfrm>
            <a:off x="7850131" y="4774563"/>
            <a:ext cx="347472" cy="34747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lumMod val="75000"/>
            </a:schemeClr>
          </a:solidFill>
          <a:ln w="9525">
            <a:solidFill>
              <a:schemeClr val="accent6">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5" name="Freeform 228">
            <a:extLst>
              <a:ext uri="{FF2B5EF4-FFF2-40B4-BE49-F238E27FC236}">
                <a16:creationId xmlns:a16="http://schemas.microsoft.com/office/drawing/2014/main" id="{72721871-B3C7-8726-C87E-7C5A308007C0}"/>
              </a:ext>
            </a:extLst>
          </p:cNvPr>
          <p:cNvSpPr>
            <a:spLocks noEditPoints="1"/>
          </p:cNvSpPr>
          <p:nvPr/>
        </p:nvSpPr>
        <p:spPr bwMode="auto">
          <a:xfrm>
            <a:off x="7904828" y="4826910"/>
            <a:ext cx="256032" cy="256032"/>
          </a:xfrm>
          <a:custGeom>
            <a:avLst/>
            <a:gdLst>
              <a:gd name="T0" fmla="*/ 227 w 232"/>
              <a:gd name="T1" fmla="*/ 53 h 228"/>
              <a:gd name="T2" fmla="*/ 222 w 232"/>
              <a:gd name="T3" fmla="*/ 48 h 228"/>
              <a:gd name="T4" fmla="*/ 214 w 232"/>
              <a:gd name="T5" fmla="*/ 49 h 228"/>
              <a:gd name="T6" fmla="*/ 189 w 232"/>
              <a:gd name="T7" fmla="*/ 75 h 228"/>
              <a:gd name="T8" fmla="*/ 167 w 232"/>
              <a:gd name="T9" fmla="*/ 79 h 228"/>
              <a:gd name="T10" fmla="*/ 149 w 232"/>
              <a:gd name="T11" fmla="*/ 61 h 228"/>
              <a:gd name="T12" fmla="*/ 154 w 232"/>
              <a:gd name="T13" fmla="*/ 40 h 228"/>
              <a:gd name="T14" fmla="*/ 179 w 232"/>
              <a:gd name="T15" fmla="*/ 14 h 228"/>
              <a:gd name="T16" fmla="*/ 181 w 232"/>
              <a:gd name="T17" fmla="*/ 7 h 228"/>
              <a:gd name="T18" fmla="*/ 175 w 232"/>
              <a:gd name="T19" fmla="*/ 1 h 228"/>
              <a:gd name="T20" fmla="*/ 162 w 232"/>
              <a:gd name="T21" fmla="*/ 0 h 228"/>
              <a:gd name="T22" fmla="*/ 115 w 232"/>
              <a:gd name="T23" fmla="*/ 19 h 228"/>
              <a:gd name="T24" fmla="*/ 103 w 232"/>
              <a:gd name="T25" fmla="*/ 82 h 228"/>
              <a:gd name="T26" fmla="*/ 12 w 232"/>
              <a:gd name="T27" fmla="*/ 161 h 228"/>
              <a:gd name="T28" fmla="*/ 0 w 232"/>
              <a:gd name="T29" fmla="*/ 189 h 228"/>
              <a:gd name="T30" fmla="*/ 12 w 232"/>
              <a:gd name="T31" fmla="*/ 217 h 228"/>
              <a:gd name="T32" fmla="*/ 40 w 232"/>
              <a:gd name="T33" fmla="*/ 228 h 228"/>
              <a:gd name="T34" fmla="*/ 68 w 232"/>
              <a:gd name="T35" fmla="*/ 216 h 228"/>
              <a:gd name="T36" fmla="*/ 146 w 232"/>
              <a:gd name="T37" fmla="*/ 126 h 228"/>
              <a:gd name="T38" fmla="*/ 167 w 232"/>
              <a:gd name="T39" fmla="*/ 128 h 228"/>
              <a:gd name="T40" fmla="*/ 209 w 232"/>
              <a:gd name="T41" fmla="*/ 113 h 228"/>
              <a:gd name="T42" fmla="*/ 227 w 232"/>
              <a:gd name="T43" fmla="*/ 53 h 228"/>
              <a:gd name="T44" fmla="*/ 203 w 232"/>
              <a:gd name="T45" fmla="*/ 107 h 228"/>
              <a:gd name="T46" fmla="*/ 167 w 232"/>
              <a:gd name="T47" fmla="*/ 119 h 228"/>
              <a:gd name="T48" fmla="*/ 145 w 232"/>
              <a:gd name="T49" fmla="*/ 116 h 228"/>
              <a:gd name="T50" fmla="*/ 141 w 232"/>
              <a:gd name="T51" fmla="*/ 118 h 228"/>
              <a:gd name="T52" fmla="*/ 61 w 232"/>
              <a:gd name="T53" fmla="*/ 210 h 228"/>
              <a:gd name="T54" fmla="*/ 40 w 232"/>
              <a:gd name="T55" fmla="*/ 219 h 228"/>
              <a:gd name="T56" fmla="*/ 19 w 232"/>
              <a:gd name="T57" fmla="*/ 210 h 228"/>
              <a:gd name="T58" fmla="*/ 10 w 232"/>
              <a:gd name="T59" fmla="*/ 189 h 228"/>
              <a:gd name="T60" fmla="*/ 18 w 232"/>
              <a:gd name="T61" fmla="*/ 168 h 228"/>
              <a:gd name="T62" fmla="*/ 111 w 232"/>
              <a:gd name="T63" fmla="*/ 88 h 228"/>
              <a:gd name="T64" fmla="*/ 112 w 232"/>
              <a:gd name="T65" fmla="*/ 83 h 228"/>
              <a:gd name="T66" fmla="*/ 122 w 232"/>
              <a:gd name="T67" fmla="*/ 26 h 228"/>
              <a:gd name="T68" fmla="*/ 162 w 232"/>
              <a:gd name="T69" fmla="*/ 9 h 228"/>
              <a:gd name="T70" fmla="*/ 170 w 232"/>
              <a:gd name="T71" fmla="*/ 10 h 228"/>
              <a:gd name="T72" fmla="*/ 146 w 232"/>
              <a:gd name="T73" fmla="*/ 34 h 228"/>
              <a:gd name="T74" fmla="*/ 145 w 232"/>
              <a:gd name="T75" fmla="*/ 36 h 228"/>
              <a:gd name="T76" fmla="*/ 140 w 232"/>
              <a:gd name="T77" fmla="*/ 62 h 228"/>
              <a:gd name="T78" fmla="*/ 141 w 232"/>
              <a:gd name="T79" fmla="*/ 66 h 228"/>
              <a:gd name="T80" fmla="*/ 162 w 232"/>
              <a:gd name="T81" fmla="*/ 88 h 228"/>
              <a:gd name="T82" fmla="*/ 167 w 232"/>
              <a:gd name="T83" fmla="*/ 89 h 228"/>
              <a:gd name="T84" fmla="*/ 192 w 232"/>
              <a:gd name="T85" fmla="*/ 84 h 228"/>
              <a:gd name="T86" fmla="*/ 195 w 232"/>
              <a:gd name="T87" fmla="*/ 83 h 228"/>
              <a:gd name="T88" fmla="*/ 219 w 232"/>
              <a:gd name="T89" fmla="*/ 58 h 228"/>
              <a:gd name="T90" fmla="*/ 203 w 232"/>
              <a:gd name="T91" fmla="*/ 10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28">
                <a:moveTo>
                  <a:pt x="227" y="53"/>
                </a:moveTo>
                <a:cubicBezTo>
                  <a:pt x="227" y="51"/>
                  <a:pt x="225" y="48"/>
                  <a:pt x="222" y="48"/>
                </a:cubicBezTo>
                <a:cubicBezTo>
                  <a:pt x="219" y="47"/>
                  <a:pt x="216" y="47"/>
                  <a:pt x="214" y="49"/>
                </a:cubicBezTo>
                <a:cubicBezTo>
                  <a:pt x="189" y="75"/>
                  <a:pt x="189" y="75"/>
                  <a:pt x="189" y="75"/>
                </a:cubicBezTo>
                <a:cubicBezTo>
                  <a:pt x="167" y="79"/>
                  <a:pt x="167" y="79"/>
                  <a:pt x="167" y="79"/>
                </a:cubicBezTo>
                <a:cubicBezTo>
                  <a:pt x="149" y="61"/>
                  <a:pt x="149" y="61"/>
                  <a:pt x="149" y="61"/>
                </a:cubicBezTo>
                <a:cubicBezTo>
                  <a:pt x="154" y="40"/>
                  <a:pt x="154" y="40"/>
                  <a:pt x="154" y="40"/>
                </a:cubicBezTo>
                <a:cubicBezTo>
                  <a:pt x="179" y="14"/>
                  <a:pt x="179" y="14"/>
                  <a:pt x="179" y="14"/>
                </a:cubicBezTo>
                <a:cubicBezTo>
                  <a:pt x="181" y="12"/>
                  <a:pt x="182" y="9"/>
                  <a:pt x="181" y="7"/>
                </a:cubicBezTo>
                <a:cubicBezTo>
                  <a:pt x="180" y="4"/>
                  <a:pt x="178" y="2"/>
                  <a:pt x="175" y="1"/>
                </a:cubicBezTo>
                <a:cubicBezTo>
                  <a:pt x="171" y="0"/>
                  <a:pt x="167" y="0"/>
                  <a:pt x="162" y="0"/>
                </a:cubicBezTo>
                <a:cubicBezTo>
                  <a:pt x="145" y="0"/>
                  <a:pt x="128" y="7"/>
                  <a:pt x="115" y="19"/>
                </a:cubicBezTo>
                <a:cubicBezTo>
                  <a:pt x="97" y="37"/>
                  <a:pt x="100" y="68"/>
                  <a:pt x="103" y="82"/>
                </a:cubicBezTo>
                <a:cubicBezTo>
                  <a:pt x="12" y="161"/>
                  <a:pt x="12" y="161"/>
                  <a:pt x="12" y="161"/>
                </a:cubicBezTo>
                <a:cubicBezTo>
                  <a:pt x="4" y="169"/>
                  <a:pt x="0" y="179"/>
                  <a:pt x="0" y="189"/>
                </a:cubicBezTo>
                <a:cubicBezTo>
                  <a:pt x="0" y="200"/>
                  <a:pt x="4" y="209"/>
                  <a:pt x="12" y="217"/>
                </a:cubicBezTo>
                <a:cubicBezTo>
                  <a:pt x="19" y="224"/>
                  <a:pt x="29" y="228"/>
                  <a:pt x="40" y="228"/>
                </a:cubicBezTo>
                <a:cubicBezTo>
                  <a:pt x="50" y="228"/>
                  <a:pt x="60" y="224"/>
                  <a:pt x="68" y="216"/>
                </a:cubicBezTo>
                <a:cubicBezTo>
                  <a:pt x="146" y="126"/>
                  <a:pt x="146" y="126"/>
                  <a:pt x="146" y="126"/>
                </a:cubicBezTo>
                <a:cubicBezTo>
                  <a:pt x="153" y="127"/>
                  <a:pt x="160" y="128"/>
                  <a:pt x="167" y="128"/>
                </a:cubicBezTo>
                <a:cubicBezTo>
                  <a:pt x="185" y="128"/>
                  <a:pt x="200" y="123"/>
                  <a:pt x="209" y="113"/>
                </a:cubicBezTo>
                <a:cubicBezTo>
                  <a:pt x="225" y="98"/>
                  <a:pt x="232" y="75"/>
                  <a:pt x="227" y="53"/>
                </a:cubicBezTo>
                <a:close/>
                <a:moveTo>
                  <a:pt x="203" y="107"/>
                </a:moveTo>
                <a:cubicBezTo>
                  <a:pt x="195" y="114"/>
                  <a:pt x="182" y="119"/>
                  <a:pt x="167" y="119"/>
                </a:cubicBezTo>
                <a:cubicBezTo>
                  <a:pt x="160" y="119"/>
                  <a:pt x="153" y="118"/>
                  <a:pt x="145" y="116"/>
                </a:cubicBezTo>
                <a:cubicBezTo>
                  <a:pt x="144" y="116"/>
                  <a:pt x="142" y="117"/>
                  <a:pt x="141" y="118"/>
                </a:cubicBezTo>
                <a:cubicBezTo>
                  <a:pt x="61" y="210"/>
                  <a:pt x="61" y="210"/>
                  <a:pt x="61" y="210"/>
                </a:cubicBezTo>
                <a:cubicBezTo>
                  <a:pt x="55" y="216"/>
                  <a:pt x="47" y="219"/>
                  <a:pt x="40" y="219"/>
                </a:cubicBezTo>
                <a:cubicBezTo>
                  <a:pt x="32" y="219"/>
                  <a:pt x="24" y="216"/>
                  <a:pt x="19" y="210"/>
                </a:cubicBezTo>
                <a:cubicBezTo>
                  <a:pt x="13" y="205"/>
                  <a:pt x="10" y="197"/>
                  <a:pt x="10" y="189"/>
                </a:cubicBezTo>
                <a:cubicBezTo>
                  <a:pt x="10" y="181"/>
                  <a:pt x="13" y="174"/>
                  <a:pt x="18" y="168"/>
                </a:cubicBezTo>
                <a:cubicBezTo>
                  <a:pt x="111" y="88"/>
                  <a:pt x="111" y="88"/>
                  <a:pt x="111" y="88"/>
                </a:cubicBezTo>
                <a:cubicBezTo>
                  <a:pt x="112" y="87"/>
                  <a:pt x="113" y="85"/>
                  <a:pt x="112" y="83"/>
                </a:cubicBezTo>
                <a:cubicBezTo>
                  <a:pt x="111" y="74"/>
                  <a:pt x="106" y="42"/>
                  <a:pt x="122" y="26"/>
                </a:cubicBezTo>
                <a:cubicBezTo>
                  <a:pt x="133" y="15"/>
                  <a:pt x="147" y="9"/>
                  <a:pt x="162" y="9"/>
                </a:cubicBezTo>
                <a:cubicBezTo>
                  <a:pt x="165" y="9"/>
                  <a:pt x="168" y="10"/>
                  <a:pt x="170" y="10"/>
                </a:cubicBezTo>
                <a:cubicBezTo>
                  <a:pt x="146" y="34"/>
                  <a:pt x="146" y="34"/>
                  <a:pt x="146" y="34"/>
                </a:cubicBezTo>
                <a:cubicBezTo>
                  <a:pt x="145" y="35"/>
                  <a:pt x="145" y="36"/>
                  <a:pt x="145" y="36"/>
                </a:cubicBezTo>
                <a:cubicBezTo>
                  <a:pt x="140" y="62"/>
                  <a:pt x="140" y="62"/>
                  <a:pt x="140" y="62"/>
                </a:cubicBezTo>
                <a:cubicBezTo>
                  <a:pt x="139" y="64"/>
                  <a:pt x="140" y="65"/>
                  <a:pt x="141" y="66"/>
                </a:cubicBezTo>
                <a:cubicBezTo>
                  <a:pt x="162" y="88"/>
                  <a:pt x="162" y="88"/>
                  <a:pt x="162" y="88"/>
                </a:cubicBezTo>
                <a:cubicBezTo>
                  <a:pt x="164" y="89"/>
                  <a:pt x="165" y="89"/>
                  <a:pt x="167" y="89"/>
                </a:cubicBezTo>
                <a:cubicBezTo>
                  <a:pt x="192" y="84"/>
                  <a:pt x="192" y="84"/>
                  <a:pt x="192" y="84"/>
                </a:cubicBezTo>
                <a:cubicBezTo>
                  <a:pt x="193" y="84"/>
                  <a:pt x="194" y="83"/>
                  <a:pt x="195" y="83"/>
                </a:cubicBezTo>
                <a:cubicBezTo>
                  <a:pt x="219" y="58"/>
                  <a:pt x="219" y="58"/>
                  <a:pt x="219" y="58"/>
                </a:cubicBezTo>
                <a:cubicBezTo>
                  <a:pt x="221" y="76"/>
                  <a:pt x="215" y="94"/>
                  <a:pt x="203" y="107"/>
                </a:cubicBezTo>
                <a:close/>
              </a:path>
            </a:pathLst>
          </a:custGeom>
          <a:solidFill>
            <a:schemeClr val="accent6">
              <a:lumMod val="75000"/>
            </a:schemeClr>
          </a:solidFill>
          <a:ln w="9525">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pic>
        <p:nvPicPr>
          <p:cNvPr id="57" name="Graphic 56" descr="Gold bars outline">
            <a:extLst>
              <a:ext uri="{FF2B5EF4-FFF2-40B4-BE49-F238E27FC236}">
                <a16:creationId xmlns:a16="http://schemas.microsoft.com/office/drawing/2014/main" id="{23E18011-512D-8D43-3517-697D09896D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0321" y="2095919"/>
            <a:ext cx="347472" cy="347472"/>
          </a:xfrm>
          <a:prstGeom prst="rect">
            <a:avLst/>
          </a:prstGeom>
        </p:spPr>
      </p:pic>
      <p:sp>
        <p:nvSpPr>
          <p:cNvPr id="58" name="Freeform 9">
            <a:extLst>
              <a:ext uri="{FF2B5EF4-FFF2-40B4-BE49-F238E27FC236}">
                <a16:creationId xmlns:a16="http://schemas.microsoft.com/office/drawing/2014/main" id="{28676987-5576-48AE-CB9A-CBC0F8B0B3EA}"/>
              </a:ext>
            </a:extLst>
          </p:cNvPr>
          <p:cNvSpPr>
            <a:spLocks noEditPoints="1"/>
          </p:cNvSpPr>
          <p:nvPr/>
        </p:nvSpPr>
        <p:spPr bwMode="auto">
          <a:xfrm>
            <a:off x="7816059" y="2083437"/>
            <a:ext cx="381544" cy="381544"/>
          </a:xfrm>
          <a:custGeom>
            <a:avLst/>
            <a:gdLst>
              <a:gd name="T0" fmla="*/ 311 w 657"/>
              <a:gd name="T1" fmla="*/ 658 h 658"/>
              <a:gd name="T2" fmla="*/ 261 w 657"/>
              <a:gd name="T3" fmla="*/ 651 h 658"/>
              <a:gd name="T4" fmla="*/ 201 w 657"/>
              <a:gd name="T5" fmla="*/ 632 h 658"/>
              <a:gd name="T6" fmla="*/ 119 w 657"/>
              <a:gd name="T7" fmla="*/ 583 h 658"/>
              <a:gd name="T8" fmla="*/ 56 w 657"/>
              <a:gd name="T9" fmla="*/ 513 h 658"/>
              <a:gd name="T10" fmla="*/ 14 w 657"/>
              <a:gd name="T11" fmla="*/ 427 h 658"/>
              <a:gd name="T12" fmla="*/ 4 w 657"/>
              <a:gd name="T13" fmla="*/ 379 h 658"/>
              <a:gd name="T14" fmla="*/ 0 w 657"/>
              <a:gd name="T15" fmla="*/ 329 h 658"/>
              <a:gd name="T16" fmla="*/ 1 w 657"/>
              <a:gd name="T17" fmla="*/ 295 h 658"/>
              <a:gd name="T18" fmla="*/ 10 w 657"/>
              <a:gd name="T19" fmla="*/ 247 h 658"/>
              <a:gd name="T20" fmla="*/ 40 w 657"/>
              <a:gd name="T21" fmla="*/ 173 h 658"/>
              <a:gd name="T22" fmla="*/ 96 w 657"/>
              <a:gd name="T23" fmla="*/ 97 h 658"/>
              <a:gd name="T24" fmla="*/ 171 w 657"/>
              <a:gd name="T25" fmla="*/ 40 h 658"/>
              <a:gd name="T26" fmla="*/ 247 w 657"/>
              <a:gd name="T27" fmla="*/ 11 h 658"/>
              <a:gd name="T28" fmla="*/ 295 w 657"/>
              <a:gd name="T29" fmla="*/ 3 h 658"/>
              <a:gd name="T30" fmla="*/ 329 w 657"/>
              <a:gd name="T31" fmla="*/ 0 h 658"/>
              <a:gd name="T32" fmla="*/ 378 w 657"/>
              <a:gd name="T33" fmla="*/ 4 h 658"/>
              <a:gd name="T34" fmla="*/ 425 w 657"/>
              <a:gd name="T35" fmla="*/ 15 h 658"/>
              <a:gd name="T36" fmla="*/ 512 w 657"/>
              <a:gd name="T37" fmla="*/ 56 h 658"/>
              <a:gd name="T38" fmla="*/ 582 w 657"/>
              <a:gd name="T39" fmla="*/ 121 h 658"/>
              <a:gd name="T40" fmla="*/ 631 w 657"/>
              <a:gd name="T41" fmla="*/ 201 h 658"/>
              <a:gd name="T42" fmla="*/ 651 w 657"/>
              <a:gd name="T43" fmla="*/ 263 h 658"/>
              <a:gd name="T44" fmla="*/ 656 w 657"/>
              <a:gd name="T45" fmla="*/ 313 h 658"/>
              <a:gd name="T46" fmla="*/ 656 w 657"/>
              <a:gd name="T47" fmla="*/ 346 h 658"/>
              <a:gd name="T48" fmla="*/ 651 w 657"/>
              <a:gd name="T49" fmla="*/ 396 h 658"/>
              <a:gd name="T50" fmla="*/ 631 w 657"/>
              <a:gd name="T51" fmla="*/ 456 h 658"/>
              <a:gd name="T52" fmla="*/ 582 w 657"/>
              <a:gd name="T53" fmla="*/ 538 h 658"/>
              <a:gd name="T54" fmla="*/ 512 w 657"/>
              <a:gd name="T55" fmla="*/ 601 h 658"/>
              <a:gd name="T56" fmla="*/ 425 w 657"/>
              <a:gd name="T57" fmla="*/ 643 h 658"/>
              <a:gd name="T58" fmla="*/ 378 w 657"/>
              <a:gd name="T59" fmla="*/ 654 h 658"/>
              <a:gd name="T60" fmla="*/ 329 w 657"/>
              <a:gd name="T61" fmla="*/ 658 h 658"/>
              <a:gd name="T62" fmla="*/ 329 w 657"/>
              <a:gd name="T63" fmla="*/ 38 h 658"/>
              <a:gd name="T64" fmla="*/ 241 w 657"/>
              <a:gd name="T65" fmla="*/ 51 h 658"/>
              <a:gd name="T66" fmla="*/ 166 w 657"/>
              <a:gd name="T67" fmla="*/ 89 h 658"/>
              <a:gd name="T68" fmla="*/ 104 w 657"/>
              <a:gd name="T69" fmla="*/ 144 h 658"/>
              <a:gd name="T70" fmla="*/ 60 w 657"/>
              <a:gd name="T71" fmla="*/ 216 h 658"/>
              <a:gd name="T72" fmla="*/ 39 w 657"/>
              <a:gd name="T73" fmla="*/ 299 h 658"/>
              <a:gd name="T74" fmla="*/ 39 w 657"/>
              <a:gd name="T75" fmla="*/ 358 h 658"/>
              <a:gd name="T76" fmla="*/ 60 w 657"/>
              <a:gd name="T77" fmla="*/ 443 h 658"/>
              <a:gd name="T78" fmla="*/ 104 w 657"/>
              <a:gd name="T79" fmla="*/ 514 h 658"/>
              <a:gd name="T80" fmla="*/ 166 w 657"/>
              <a:gd name="T81" fmla="*/ 571 h 658"/>
              <a:gd name="T82" fmla="*/ 241 w 657"/>
              <a:gd name="T83" fmla="*/ 607 h 658"/>
              <a:gd name="T84" fmla="*/ 329 w 657"/>
              <a:gd name="T85" fmla="*/ 620 h 658"/>
              <a:gd name="T86" fmla="*/ 386 w 657"/>
              <a:gd name="T87" fmla="*/ 615 h 658"/>
              <a:gd name="T88" fmla="*/ 467 w 657"/>
              <a:gd name="T89" fmla="*/ 585 h 658"/>
              <a:gd name="T90" fmla="*/ 534 w 657"/>
              <a:gd name="T91" fmla="*/ 534 h 658"/>
              <a:gd name="T92" fmla="*/ 584 w 657"/>
              <a:gd name="T93" fmla="*/ 467 h 658"/>
              <a:gd name="T94" fmla="*/ 613 w 657"/>
              <a:gd name="T95" fmla="*/ 388 h 658"/>
              <a:gd name="T96" fmla="*/ 620 w 657"/>
              <a:gd name="T97" fmla="*/ 329 h 658"/>
              <a:gd name="T98" fmla="*/ 606 w 657"/>
              <a:gd name="T99" fmla="*/ 243 h 658"/>
              <a:gd name="T100" fmla="*/ 569 w 657"/>
              <a:gd name="T101" fmla="*/ 167 h 658"/>
              <a:gd name="T102" fmla="*/ 514 w 657"/>
              <a:gd name="T103" fmla="*/ 105 h 658"/>
              <a:gd name="T104" fmla="*/ 441 w 657"/>
              <a:gd name="T105" fmla="*/ 62 h 658"/>
              <a:gd name="T106" fmla="*/ 358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1" y="658"/>
                </a:lnTo>
                <a:lnTo>
                  <a:pt x="295" y="657"/>
                </a:lnTo>
                <a:lnTo>
                  <a:pt x="279" y="654"/>
                </a:lnTo>
                <a:lnTo>
                  <a:pt x="261" y="651"/>
                </a:lnTo>
                <a:lnTo>
                  <a:pt x="247" y="647"/>
                </a:lnTo>
                <a:lnTo>
                  <a:pt x="231" y="643"/>
                </a:lnTo>
                <a:lnTo>
                  <a:pt x="201" y="632"/>
                </a:lnTo>
                <a:lnTo>
                  <a:pt x="171" y="618"/>
                </a:lnTo>
                <a:lnTo>
                  <a:pt x="145" y="601"/>
                </a:lnTo>
                <a:lnTo>
                  <a:pt x="119" y="583"/>
                </a:lnTo>
                <a:lnTo>
                  <a:pt x="96" y="561"/>
                </a:lnTo>
                <a:lnTo>
                  <a:pt x="75" y="538"/>
                </a:lnTo>
                <a:lnTo>
                  <a:pt x="56" y="513"/>
                </a:lnTo>
                <a:lnTo>
                  <a:pt x="40" y="486"/>
                </a:lnTo>
                <a:lnTo>
                  <a:pt x="25" y="456"/>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7"/>
                </a:lnTo>
                <a:lnTo>
                  <a:pt x="119" y="75"/>
                </a:lnTo>
                <a:lnTo>
                  <a:pt x="145" y="56"/>
                </a:lnTo>
                <a:lnTo>
                  <a:pt x="171" y="40"/>
                </a:lnTo>
                <a:lnTo>
                  <a:pt x="201" y="27"/>
                </a:lnTo>
                <a:lnTo>
                  <a:pt x="231" y="15"/>
                </a:lnTo>
                <a:lnTo>
                  <a:pt x="247" y="11"/>
                </a:lnTo>
                <a:lnTo>
                  <a:pt x="261" y="7"/>
                </a:lnTo>
                <a:lnTo>
                  <a:pt x="279" y="4"/>
                </a:lnTo>
                <a:lnTo>
                  <a:pt x="295" y="3"/>
                </a:lnTo>
                <a:lnTo>
                  <a:pt x="311" y="1"/>
                </a:lnTo>
                <a:lnTo>
                  <a:pt x="329" y="0"/>
                </a:lnTo>
                <a:lnTo>
                  <a:pt x="329" y="0"/>
                </a:lnTo>
                <a:lnTo>
                  <a:pt x="345" y="1"/>
                </a:lnTo>
                <a:lnTo>
                  <a:pt x="362" y="3"/>
                </a:lnTo>
                <a:lnTo>
                  <a:pt x="378" y="4"/>
                </a:lnTo>
                <a:lnTo>
                  <a:pt x="394" y="7"/>
                </a:lnTo>
                <a:lnTo>
                  <a:pt x="410" y="11"/>
                </a:lnTo>
                <a:lnTo>
                  <a:pt x="425" y="15"/>
                </a:lnTo>
                <a:lnTo>
                  <a:pt x="456" y="27"/>
                </a:lnTo>
                <a:lnTo>
                  <a:pt x="484" y="40"/>
                </a:lnTo>
                <a:lnTo>
                  <a:pt x="512" y="56"/>
                </a:lnTo>
                <a:lnTo>
                  <a:pt x="537" y="75"/>
                </a:lnTo>
                <a:lnTo>
                  <a:pt x="561" y="97"/>
                </a:lnTo>
                <a:lnTo>
                  <a:pt x="582" y="121"/>
                </a:lnTo>
                <a:lnTo>
                  <a:pt x="601" y="145"/>
                </a:lnTo>
                <a:lnTo>
                  <a:pt x="617" y="173"/>
                </a:lnTo>
                <a:lnTo>
                  <a:pt x="631" y="201"/>
                </a:lnTo>
                <a:lnTo>
                  <a:pt x="643" y="232"/>
                </a:lnTo>
                <a:lnTo>
                  <a:pt x="647" y="247"/>
                </a:lnTo>
                <a:lnTo>
                  <a:pt x="651" y="263"/>
                </a:lnTo>
                <a:lnTo>
                  <a:pt x="653" y="279"/>
                </a:lnTo>
                <a:lnTo>
                  <a:pt x="655" y="295"/>
                </a:lnTo>
                <a:lnTo>
                  <a:pt x="656" y="313"/>
                </a:lnTo>
                <a:lnTo>
                  <a:pt x="657" y="329"/>
                </a:lnTo>
                <a:lnTo>
                  <a:pt x="657" y="329"/>
                </a:lnTo>
                <a:lnTo>
                  <a:pt x="656" y="346"/>
                </a:lnTo>
                <a:lnTo>
                  <a:pt x="655" y="363"/>
                </a:lnTo>
                <a:lnTo>
                  <a:pt x="653" y="379"/>
                </a:lnTo>
                <a:lnTo>
                  <a:pt x="651" y="396"/>
                </a:lnTo>
                <a:lnTo>
                  <a:pt x="647" y="411"/>
                </a:lnTo>
                <a:lnTo>
                  <a:pt x="643" y="427"/>
                </a:lnTo>
                <a:lnTo>
                  <a:pt x="631" y="456"/>
                </a:lnTo>
                <a:lnTo>
                  <a:pt x="617" y="486"/>
                </a:lnTo>
                <a:lnTo>
                  <a:pt x="601" y="513"/>
                </a:lnTo>
                <a:lnTo>
                  <a:pt x="582" y="538"/>
                </a:lnTo>
                <a:lnTo>
                  <a:pt x="561" y="561"/>
                </a:lnTo>
                <a:lnTo>
                  <a:pt x="537" y="583"/>
                </a:lnTo>
                <a:lnTo>
                  <a:pt x="512" y="601"/>
                </a:lnTo>
                <a:lnTo>
                  <a:pt x="484" y="618"/>
                </a:lnTo>
                <a:lnTo>
                  <a:pt x="456" y="632"/>
                </a:lnTo>
                <a:lnTo>
                  <a:pt x="425" y="643"/>
                </a:lnTo>
                <a:lnTo>
                  <a:pt x="410" y="647"/>
                </a:lnTo>
                <a:lnTo>
                  <a:pt x="394" y="651"/>
                </a:lnTo>
                <a:lnTo>
                  <a:pt x="378" y="654"/>
                </a:lnTo>
                <a:lnTo>
                  <a:pt x="362" y="657"/>
                </a:lnTo>
                <a:lnTo>
                  <a:pt x="345" y="658"/>
                </a:lnTo>
                <a:lnTo>
                  <a:pt x="329" y="658"/>
                </a:lnTo>
                <a:lnTo>
                  <a:pt x="329" y="658"/>
                </a:lnTo>
                <a:close/>
                <a:moveTo>
                  <a:pt x="329" y="38"/>
                </a:moveTo>
                <a:lnTo>
                  <a:pt x="329" y="38"/>
                </a:lnTo>
                <a:lnTo>
                  <a:pt x="299" y="40"/>
                </a:lnTo>
                <a:lnTo>
                  <a:pt x="269" y="44"/>
                </a:lnTo>
                <a:lnTo>
                  <a:pt x="241" y="51"/>
                </a:lnTo>
                <a:lnTo>
                  <a:pt x="214" y="62"/>
                </a:lnTo>
                <a:lnTo>
                  <a:pt x="190" y="74"/>
                </a:lnTo>
                <a:lnTo>
                  <a:pt x="166" y="89"/>
                </a:lnTo>
                <a:lnTo>
                  <a:pt x="143" y="105"/>
                </a:lnTo>
                <a:lnTo>
                  <a:pt x="123" y="124"/>
                </a:lnTo>
                <a:lnTo>
                  <a:pt x="104" y="144"/>
                </a:lnTo>
                <a:lnTo>
                  <a:pt x="87" y="167"/>
                </a:lnTo>
                <a:lnTo>
                  <a:pt x="72" y="191"/>
                </a:lnTo>
                <a:lnTo>
                  <a:pt x="60" y="216"/>
                </a:lnTo>
                <a:lnTo>
                  <a:pt x="51" y="243"/>
                </a:lnTo>
                <a:lnTo>
                  <a:pt x="43" y="271"/>
                </a:lnTo>
                <a:lnTo>
                  <a:pt x="39" y="299"/>
                </a:lnTo>
                <a:lnTo>
                  <a:pt x="37" y="329"/>
                </a:lnTo>
                <a:lnTo>
                  <a:pt x="37" y="329"/>
                </a:lnTo>
                <a:lnTo>
                  <a:pt x="39" y="358"/>
                </a:lnTo>
                <a:lnTo>
                  <a:pt x="43" y="388"/>
                </a:lnTo>
                <a:lnTo>
                  <a:pt x="51" y="416"/>
                </a:lnTo>
                <a:lnTo>
                  <a:pt x="60" y="443"/>
                </a:lnTo>
                <a:lnTo>
                  <a:pt x="72" y="467"/>
                </a:lnTo>
                <a:lnTo>
                  <a:pt x="87" y="491"/>
                </a:lnTo>
                <a:lnTo>
                  <a:pt x="104" y="514"/>
                </a:lnTo>
                <a:lnTo>
                  <a:pt x="123" y="534"/>
                </a:lnTo>
                <a:lnTo>
                  <a:pt x="143" y="553"/>
                </a:lnTo>
                <a:lnTo>
                  <a:pt x="166" y="571"/>
                </a:lnTo>
                <a:lnTo>
                  <a:pt x="190" y="585"/>
                </a:lnTo>
                <a:lnTo>
                  <a:pt x="214" y="597"/>
                </a:lnTo>
                <a:lnTo>
                  <a:pt x="241" y="607"/>
                </a:lnTo>
                <a:lnTo>
                  <a:pt x="269" y="615"/>
                </a:lnTo>
                <a:lnTo>
                  <a:pt x="299" y="619"/>
                </a:lnTo>
                <a:lnTo>
                  <a:pt x="329" y="620"/>
                </a:lnTo>
                <a:lnTo>
                  <a:pt x="329" y="620"/>
                </a:lnTo>
                <a:lnTo>
                  <a:pt x="358" y="619"/>
                </a:lnTo>
                <a:lnTo>
                  <a:pt x="386" y="615"/>
                </a:lnTo>
                <a:lnTo>
                  <a:pt x="414" y="607"/>
                </a:lnTo>
                <a:lnTo>
                  <a:pt x="441" y="597"/>
                </a:lnTo>
                <a:lnTo>
                  <a:pt x="467" y="585"/>
                </a:lnTo>
                <a:lnTo>
                  <a:pt x="491" y="571"/>
                </a:lnTo>
                <a:lnTo>
                  <a:pt x="514" y="553"/>
                </a:lnTo>
                <a:lnTo>
                  <a:pt x="534" y="534"/>
                </a:lnTo>
                <a:lnTo>
                  <a:pt x="553" y="514"/>
                </a:lnTo>
                <a:lnTo>
                  <a:pt x="569" y="491"/>
                </a:lnTo>
                <a:lnTo>
                  <a:pt x="584" y="467"/>
                </a:lnTo>
                <a:lnTo>
                  <a:pt x="596" y="443"/>
                </a:lnTo>
                <a:lnTo>
                  <a:pt x="606" y="416"/>
                </a:lnTo>
                <a:lnTo>
                  <a:pt x="613" y="388"/>
                </a:lnTo>
                <a:lnTo>
                  <a:pt x="617" y="358"/>
                </a:lnTo>
                <a:lnTo>
                  <a:pt x="620" y="329"/>
                </a:lnTo>
                <a:lnTo>
                  <a:pt x="620" y="329"/>
                </a:lnTo>
                <a:lnTo>
                  <a:pt x="617" y="299"/>
                </a:lnTo>
                <a:lnTo>
                  <a:pt x="613" y="271"/>
                </a:lnTo>
                <a:lnTo>
                  <a:pt x="606" y="243"/>
                </a:lnTo>
                <a:lnTo>
                  <a:pt x="596" y="216"/>
                </a:lnTo>
                <a:lnTo>
                  <a:pt x="584" y="191"/>
                </a:lnTo>
                <a:lnTo>
                  <a:pt x="569" y="167"/>
                </a:lnTo>
                <a:lnTo>
                  <a:pt x="553" y="144"/>
                </a:lnTo>
                <a:lnTo>
                  <a:pt x="534" y="124"/>
                </a:lnTo>
                <a:lnTo>
                  <a:pt x="514" y="105"/>
                </a:lnTo>
                <a:lnTo>
                  <a:pt x="491" y="89"/>
                </a:lnTo>
                <a:lnTo>
                  <a:pt x="467" y="74"/>
                </a:lnTo>
                <a:lnTo>
                  <a:pt x="441" y="62"/>
                </a:lnTo>
                <a:lnTo>
                  <a:pt x="414" y="51"/>
                </a:lnTo>
                <a:lnTo>
                  <a:pt x="386" y="44"/>
                </a:lnTo>
                <a:lnTo>
                  <a:pt x="358" y="40"/>
                </a:lnTo>
                <a:lnTo>
                  <a:pt x="329" y="38"/>
                </a:lnTo>
                <a:lnTo>
                  <a:pt x="329" y="38"/>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9" name="Graphic 1100">
            <a:extLst>
              <a:ext uri="{FF2B5EF4-FFF2-40B4-BE49-F238E27FC236}">
                <a16:creationId xmlns:a16="http://schemas.microsoft.com/office/drawing/2014/main" id="{6F6D221F-1DE8-6B50-B1E1-82C103FBB114}"/>
              </a:ext>
            </a:extLst>
          </p:cNvPr>
          <p:cNvGrpSpPr/>
          <p:nvPr/>
        </p:nvGrpSpPr>
        <p:grpSpPr>
          <a:xfrm>
            <a:off x="7825707" y="1494908"/>
            <a:ext cx="374904" cy="374904"/>
            <a:chOff x="5708769" y="4312706"/>
            <a:chExt cx="362312" cy="361971"/>
          </a:xfrm>
          <a:solidFill>
            <a:schemeClr val="accent6">
              <a:lumMod val="75000"/>
            </a:schemeClr>
          </a:solidFill>
        </p:grpSpPr>
        <p:sp>
          <p:nvSpPr>
            <p:cNvPr id="60" name="Graphic 1100">
              <a:extLst>
                <a:ext uri="{FF2B5EF4-FFF2-40B4-BE49-F238E27FC236}">
                  <a16:creationId xmlns:a16="http://schemas.microsoft.com/office/drawing/2014/main" id="{DD599BEF-D445-56A4-E847-6DC1456BB6CD}"/>
                </a:ext>
              </a:extLst>
            </p:cNvPr>
            <p:cNvSpPr/>
            <p:nvPr/>
          </p:nvSpPr>
          <p:spPr>
            <a:xfrm>
              <a:off x="5708769" y="4312706"/>
              <a:ext cx="362312" cy="361971"/>
            </a:xfrm>
            <a:custGeom>
              <a:avLst/>
              <a:gdLst>
                <a:gd name="connsiteX0" fmla="*/ 181474 w 362312"/>
                <a:gd name="connsiteY0" fmla="*/ 0 h 361971"/>
                <a:gd name="connsiteX1" fmla="*/ 0 w 362312"/>
                <a:gd name="connsiteY1" fmla="*/ 180667 h 361971"/>
                <a:gd name="connsiteX2" fmla="*/ 180835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0 h 361971"/>
                <a:gd name="connsiteX7" fmla="*/ 181474 w 362312"/>
                <a:gd name="connsiteY7" fmla="*/ 349204 h 361971"/>
                <a:gd name="connsiteX8" fmla="*/ 12780 w 362312"/>
                <a:gd name="connsiteY8" fmla="*/ 181305 h 361971"/>
                <a:gd name="connsiteX9" fmla="*/ 180835 w 362312"/>
                <a:gd name="connsiteY9" fmla="*/ 12768 h 361971"/>
                <a:gd name="connsiteX10" fmla="*/ 349529 w 362312"/>
                <a:gd name="connsiteY10" fmla="*/ 180667 h 361971"/>
                <a:gd name="connsiteX11" fmla="*/ 349529 w 362312"/>
                <a:gd name="connsiteY11" fmla="*/ 180667 h 361971"/>
                <a:gd name="connsiteX12" fmla="*/ 181474 w 362312"/>
                <a:gd name="connsiteY12" fmla="*/ 349204 h 361971"/>
                <a:gd name="connsiteX13" fmla="*/ 181474 w 362312"/>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2" h="361971">
                  <a:moveTo>
                    <a:pt x="181474" y="0"/>
                  </a:moveTo>
                  <a:cubicBezTo>
                    <a:pt x="81152" y="0"/>
                    <a:pt x="0" y="81077"/>
                    <a:pt x="0" y="180667"/>
                  </a:cubicBezTo>
                  <a:cubicBezTo>
                    <a:pt x="0" y="280257"/>
                    <a:pt x="81152" y="361972"/>
                    <a:pt x="180835" y="361972"/>
                  </a:cubicBezTo>
                  <a:cubicBezTo>
                    <a:pt x="280518" y="361972"/>
                    <a:pt x="362309" y="280895"/>
                    <a:pt x="362309" y="181305"/>
                  </a:cubicBezTo>
                  <a:cubicBezTo>
                    <a:pt x="362309" y="181305"/>
                    <a:pt x="362309" y="181305"/>
                    <a:pt x="362309" y="181305"/>
                  </a:cubicBezTo>
                  <a:cubicBezTo>
                    <a:pt x="362948" y="81077"/>
                    <a:pt x="281796" y="0"/>
                    <a:pt x="181474" y="0"/>
                  </a:cubicBezTo>
                  <a:lnTo>
                    <a:pt x="181474" y="0"/>
                  </a:ln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50168" y="273873"/>
                    <a:pt x="274767" y="349204"/>
                    <a:pt x="181474" y="349204"/>
                  </a:cubicBezTo>
                  <a:lnTo>
                    <a:pt x="181474" y="349204"/>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Graphic 1100">
              <a:extLst>
                <a:ext uri="{FF2B5EF4-FFF2-40B4-BE49-F238E27FC236}">
                  <a16:creationId xmlns:a16="http://schemas.microsoft.com/office/drawing/2014/main" id="{E72743EA-52ED-B10F-2B33-E161F22BC454}"/>
                </a:ext>
              </a:extLst>
            </p:cNvPr>
            <p:cNvSpPr/>
            <p:nvPr/>
          </p:nvSpPr>
          <p:spPr>
            <a:xfrm>
              <a:off x="5818676" y="4383568"/>
              <a:ext cx="160387" cy="219608"/>
            </a:xfrm>
            <a:custGeom>
              <a:avLst/>
              <a:gdLst>
                <a:gd name="connsiteX0" fmla="*/ 158471 w 160387"/>
                <a:gd name="connsiteY0" fmla="*/ 45326 h 219608"/>
                <a:gd name="connsiteX1" fmla="*/ 115019 w 160387"/>
                <a:gd name="connsiteY1" fmla="*/ 1915 h 219608"/>
                <a:gd name="connsiteX2" fmla="*/ 111185 w 160387"/>
                <a:gd name="connsiteY2" fmla="*/ 0 h 219608"/>
                <a:gd name="connsiteX3" fmla="*/ 110546 w 160387"/>
                <a:gd name="connsiteY3" fmla="*/ 0 h 219608"/>
                <a:gd name="connsiteX4" fmla="*/ 6390 w 160387"/>
                <a:gd name="connsiteY4" fmla="*/ 0 h 219608"/>
                <a:gd name="connsiteX5" fmla="*/ 0 w 160387"/>
                <a:gd name="connsiteY5" fmla="*/ 6384 h 219608"/>
                <a:gd name="connsiteX6" fmla="*/ 0 w 160387"/>
                <a:gd name="connsiteY6" fmla="*/ 40857 h 219608"/>
                <a:gd name="connsiteX7" fmla="*/ 6390 w 160387"/>
                <a:gd name="connsiteY7" fmla="*/ 47241 h 219608"/>
                <a:gd name="connsiteX8" fmla="*/ 12780 w 160387"/>
                <a:gd name="connsiteY8" fmla="*/ 40857 h 219608"/>
                <a:gd name="connsiteX9" fmla="*/ 12780 w 160387"/>
                <a:gd name="connsiteY9" fmla="*/ 12768 h 219608"/>
                <a:gd name="connsiteX10" fmla="*/ 104156 w 160387"/>
                <a:gd name="connsiteY10" fmla="*/ 12768 h 219608"/>
                <a:gd name="connsiteX11" fmla="*/ 104156 w 160387"/>
                <a:gd name="connsiteY11" fmla="*/ 49795 h 219608"/>
                <a:gd name="connsiteX12" fmla="*/ 110546 w 160387"/>
                <a:gd name="connsiteY12" fmla="*/ 56179 h 219608"/>
                <a:gd name="connsiteX13" fmla="*/ 147608 w 160387"/>
                <a:gd name="connsiteY13" fmla="*/ 56179 h 219608"/>
                <a:gd name="connsiteX14" fmla="*/ 147608 w 160387"/>
                <a:gd name="connsiteY14" fmla="*/ 206203 h 219608"/>
                <a:gd name="connsiteX15" fmla="*/ 12780 w 160387"/>
                <a:gd name="connsiteY15" fmla="*/ 206203 h 219608"/>
                <a:gd name="connsiteX16" fmla="*/ 12780 w 160387"/>
                <a:gd name="connsiteY16" fmla="*/ 150662 h 219608"/>
                <a:gd name="connsiteX17" fmla="*/ 6390 w 160387"/>
                <a:gd name="connsiteY17" fmla="*/ 144278 h 219608"/>
                <a:gd name="connsiteX18" fmla="*/ 0 w 160387"/>
                <a:gd name="connsiteY18" fmla="*/ 150662 h 219608"/>
                <a:gd name="connsiteX19" fmla="*/ 0 w 160387"/>
                <a:gd name="connsiteY19" fmla="*/ 213225 h 219608"/>
                <a:gd name="connsiteX20" fmla="*/ 6390 w 160387"/>
                <a:gd name="connsiteY20" fmla="*/ 219609 h 219608"/>
                <a:gd name="connsiteX21" fmla="*/ 153998 w 160387"/>
                <a:gd name="connsiteY21" fmla="*/ 219609 h 219608"/>
                <a:gd name="connsiteX22" fmla="*/ 160388 w 160387"/>
                <a:gd name="connsiteY22" fmla="*/ 213225 h 219608"/>
                <a:gd name="connsiteX23" fmla="*/ 160388 w 160387"/>
                <a:gd name="connsiteY23" fmla="*/ 50433 h 219608"/>
                <a:gd name="connsiteX24" fmla="*/ 159748 w 160387"/>
                <a:gd name="connsiteY24" fmla="*/ 47880 h 219608"/>
                <a:gd name="connsiteX25" fmla="*/ 158471 w 160387"/>
                <a:gd name="connsiteY25" fmla="*/ 45326 h 219608"/>
                <a:gd name="connsiteX26" fmla="*/ 116936 w 160387"/>
                <a:gd name="connsiteY26" fmla="*/ 22344 h 219608"/>
                <a:gd name="connsiteX27" fmla="*/ 138662 w 160387"/>
                <a:gd name="connsiteY27" fmla="*/ 44049 h 219608"/>
                <a:gd name="connsiteX28" fmla="*/ 116936 w 160387"/>
                <a:gd name="connsiteY28" fmla="*/ 44049 h 219608"/>
                <a:gd name="connsiteX29" fmla="*/ 116936 w 160387"/>
                <a:gd name="connsiteY29" fmla="*/ 22344 h 21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0387" h="219608">
                  <a:moveTo>
                    <a:pt x="158471" y="45326"/>
                  </a:moveTo>
                  <a:lnTo>
                    <a:pt x="115019" y="1915"/>
                  </a:lnTo>
                  <a:cubicBezTo>
                    <a:pt x="113741" y="638"/>
                    <a:pt x="112463" y="0"/>
                    <a:pt x="111185" y="0"/>
                  </a:cubicBezTo>
                  <a:lnTo>
                    <a:pt x="110546" y="0"/>
                  </a:lnTo>
                  <a:lnTo>
                    <a:pt x="6390" y="0"/>
                  </a:lnTo>
                  <a:cubicBezTo>
                    <a:pt x="2556" y="0"/>
                    <a:pt x="0" y="2553"/>
                    <a:pt x="0" y="6384"/>
                  </a:cubicBezTo>
                  <a:lnTo>
                    <a:pt x="0" y="40857"/>
                  </a:lnTo>
                  <a:cubicBezTo>
                    <a:pt x="0" y="44688"/>
                    <a:pt x="2556" y="47241"/>
                    <a:pt x="6390" y="47241"/>
                  </a:cubicBezTo>
                  <a:cubicBezTo>
                    <a:pt x="10224" y="47241"/>
                    <a:pt x="12780" y="44688"/>
                    <a:pt x="12780" y="40857"/>
                  </a:cubicBezTo>
                  <a:lnTo>
                    <a:pt x="12780" y="12768"/>
                  </a:lnTo>
                  <a:lnTo>
                    <a:pt x="104156" y="12768"/>
                  </a:lnTo>
                  <a:lnTo>
                    <a:pt x="104156" y="49795"/>
                  </a:lnTo>
                  <a:cubicBezTo>
                    <a:pt x="104156" y="53625"/>
                    <a:pt x="106712" y="56179"/>
                    <a:pt x="110546" y="56179"/>
                  </a:cubicBezTo>
                  <a:lnTo>
                    <a:pt x="147608" y="56179"/>
                  </a:lnTo>
                  <a:lnTo>
                    <a:pt x="147608" y="206203"/>
                  </a:lnTo>
                  <a:lnTo>
                    <a:pt x="12780" y="206203"/>
                  </a:lnTo>
                  <a:lnTo>
                    <a:pt x="12780" y="150662"/>
                  </a:lnTo>
                  <a:cubicBezTo>
                    <a:pt x="12780" y="146832"/>
                    <a:pt x="10224" y="144278"/>
                    <a:pt x="6390" y="144278"/>
                  </a:cubicBezTo>
                  <a:cubicBezTo>
                    <a:pt x="2556" y="144278"/>
                    <a:pt x="0" y="146832"/>
                    <a:pt x="0" y="150662"/>
                  </a:cubicBezTo>
                  <a:lnTo>
                    <a:pt x="0" y="213225"/>
                  </a:lnTo>
                  <a:cubicBezTo>
                    <a:pt x="0" y="217055"/>
                    <a:pt x="2556" y="219609"/>
                    <a:pt x="6390" y="219609"/>
                  </a:cubicBezTo>
                  <a:lnTo>
                    <a:pt x="153998" y="219609"/>
                  </a:lnTo>
                  <a:cubicBezTo>
                    <a:pt x="157832" y="219609"/>
                    <a:pt x="160388" y="217055"/>
                    <a:pt x="160388" y="213225"/>
                  </a:cubicBezTo>
                  <a:lnTo>
                    <a:pt x="160388" y="50433"/>
                  </a:lnTo>
                  <a:cubicBezTo>
                    <a:pt x="160388" y="49795"/>
                    <a:pt x="160388" y="48518"/>
                    <a:pt x="159748" y="47880"/>
                  </a:cubicBezTo>
                  <a:cubicBezTo>
                    <a:pt x="159748" y="47241"/>
                    <a:pt x="159110" y="45964"/>
                    <a:pt x="158471" y="45326"/>
                  </a:cubicBezTo>
                  <a:close/>
                  <a:moveTo>
                    <a:pt x="116936" y="22344"/>
                  </a:moveTo>
                  <a:lnTo>
                    <a:pt x="138662" y="44049"/>
                  </a:lnTo>
                  <a:lnTo>
                    <a:pt x="116936" y="44049"/>
                  </a:lnTo>
                  <a:lnTo>
                    <a:pt x="116936" y="22344"/>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3" name="Graphic 1100">
              <a:extLst>
                <a:ext uri="{FF2B5EF4-FFF2-40B4-BE49-F238E27FC236}">
                  <a16:creationId xmlns:a16="http://schemas.microsoft.com/office/drawing/2014/main" id="{D9A2D2C1-788E-82C0-71EA-D1868C8C8A75}"/>
                </a:ext>
              </a:extLst>
            </p:cNvPr>
            <p:cNvSpPr/>
            <p:nvPr/>
          </p:nvSpPr>
          <p:spPr>
            <a:xfrm>
              <a:off x="5892800" y="4499118"/>
              <a:ext cx="46646" cy="12767"/>
            </a:xfrm>
            <a:custGeom>
              <a:avLst/>
              <a:gdLst>
                <a:gd name="connsiteX0" fmla="*/ 46646 w 46646"/>
                <a:gd name="connsiteY0" fmla="*/ 6384 h 12767"/>
                <a:gd name="connsiteX1" fmla="*/ 40257 w 46646"/>
                <a:gd name="connsiteY1" fmla="*/ 0 h 12767"/>
                <a:gd name="connsiteX2" fmla="*/ 6390 w 46646"/>
                <a:gd name="connsiteY2" fmla="*/ 0 h 12767"/>
                <a:gd name="connsiteX3" fmla="*/ 0 w 46646"/>
                <a:gd name="connsiteY3" fmla="*/ 6384 h 12767"/>
                <a:gd name="connsiteX4" fmla="*/ 6390 w 46646"/>
                <a:gd name="connsiteY4" fmla="*/ 12768 h 12767"/>
                <a:gd name="connsiteX5" fmla="*/ 40257 w 46646"/>
                <a:gd name="connsiteY5" fmla="*/ 12768 h 12767"/>
                <a:gd name="connsiteX6" fmla="*/ 46646 w 46646"/>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46" h="12767">
                  <a:moveTo>
                    <a:pt x="46646" y="6384"/>
                  </a:moveTo>
                  <a:cubicBezTo>
                    <a:pt x="46646" y="2554"/>
                    <a:pt x="44090" y="0"/>
                    <a:pt x="40257" y="0"/>
                  </a:cubicBezTo>
                  <a:lnTo>
                    <a:pt x="6390" y="0"/>
                  </a:lnTo>
                  <a:cubicBezTo>
                    <a:pt x="2556" y="0"/>
                    <a:pt x="0" y="2554"/>
                    <a:pt x="0" y="6384"/>
                  </a:cubicBezTo>
                  <a:cubicBezTo>
                    <a:pt x="0" y="10214"/>
                    <a:pt x="2556" y="12768"/>
                    <a:pt x="6390" y="12768"/>
                  </a:cubicBezTo>
                  <a:lnTo>
                    <a:pt x="40257" y="12768"/>
                  </a:lnTo>
                  <a:cubicBezTo>
                    <a:pt x="43451" y="12768"/>
                    <a:pt x="46646" y="9576"/>
                    <a:pt x="46646" y="6384"/>
                  </a:cubicBez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5" name="Graphic 1100">
              <a:extLst>
                <a:ext uri="{FF2B5EF4-FFF2-40B4-BE49-F238E27FC236}">
                  <a16:creationId xmlns:a16="http://schemas.microsoft.com/office/drawing/2014/main" id="{07A85E76-BD5F-CE95-E4F5-E6D4147E9547}"/>
                </a:ext>
              </a:extLst>
            </p:cNvPr>
            <p:cNvSpPr/>
            <p:nvPr/>
          </p:nvSpPr>
          <p:spPr>
            <a:xfrm>
              <a:off x="5880020" y="4469113"/>
              <a:ext cx="59426" cy="12767"/>
            </a:xfrm>
            <a:custGeom>
              <a:avLst/>
              <a:gdLst>
                <a:gd name="connsiteX0" fmla="*/ 53036 w 59426"/>
                <a:gd name="connsiteY0" fmla="*/ 0 h 12767"/>
                <a:gd name="connsiteX1" fmla="*/ 6390 w 59426"/>
                <a:gd name="connsiteY1" fmla="*/ 0 h 12767"/>
                <a:gd name="connsiteX2" fmla="*/ 0 w 59426"/>
                <a:gd name="connsiteY2" fmla="*/ 6384 h 12767"/>
                <a:gd name="connsiteX3" fmla="*/ 6390 w 59426"/>
                <a:gd name="connsiteY3" fmla="*/ 12768 h 12767"/>
                <a:gd name="connsiteX4" fmla="*/ 53036 w 59426"/>
                <a:gd name="connsiteY4" fmla="*/ 12768 h 12767"/>
                <a:gd name="connsiteX5" fmla="*/ 59426 w 59426"/>
                <a:gd name="connsiteY5" fmla="*/ 6384 h 12767"/>
                <a:gd name="connsiteX6" fmla="*/ 53036 w 59426"/>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6" h="12767">
                  <a:moveTo>
                    <a:pt x="53036" y="0"/>
                  </a:moveTo>
                  <a:lnTo>
                    <a:pt x="6390" y="0"/>
                  </a:lnTo>
                  <a:cubicBezTo>
                    <a:pt x="2556" y="0"/>
                    <a:pt x="0" y="2554"/>
                    <a:pt x="0" y="6384"/>
                  </a:cubicBezTo>
                  <a:cubicBezTo>
                    <a:pt x="0" y="10215"/>
                    <a:pt x="2556" y="12768"/>
                    <a:pt x="6390" y="12768"/>
                  </a:cubicBezTo>
                  <a:lnTo>
                    <a:pt x="53036" y="12768"/>
                  </a:lnTo>
                  <a:cubicBezTo>
                    <a:pt x="56870" y="12768"/>
                    <a:pt x="59426" y="10215"/>
                    <a:pt x="59426" y="6384"/>
                  </a:cubicBezTo>
                  <a:cubicBezTo>
                    <a:pt x="59426" y="2554"/>
                    <a:pt x="56231" y="0"/>
                    <a:pt x="53036" y="0"/>
                  </a:cubicBez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Graphic 1100">
              <a:extLst>
                <a:ext uri="{FF2B5EF4-FFF2-40B4-BE49-F238E27FC236}">
                  <a16:creationId xmlns:a16="http://schemas.microsoft.com/office/drawing/2014/main" id="{E7C71D42-BA4B-22EB-09C8-8CFAD92B2393}"/>
                </a:ext>
              </a:extLst>
            </p:cNvPr>
            <p:cNvSpPr/>
            <p:nvPr/>
          </p:nvSpPr>
          <p:spPr>
            <a:xfrm>
              <a:off x="5901106" y="4528484"/>
              <a:ext cx="36422" cy="12767"/>
            </a:xfrm>
            <a:custGeom>
              <a:avLst/>
              <a:gdLst>
                <a:gd name="connsiteX0" fmla="*/ 6390 w 36422"/>
                <a:gd name="connsiteY0" fmla="*/ 0 h 12767"/>
                <a:gd name="connsiteX1" fmla="*/ 0 w 36422"/>
                <a:gd name="connsiteY1" fmla="*/ 6384 h 12767"/>
                <a:gd name="connsiteX2" fmla="*/ 6390 w 36422"/>
                <a:gd name="connsiteY2" fmla="*/ 12768 h 12767"/>
                <a:gd name="connsiteX3" fmla="*/ 30033 w 36422"/>
                <a:gd name="connsiteY3" fmla="*/ 12768 h 12767"/>
                <a:gd name="connsiteX4" fmla="*/ 36423 w 36422"/>
                <a:gd name="connsiteY4" fmla="*/ 6384 h 12767"/>
                <a:gd name="connsiteX5" fmla="*/ 30033 w 36422"/>
                <a:gd name="connsiteY5" fmla="*/ 0 h 12767"/>
                <a:gd name="connsiteX6" fmla="*/ 6390 w 364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2" h="12767">
                  <a:moveTo>
                    <a:pt x="6390" y="0"/>
                  </a:moveTo>
                  <a:cubicBezTo>
                    <a:pt x="2556" y="0"/>
                    <a:pt x="0" y="2554"/>
                    <a:pt x="0" y="6384"/>
                  </a:cubicBezTo>
                  <a:cubicBezTo>
                    <a:pt x="0" y="10215"/>
                    <a:pt x="2556" y="12768"/>
                    <a:pt x="6390" y="12768"/>
                  </a:cubicBezTo>
                  <a:lnTo>
                    <a:pt x="30033" y="12768"/>
                  </a:lnTo>
                  <a:cubicBezTo>
                    <a:pt x="33867" y="12768"/>
                    <a:pt x="36423" y="10215"/>
                    <a:pt x="36423" y="6384"/>
                  </a:cubicBezTo>
                  <a:cubicBezTo>
                    <a:pt x="36423" y="2554"/>
                    <a:pt x="33867" y="0"/>
                    <a:pt x="30033" y="0"/>
                  </a:cubicBezTo>
                  <a:lnTo>
                    <a:pt x="6390" y="0"/>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7" name="Graphic 1100">
              <a:extLst>
                <a:ext uri="{FF2B5EF4-FFF2-40B4-BE49-F238E27FC236}">
                  <a16:creationId xmlns:a16="http://schemas.microsoft.com/office/drawing/2014/main" id="{35BDA038-0676-6E09-7A81-ACE0BA61B885}"/>
                </a:ext>
              </a:extLst>
            </p:cNvPr>
            <p:cNvSpPr/>
            <p:nvPr/>
          </p:nvSpPr>
          <p:spPr>
            <a:xfrm>
              <a:off x="5776503" y="4432086"/>
              <a:ext cx="108628" cy="109165"/>
            </a:xfrm>
            <a:custGeom>
              <a:avLst/>
              <a:gdLst>
                <a:gd name="connsiteX0" fmla="*/ 70928 w 108628"/>
                <a:gd name="connsiteY0" fmla="*/ 101505 h 109165"/>
                <a:gd name="connsiteX1" fmla="*/ 100961 w 108628"/>
                <a:gd name="connsiteY1" fmla="*/ 109166 h 109165"/>
                <a:gd name="connsiteX2" fmla="*/ 102239 w 108628"/>
                <a:gd name="connsiteY2" fmla="*/ 109166 h 109165"/>
                <a:gd name="connsiteX3" fmla="*/ 106712 w 108628"/>
                <a:gd name="connsiteY3" fmla="*/ 107251 h 109165"/>
                <a:gd name="connsiteX4" fmla="*/ 108629 w 108628"/>
                <a:gd name="connsiteY4" fmla="*/ 101505 h 109165"/>
                <a:gd name="connsiteX5" fmla="*/ 101600 w 108628"/>
                <a:gd name="connsiteY5" fmla="*/ 70862 h 109165"/>
                <a:gd name="connsiteX6" fmla="*/ 99683 w 108628"/>
                <a:gd name="connsiteY6" fmla="*/ 67670 h 109165"/>
                <a:gd name="connsiteX7" fmla="*/ 33866 w 108628"/>
                <a:gd name="connsiteY7" fmla="*/ 1915 h 109165"/>
                <a:gd name="connsiteX8" fmla="*/ 24921 w 108628"/>
                <a:gd name="connsiteY8" fmla="*/ 1915 h 109165"/>
                <a:gd name="connsiteX9" fmla="*/ 1917 w 108628"/>
                <a:gd name="connsiteY9" fmla="*/ 24898 h 109165"/>
                <a:gd name="connsiteX10" fmla="*/ 1917 w 108628"/>
                <a:gd name="connsiteY10" fmla="*/ 33835 h 109165"/>
                <a:gd name="connsiteX11" fmla="*/ 1917 w 108628"/>
                <a:gd name="connsiteY11" fmla="*/ 33835 h 109165"/>
                <a:gd name="connsiteX12" fmla="*/ 68372 w 108628"/>
                <a:gd name="connsiteY12" fmla="*/ 100229 h 109165"/>
                <a:gd name="connsiteX13" fmla="*/ 70928 w 108628"/>
                <a:gd name="connsiteY13" fmla="*/ 101505 h 109165"/>
                <a:gd name="connsiteX14" fmla="*/ 79235 w 108628"/>
                <a:gd name="connsiteY14" fmla="*/ 90653 h 109165"/>
                <a:gd name="connsiteX15" fmla="*/ 90098 w 108628"/>
                <a:gd name="connsiteY15" fmla="*/ 79800 h 109165"/>
                <a:gd name="connsiteX16" fmla="*/ 93293 w 108628"/>
                <a:gd name="connsiteY16" fmla="*/ 93845 h 109165"/>
                <a:gd name="connsiteX17" fmla="*/ 79235 w 108628"/>
                <a:gd name="connsiteY17" fmla="*/ 90653 h 109165"/>
                <a:gd name="connsiteX18" fmla="*/ 28755 w 108628"/>
                <a:gd name="connsiteY18" fmla="*/ 15322 h 109165"/>
                <a:gd name="connsiteX19" fmla="*/ 82430 w 108628"/>
                <a:gd name="connsiteY19" fmla="*/ 68947 h 109165"/>
                <a:gd name="connsiteX20" fmla="*/ 68372 w 108628"/>
                <a:gd name="connsiteY20" fmla="*/ 82992 h 109165"/>
                <a:gd name="connsiteX21" fmla="*/ 14697 w 108628"/>
                <a:gd name="connsiteY21" fmla="*/ 29366 h 109165"/>
                <a:gd name="connsiteX22" fmla="*/ 28755 w 108628"/>
                <a:gd name="connsiteY22" fmla="*/ 15322 h 1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628" h="109165">
                  <a:moveTo>
                    <a:pt x="70928" y="101505"/>
                  </a:moveTo>
                  <a:lnTo>
                    <a:pt x="100961" y="109166"/>
                  </a:lnTo>
                  <a:cubicBezTo>
                    <a:pt x="101600" y="109166"/>
                    <a:pt x="102239" y="109166"/>
                    <a:pt x="102239" y="109166"/>
                  </a:cubicBezTo>
                  <a:cubicBezTo>
                    <a:pt x="104156" y="109166"/>
                    <a:pt x="105434" y="108528"/>
                    <a:pt x="106712" y="107251"/>
                  </a:cubicBezTo>
                  <a:cubicBezTo>
                    <a:pt x="107990" y="105974"/>
                    <a:pt x="108629" y="103420"/>
                    <a:pt x="108629" y="101505"/>
                  </a:cubicBezTo>
                  <a:lnTo>
                    <a:pt x="101600" y="70862"/>
                  </a:lnTo>
                  <a:cubicBezTo>
                    <a:pt x="101600" y="69585"/>
                    <a:pt x="100961" y="68947"/>
                    <a:pt x="99683" y="67670"/>
                  </a:cubicBezTo>
                  <a:lnTo>
                    <a:pt x="33866" y="1915"/>
                  </a:lnTo>
                  <a:cubicBezTo>
                    <a:pt x="31311" y="-638"/>
                    <a:pt x="27477" y="-638"/>
                    <a:pt x="24921" y="1915"/>
                  </a:cubicBezTo>
                  <a:lnTo>
                    <a:pt x="1917" y="24898"/>
                  </a:lnTo>
                  <a:cubicBezTo>
                    <a:pt x="-639" y="27451"/>
                    <a:pt x="-639" y="31282"/>
                    <a:pt x="1917" y="33835"/>
                  </a:cubicBezTo>
                  <a:cubicBezTo>
                    <a:pt x="1917" y="33835"/>
                    <a:pt x="1917" y="33835"/>
                    <a:pt x="1917" y="33835"/>
                  </a:cubicBezTo>
                  <a:lnTo>
                    <a:pt x="68372" y="100229"/>
                  </a:lnTo>
                  <a:cubicBezTo>
                    <a:pt x="69011" y="100229"/>
                    <a:pt x="69650" y="100867"/>
                    <a:pt x="70928" y="101505"/>
                  </a:cubicBezTo>
                  <a:close/>
                  <a:moveTo>
                    <a:pt x="79235" y="90653"/>
                  </a:moveTo>
                  <a:lnTo>
                    <a:pt x="90098" y="79800"/>
                  </a:lnTo>
                  <a:lnTo>
                    <a:pt x="93293" y="93845"/>
                  </a:lnTo>
                  <a:lnTo>
                    <a:pt x="79235" y="90653"/>
                  </a:lnTo>
                  <a:close/>
                  <a:moveTo>
                    <a:pt x="28755" y="15322"/>
                  </a:moveTo>
                  <a:lnTo>
                    <a:pt x="82430" y="68947"/>
                  </a:lnTo>
                  <a:lnTo>
                    <a:pt x="68372" y="82992"/>
                  </a:lnTo>
                  <a:lnTo>
                    <a:pt x="14697" y="29366"/>
                  </a:lnTo>
                  <a:lnTo>
                    <a:pt x="28755" y="15322"/>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70" name="Freeform 193">
            <a:extLst>
              <a:ext uri="{FF2B5EF4-FFF2-40B4-BE49-F238E27FC236}">
                <a16:creationId xmlns:a16="http://schemas.microsoft.com/office/drawing/2014/main" id="{E39A70BF-F5EA-5E42-53AD-03A94C8A5F77}"/>
              </a:ext>
            </a:extLst>
          </p:cNvPr>
          <p:cNvSpPr>
            <a:spLocks noEditPoints="1"/>
          </p:cNvSpPr>
          <p:nvPr/>
        </p:nvSpPr>
        <p:spPr bwMode="auto">
          <a:xfrm>
            <a:off x="8528890" y="2812118"/>
            <a:ext cx="347472" cy="34747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lumMod val="75000"/>
            </a:schemeClr>
          </a:solidFill>
          <a:ln w="9525">
            <a:solidFill>
              <a:schemeClr val="accent6">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1" name="TextBox 70">
            <a:extLst>
              <a:ext uri="{FF2B5EF4-FFF2-40B4-BE49-F238E27FC236}">
                <a16:creationId xmlns:a16="http://schemas.microsoft.com/office/drawing/2014/main" id="{22AC1DA5-3D24-EA2F-97B8-0AD201B080B8}"/>
              </a:ext>
            </a:extLst>
          </p:cNvPr>
          <p:cNvSpPr txBox="1"/>
          <p:nvPr/>
        </p:nvSpPr>
        <p:spPr>
          <a:xfrm>
            <a:off x="8559444" y="2825295"/>
            <a:ext cx="286364" cy="369332"/>
          </a:xfrm>
          <a:prstGeom prst="rect">
            <a:avLst/>
          </a:prstGeom>
          <a:noFill/>
        </p:spPr>
        <p:txBody>
          <a:bodyPr wrap="square" rtlCol="0">
            <a:spAutoFit/>
          </a:bodyPr>
          <a:lstStyle/>
          <a:p>
            <a:r>
              <a:rPr lang="en-US"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72" name="Freeform 193">
            <a:extLst>
              <a:ext uri="{FF2B5EF4-FFF2-40B4-BE49-F238E27FC236}">
                <a16:creationId xmlns:a16="http://schemas.microsoft.com/office/drawing/2014/main" id="{CF3B8B8A-C279-6A2D-B967-B8796AAFC5C7}"/>
              </a:ext>
            </a:extLst>
          </p:cNvPr>
          <p:cNvSpPr>
            <a:spLocks noEditPoints="1"/>
          </p:cNvSpPr>
          <p:nvPr/>
        </p:nvSpPr>
        <p:spPr bwMode="auto">
          <a:xfrm>
            <a:off x="8528890" y="3872327"/>
            <a:ext cx="347472" cy="34747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lumMod val="75000"/>
            </a:schemeClr>
          </a:solidFill>
          <a:ln w="9525">
            <a:solidFill>
              <a:schemeClr val="accent6">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TextBox 72">
            <a:extLst>
              <a:ext uri="{FF2B5EF4-FFF2-40B4-BE49-F238E27FC236}">
                <a16:creationId xmlns:a16="http://schemas.microsoft.com/office/drawing/2014/main" id="{D4F160AC-24A0-A166-84FF-A66224C4BE45}"/>
              </a:ext>
            </a:extLst>
          </p:cNvPr>
          <p:cNvSpPr txBox="1"/>
          <p:nvPr/>
        </p:nvSpPr>
        <p:spPr>
          <a:xfrm>
            <a:off x="8559444" y="3885504"/>
            <a:ext cx="286364" cy="369332"/>
          </a:xfrm>
          <a:prstGeom prst="rect">
            <a:avLst/>
          </a:prstGeom>
          <a:noFill/>
        </p:spPr>
        <p:txBody>
          <a:bodyPr wrap="square" rtlCol="0">
            <a:spAutoFit/>
          </a:bodyPr>
          <a:lstStyle/>
          <a:p>
            <a:r>
              <a:rPr lang="en-US"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5" name="Rectangle 4">
            <a:extLst>
              <a:ext uri="{FF2B5EF4-FFF2-40B4-BE49-F238E27FC236}">
                <a16:creationId xmlns:a16="http://schemas.microsoft.com/office/drawing/2014/main" id="{DF86CF69-637D-7198-14F9-A892DCB479BB}"/>
              </a:ext>
            </a:extLst>
          </p:cNvPr>
          <p:cNvSpPr/>
          <p:nvPr/>
        </p:nvSpPr>
        <p:spPr>
          <a:xfrm>
            <a:off x="7793928" y="5704764"/>
            <a:ext cx="3732596" cy="669825"/>
          </a:xfrm>
          <a:prstGeom prst="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rPr>
              <a:t>Review the next slide for Rule Descriptions</a:t>
            </a:r>
          </a:p>
        </p:txBody>
      </p:sp>
    </p:spTree>
    <p:extLst>
      <p:ext uri="{BB962C8B-B14F-4D97-AF65-F5344CB8AC3E}">
        <p14:creationId xmlns:p14="http://schemas.microsoft.com/office/powerpoint/2010/main" val="10764277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B02BA-1D09-14F8-A7C9-C50209404BB9}"/>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F574CF2C-D111-3F48-3971-8C7A5CA99354}"/>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Green Dot Lookback Rule Inventory</a:t>
            </a:r>
          </a:p>
        </p:txBody>
      </p:sp>
      <p:graphicFrame>
        <p:nvGraphicFramePr>
          <p:cNvPr id="5" name="Table 4">
            <a:extLst>
              <a:ext uri="{FF2B5EF4-FFF2-40B4-BE49-F238E27FC236}">
                <a16:creationId xmlns:a16="http://schemas.microsoft.com/office/drawing/2014/main" id="{DB99B73F-B042-FF2E-BCED-728825CC668E}"/>
              </a:ext>
            </a:extLst>
          </p:cNvPr>
          <p:cNvGraphicFramePr>
            <a:graphicFrameLocks noGrp="1"/>
          </p:cNvGraphicFramePr>
          <p:nvPr>
            <p:extLst>
              <p:ext uri="{D42A27DB-BD31-4B8C-83A1-F6EECF244321}">
                <p14:modId xmlns:p14="http://schemas.microsoft.com/office/powerpoint/2010/main" val="3515865583"/>
              </p:ext>
            </p:extLst>
          </p:nvPr>
        </p:nvGraphicFramePr>
        <p:xfrm>
          <a:off x="456741" y="723809"/>
          <a:ext cx="11292236" cy="5525616"/>
        </p:xfrm>
        <a:graphic>
          <a:graphicData uri="http://schemas.openxmlformats.org/drawingml/2006/table">
            <a:tbl>
              <a:tblPr>
                <a:tableStyleId>{5C22544A-7EE6-4342-B048-85BDC9FD1C3A}</a:tableStyleId>
              </a:tblPr>
              <a:tblGrid>
                <a:gridCol w="473438">
                  <a:extLst>
                    <a:ext uri="{9D8B030D-6E8A-4147-A177-3AD203B41FA5}">
                      <a16:colId xmlns:a16="http://schemas.microsoft.com/office/drawing/2014/main" val="3306039093"/>
                    </a:ext>
                  </a:extLst>
                </a:gridCol>
                <a:gridCol w="2191599">
                  <a:extLst>
                    <a:ext uri="{9D8B030D-6E8A-4147-A177-3AD203B41FA5}">
                      <a16:colId xmlns:a16="http://schemas.microsoft.com/office/drawing/2014/main" val="1897145103"/>
                    </a:ext>
                  </a:extLst>
                </a:gridCol>
                <a:gridCol w="8627199">
                  <a:extLst>
                    <a:ext uri="{9D8B030D-6E8A-4147-A177-3AD203B41FA5}">
                      <a16:colId xmlns:a16="http://schemas.microsoft.com/office/drawing/2014/main" val="25691270"/>
                    </a:ext>
                  </a:extLst>
                </a:gridCol>
              </a:tblGrid>
              <a:tr h="565056">
                <a:tc>
                  <a:txBody>
                    <a:bodyPr/>
                    <a:lstStyle/>
                    <a:p>
                      <a:pPr algn="ctr" fontAlgn="ctr"/>
                      <a:r>
                        <a:rPr lang="en-US" sz="100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Rule ID #</a:t>
                      </a:r>
                      <a:endParaRPr lang="en-US" sz="1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accent6">
                        <a:lumMod val="60000"/>
                        <a:lumOff val="40000"/>
                      </a:schemeClr>
                    </a:solidFill>
                  </a:tcPr>
                </a:tc>
                <a:tc>
                  <a:txBody>
                    <a:bodyPr/>
                    <a:lstStyle/>
                    <a:p>
                      <a:pPr algn="ctr" fontAlgn="ctr"/>
                      <a:r>
                        <a:rPr lang="en-US" sz="100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Rule Name</a:t>
                      </a:r>
                      <a:endParaRPr lang="en-US" sz="1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accent6">
                        <a:lumMod val="75000"/>
                      </a:schemeClr>
                    </a:solidFill>
                  </a:tcPr>
                </a:tc>
                <a:tc>
                  <a:txBody>
                    <a:bodyPr/>
                    <a:lstStyle/>
                    <a:p>
                      <a:pPr algn="ctr" fontAlgn="ctr"/>
                      <a:r>
                        <a:rPr lang="en-US" sz="1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Description</a:t>
                      </a:r>
                    </a:p>
                  </a:txBody>
                  <a:tcPr anchor="ctr">
                    <a:solidFill>
                      <a:schemeClr val="accent6">
                        <a:lumMod val="50000"/>
                      </a:schemeClr>
                    </a:solidFill>
                  </a:tcPr>
                </a:tc>
                <a:extLst>
                  <a:ext uri="{0D108BD9-81ED-4DB2-BD59-A6C34878D82A}">
                    <a16:rowId xmlns:a16="http://schemas.microsoft.com/office/drawing/2014/main" val="2914066014"/>
                  </a:ext>
                </a:extLst>
              </a:tr>
              <a:tr h="531153">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1</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Cash Structuring / CTR Evasion</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of a customer engaging in 2 or more cash deposit transactions (or 2 or more cash withdrawal transactions) in amounts greater than or equal to $1,000 and under $10,000 that aggregate to $10,000 or more during a 7-day rolling period</a:t>
                      </a:r>
                    </a:p>
                  </a:txBody>
                  <a:tcPr marT="36576" marB="36576" anchor="ctr">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533161188"/>
                  </a:ext>
                </a:extLst>
              </a:tr>
              <a:tr h="531153">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2</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Change in behavior</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where the customer transacts at a level three standard deviations above their 15-month average; and, where alerts are only generated if the month is above $10,000 ($5,000 for Supplemental) and the customer triggered in more than 1 month</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177600398"/>
                  </a:ext>
                </a:extLst>
              </a:tr>
              <a:tr h="531153">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3</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Excessive foreign ATM usage</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where a customer withdraws or deposits funds to/from non-U.S. ATMs (including withdrawals and deposits conducted in US territories, such as US Virgin Islands) that aggregate to over $1,900 over a rolling 7-day period</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539012482"/>
                  </a:ext>
                </a:extLst>
              </a:tr>
              <a:tr h="531153">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4</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Multiple Location Deposits and Withdrawals</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of a customer depositing or withdrawing cash (cash, e-cash, checks, ATM withdrawals), at 4 or more retail locations (including merchant stores, checking cash locations, ATMs, or any place where one has access to deposit or withdrawal) aggregating to $1,350 over a 3-day rolling period</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722477442"/>
                  </a:ext>
                </a:extLst>
              </a:tr>
              <a:tr h="531153">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5</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Excessive Foreign POS Usage</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where a customer conducts POS transactions (i.e., all card transaction types where the purchase is a physical POS) outside of the US  (including withdrawals conducted in US terrorities, such as US Virgin Islands), that aggregate to over $1,300 over during a 7-day rolling day period</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574972639"/>
                  </a:ext>
                </a:extLst>
              </a:tr>
              <a:tr h="531153">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6</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Layering (One to Many / One to One) </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of a customer receiving / depositing a single amount of $6,000 and then sending that amount across multiple transactions aggregating to between 90% and 110% of that amount within a 7-day period</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44117087"/>
                  </a:ext>
                </a:extLst>
              </a:tr>
              <a:tr h="333384">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7</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Funneling (Many To One / One to One)</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of a customer receiving funds across multiple transactions and then sending the aggregated single transaction within 90% to 110% of that amount within a 7-day period</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953547798"/>
                  </a:ext>
                </a:extLst>
              </a:tr>
              <a:tr h="531153">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8</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Rapid movement of funds</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customers with transactions within a 14-day period and the total amount of outgoing transactions greater than or equal to 90% of the total amount of the incoming transactions. And where the total of incoming transactions is greater than or equal to $7,000.</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137827421"/>
                  </a:ext>
                </a:extLst>
              </a:tr>
              <a:tr h="333384">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9</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Excessive bill payments - Value</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of a customer making aggregated high value ($5,000) bill payment in a calendar month.</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433448840"/>
                  </a:ext>
                </a:extLst>
              </a:tr>
              <a:tr h="531153">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10</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Exclusive Relationship (P2P)</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of a customer with aggregated at month level activity  with a single counterparty constitutes 80% or more of the customer's aggregate P2P transaction amount. Additionally, total dollar value of transactions between the customer and the counterparty are greater than or equal to $7,500. (Excludes self transfers - account to account transfers within same MCID).</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12641884"/>
                  </a:ext>
                </a:extLst>
              </a:tr>
            </a:tbl>
          </a:graphicData>
        </a:graphic>
      </p:graphicFrame>
      <p:pic>
        <p:nvPicPr>
          <p:cNvPr id="2" name="Graphic 1" descr="Information outline">
            <a:extLst>
              <a:ext uri="{FF2B5EF4-FFF2-40B4-BE49-F238E27FC236}">
                <a16:creationId xmlns:a16="http://schemas.microsoft.com/office/drawing/2014/main" id="{E2CD1D1F-1A8A-3A5B-7177-4C2CE0B69B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739" y="248734"/>
            <a:ext cx="394338" cy="394338"/>
          </a:xfrm>
          <a:prstGeom prst="rect">
            <a:avLst/>
          </a:prstGeom>
        </p:spPr>
      </p:pic>
      <p:cxnSp>
        <p:nvCxnSpPr>
          <p:cNvPr id="3" name="Straight Connector 2">
            <a:extLst>
              <a:ext uri="{FF2B5EF4-FFF2-40B4-BE49-F238E27FC236}">
                <a16:creationId xmlns:a16="http://schemas.microsoft.com/office/drawing/2014/main" id="{7CF2E3EE-8C46-AC1D-CD47-6624E9C679A4}"/>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BCFF98F-B8AA-F1FD-6AE4-138F8188F3FA}"/>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542AC06-C83B-0DA4-DBB6-3F8350B04DA2}"/>
              </a:ext>
            </a:extLst>
          </p:cNvPr>
          <p:cNvSpPr txBox="1"/>
          <p:nvPr/>
        </p:nvSpPr>
        <p:spPr>
          <a:xfrm>
            <a:off x="11126903" y="93382"/>
            <a:ext cx="738356"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Resource</a:t>
            </a:r>
          </a:p>
        </p:txBody>
      </p:sp>
      <p:pic>
        <p:nvPicPr>
          <p:cNvPr id="12" name="Graphic 11" descr="Back with solid fill">
            <a:extLst>
              <a:ext uri="{FF2B5EF4-FFF2-40B4-BE49-F238E27FC236}">
                <a16:creationId xmlns:a16="http://schemas.microsoft.com/office/drawing/2014/main" id="{DBFAA29E-A37A-B436-0FA0-46F9D5724F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a:off x="5140830" y="6367763"/>
            <a:ext cx="460615" cy="460615"/>
          </a:xfrm>
          <a:prstGeom prst="rect">
            <a:avLst/>
          </a:prstGeom>
        </p:spPr>
      </p:pic>
      <p:sp>
        <p:nvSpPr>
          <p:cNvPr id="13" name="TextBox 12">
            <a:extLst>
              <a:ext uri="{FF2B5EF4-FFF2-40B4-BE49-F238E27FC236}">
                <a16:creationId xmlns:a16="http://schemas.microsoft.com/office/drawing/2014/main" id="{333C6592-C1C9-595C-A51B-BDC3342F7887}"/>
              </a:ext>
            </a:extLst>
          </p:cNvPr>
          <p:cNvSpPr txBox="1"/>
          <p:nvPr/>
        </p:nvSpPr>
        <p:spPr>
          <a:xfrm>
            <a:off x="5479234" y="6512008"/>
            <a:ext cx="1649896" cy="230832"/>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hlinkClick r:id="rId7" action="ppaction://hlinksldjump"/>
              </a:rPr>
              <a:t>Return to Resource Links</a:t>
            </a:r>
            <a:endParaRPr lang="en-US" sz="9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38223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p:txBody>
          <a:bodyPr/>
          <a:lstStyle/>
          <a:p>
            <a:r>
              <a:rPr lang="en-US" sz="1800" b="0"/>
              <a:t>Agenda</a:t>
            </a:r>
          </a:p>
        </p:txBody>
      </p:sp>
      <p:graphicFrame>
        <p:nvGraphicFramePr>
          <p:cNvPr id="3" name="Table 2">
            <a:extLst>
              <a:ext uri="{FF2B5EF4-FFF2-40B4-BE49-F238E27FC236}">
                <a16:creationId xmlns:a16="http://schemas.microsoft.com/office/drawing/2014/main" id="{C290B14B-0D49-6547-986B-330E3FE8FFE7}"/>
              </a:ext>
            </a:extLst>
          </p:cNvPr>
          <p:cNvGraphicFramePr>
            <a:graphicFrameLocks noGrp="1"/>
          </p:cNvGraphicFramePr>
          <p:nvPr>
            <p:extLst>
              <p:ext uri="{D42A27DB-BD31-4B8C-83A1-F6EECF244321}">
                <p14:modId xmlns:p14="http://schemas.microsoft.com/office/powerpoint/2010/main" val="2323408731"/>
              </p:ext>
            </p:extLst>
          </p:nvPr>
        </p:nvGraphicFramePr>
        <p:xfrm>
          <a:off x="941537" y="1742321"/>
          <a:ext cx="7818120" cy="2987040"/>
        </p:xfrm>
        <a:graphic>
          <a:graphicData uri="http://schemas.openxmlformats.org/drawingml/2006/table">
            <a:tbl>
              <a:tblPr firstRow="1" bandRow="1">
                <a:tableStyleId>{5C22544A-7EE6-4342-B048-85BDC9FD1C3A}</a:tableStyleId>
              </a:tblPr>
              <a:tblGrid>
                <a:gridCol w="5486400">
                  <a:extLst>
                    <a:ext uri="{9D8B030D-6E8A-4147-A177-3AD203B41FA5}">
                      <a16:colId xmlns:a16="http://schemas.microsoft.com/office/drawing/2014/main" val="20000"/>
                    </a:ext>
                  </a:extLst>
                </a:gridCol>
                <a:gridCol w="2331720">
                  <a:extLst>
                    <a:ext uri="{9D8B030D-6E8A-4147-A177-3AD203B41FA5}">
                      <a16:colId xmlns:a16="http://schemas.microsoft.com/office/drawing/2014/main" val="20001"/>
                    </a:ext>
                  </a:extLst>
                </a:gridCol>
              </a:tblGrid>
              <a:tr h="731520">
                <a:tc>
                  <a:txBody>
                    <a:bodyPr/>
                    <a:lstStyle/>
                    <a:p>
                      <a:pPr marL="0">
                        <a:spcBef>
                          <a:spcPts val="600"/>
                        </a:spcBef>
                        <a:spcAft>
                          <a:spcPts val="600"/>
                        </a:spcAft>
                      </a:pPr>
                      <a:r>
                        <a:rPr lang="en-US" sz="1600" b="0">
                          <a:solidFill>
                            <a:schemeClr val="tx1"/>
                          </a:solidFill>
                          <a:latin typeface="Open Sans" panose="020B0606030504020204" pitchFamily="34" charset="0"/>
                          <a:ea typeface="Open Sans" panose="020B0606030504020204" pitchFamily="34" charset="0"/>
                          <a:cs typeface="Open Sans" panose="020B0606030504020204" pitchFamily="34" charset="0"/>
                        </a:rPr>
                        <a:t>Introduction</a:t>
                      </a:r>
                    </a:p>
                    <a:p>
                      <a:pPr marL="457200" marR="0" lvl="2"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600" b="0">
                          <a:solidFill>
                            <a:schemeClr val="tx1"/>
                          </a:solidFill>
                          <a:latin typeface="Open Sans" panose="020B0606030504020204" pitchFamily="34" charset="0"/>
                          <a:ea typeface="Open Sans" panose="020B0606030504020204" pitchFamily="34" charset="0"/>
                          <a:cs typeface="Open Sans" panose="020B0606030504020204" pitchFamily="34" charset="0"/>
                        </a:rPr>
                        <a:t>Training Objectives</a:t>
                      </a:r>
                    </a:p>
                    <a:p>
                      <a:pPr marL="457200" marR="0" lvl="2"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600" b="0">
                          <a:solidFill>
                            <a:schemeClr val="tx1"/>
                          </a:solidFill>
                          <a:latin typeface="Open Sans" panose="020B0606030504020204" pitchFamily="34" charset="0"/>
                          <a:ea typeface="Open Sans" panose="020B0606030504020204" pitchFamily="34" charset="0"/>
                          <a:cs typeface="Open Sans" panose="020B0606030504020204" pitchFamily="34" charset="0"/>
                        </a:rPr>
                        <a:t>Lookback Background</a:t>
                      </a:r>
                    </a:p>
                    <a:p>
                      <a:pPr marL="457200" marR="0" lvl="2"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600" b="0">
                          <a:solidFill>
                            <a:schemeClr val="tx1"/>
                          </a:solidFill>
                          <a:latin typeface="Open Sans" panose="020B0606030504020204" pitchFamily="34" charset="0"/>
                          <a:ea typeface="Open Sans" panose="020B0606030504020204" pitchFamily="34" charset="0"/>
                          <a:cs typeface="Open Sans" panose="020B0606030504020204" pitchFamily="34" charset="0"/>
                        </a:rPr>
                        <a:t>Investigations Workflow Overview</a:t>
                      </a:r>
                    </a:p>
                  </a:txBody>
                  <a:tcPr anchor="ct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lvl="0" algn="ctr"/>
                      <a:endParaRPr lang="en-US" sz="1600" b="0">
                        <a:solidFill>
                          <a:schemeClr val="tx1"/>
                        </a:solidFill>
                      </a:endParaRPr>
                    </a:p>
                  </a:txBody>
                  <a:tcPr anchor="ctr">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31520">
                <a:tc>
                  <a:txBody>
                    <a:bodyPr/>
                    <a:lstStyle/>
                    <a:p>
                      <a:pPr marL="0">
                        <a:spcBef>
                          <a:spcPts val="600"/>
                        </a:spcBef>
                        <a:spcAft>
                          <a:spcPts val="600"/>
                        </a:spcAft>
                      </a:pPr>
                      <a:r>
                        <a:rPr lang="en-US" sz="1600">
                          <a:latin typeface="Open Sans" panose="020B0606030504020204" pitchFamily="34" charset="0"/>
                          <a:ea typeface="Open Sans" panose="020B0606030504020204" pitchFamily="34" charset="0"/>
                          <a:cs typeface="Open Sans" panose="020B0606030504020204" pitchFamily="34" charset="0"/>
                        </a:rPr>
                        <a:t>Investigations Process and Resources</a:t>
                      </a:r>
                      <a:endParaRPr lang="en-US" sz="1600" b="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en-US" sz="1600" b="0">
                        <a:solidFill>
                          <a:schemeClr val="tx1"/>
                        </a:solidFill>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31520">
                <a:tc>
                  <a:txBody>
                    <a:bodyPr/>
                    <a:lstStyle/>
                    <a:p>
                      <a:pPr marL="0" marR="0" lvl="0" indent="0" algn="l" defTabSz="914378" rtl="0" eaLnBrk="1" fontAlgn="auto" latinLnBrk="0" hangingPunct="1">
                        <a:lnSpc>
                          <a:spcPct val="100000"/>
                        </a:lnSpc>
                        <a:spcBef>
                          <a:spcPts val="600"/>
                        </a:spcBef>
                        <a:spcAft>
                          <a:spcPts val="600"/>
                        </a:spcAft>
                        <a:buClrTx/>
                        <a:buSzTx/>
                        <a:buFontTx/>
                        <a:buNone/>
                        <a:tabLst/>
                        <a:defRPr/>
                      </a:pPr>
                      <a:r>
                        <a:rPr lang="en-US" sz="1600" b="0">
                          <a:solidFill>
                            <a:schemeClr val="tx1"/>
                          </a:solidFill>
                          <a:latin typeface="Open Sans" panose="020B0606030504020204" pitchFamily="34" charset="0"/>
                          <a:ea typeface="Open Sans" panose="020B0606030504020204" pitchFamily="34" charset="0"/>
                          <a:cs typeface="Open Sans" panose="020B0606030504020204" pitchFamily="34" charset="0"/>
                        </a:rPr>
                        <a:t>Appendix</a:t>
                      </a: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378" rtl="0" eaLnBrk="1" fontAlgn="auto" latinLnBrk="0" hangingPunct="1">
                        <a:lnSpc>
                          <a:spcPct val="100000"/>
                        </a:lnSpc>
                        <a:spcBef>
                          <a:spcPts val="0"/>
                        </a:spcBef>
                        <a:spcAft>
                          <a:spcPts val="0"/>
                        </a:spcAft>
                        <a:buClrTx/>
                        <a:buSzTx/>
                        <a:buFontTx/>
                        <a:buNone/>
                        <a:tabLst/>
                        <a:defRPr/>
                      </a:pPr>
                      <a:endParaRPr lang="en-US" sz="1600" b="0">
                        <a:solidFill>
                          <a:schemeClr val="tx1"/>
                        </a:solidFill>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Tree>
    <p:extLst>
      <p:ext uri="{BB962C8B-B14F-4D97-AF65-F5344CB8AC3E}">
        <p14:creationId xmlns:p14="http://schemas.microsoft.com/office/powerpoint/2010/main" val="25830790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8121449-C4D8-F6F0-1D25-82255C95C375}"/>
              </a:ext>
            </a:extLst>
          </p:cNvPr>
          <p:cNvGraphicFramePr>
            <a:graphicFrameLocks noGrp="1"/>
          </p:cNvGraphicFramePr>
          <p:nvPr>
            <p:extLst>
              <p:ext uri="{D42A27DB-BD31-4B8C-83A1-F6EECF244321}">
                <p14:modId xmlns:p14="http://schemas.microsoft.com/office/powerpoint/2010/main" val="1574470022"/>
              </p:ext>
            </p:extLst>
          </p:nvPr>
        </p:nvGraphicFramePr>
        <p:xfrm>
          <a:off x="456741" y="723809"/>
          <a:ext cx="11292236" cy="5525574"/>
        </p:xfrm>
        <a:graphic>
          <a:graphicData uri="http://schemas.openxmlformats.org/drawingml/2006/table">
            <a:tbl>
              <a:tblPr>
                <a:tableStyleId>{5C22544A-7EE6-4342-B048-85BDC9FD1C3A}</a:tableStyleId>
              </a:tblPr>
              <a:tblGrid>
                <a:gridCol w="473438">
                  <a:extLst>
                    <a:ext uri="{9D8B030D-6E8A-4147-A177-3AD203B41FA5}">
                      <a16:colId xmlns:a16="http://schemas.microsoft.com/office/drawing/2014/main" val="3306039093"/>
                    </a:ext>
                  </a:extLst>
                </a:gridCol>
                <a:gridCol w="2191599">
                  <a:extLst>
                    <a:ext uri="{9D8B030D-6E8A-4147-A177-3AD203B41FA5}">
                      <a16:colId xmlns:a16="http://schemas.microsoft.com/office/drawing/2014/main" val="1897145103"/>
                    </a:ext>
                  </a:extLst>
                </a:gridCol>
                <a:gridCol w="8627199">
                  <a:extLst>
                    <a:ext uri="{9D8B030D-6E8A-4147-A177-3AD203B41FA5}">
                      <a16:colId xmlns:a16="http://schemas.microsoft.com/office/drawing/2014/main" val="25691270"/>
                    </a:ext>
                  </a:extLst>
                </a:gridCol>
              </a:tblGrid>
              <a:tr h="583580">
                <a:tc>
                  <a:txBody>
                    <a:bodyPr/>
                    <a:lstStyle/>
                    <a:p>
                      <a:pPr algn="ctr" fontAlgn="ctr"/>
                      <a:r>
                        <a:rPr lang="en-US" sz="100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Rule ID #</a:t>
                      </a:r>
                      <a:endParaRPr lang="en-US" sz="1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accent6">
                        <a:lumMod val="60000"/>
                        <a:lumOff val="40000"/>
                      </a:schemeClr>
                    </a:solidFill>
                  </a:tcPr>
                </a:tc>
                <a:tc>
                  <a:txBody>
                    <a:bodyPr/>
                    <a:lstStyle/>
                    <a:p>
                      <a:pPr algn="ctr" fontAlgn="ctr"/>
                      <a:r>
                        <a:rPr lang="en-US" sz="100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Rule Name</a:t>
                      </a:r>
                      <a:endParaRPr lang="en-US" sz="1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accent6">
                        <a:lumMod val="75000"/>
                      </a:schemeClr>
                    </a:solidFill>
                  </a:tcPr>
                </a:tc>
                <a:tc>
                  <a:txBody>
                    <a:bodyPr/>
                    <a:lstStyle/>
                    <a:p>
                      <a:pPr algn="ctr" fontAlgn="ctr"/>
                      <a:r>
                        <a:rPr lang="en-US" sz="10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Description</a:t>
                      </a:r>
                    </a:p>
                  </a:txBody>
                  <a:tcPr anchor="ctr">
                    <a:solidFill>
                      <a:schemeClr val="accent6">
                        <a:lumMod val="50000"/>
                      </a:schemeClr>
                    </a:solidFill>
                  </a:tcPr>
                </a:tc>
                <a:extLst>
                  <a:ext uri="{0D108BD9-81ED-4DB2-BD59-A6C34878D82A}">
                    <a16:rowId xmlns:a16="http://schemas.microsoft.com/office/drawing/2014/main" val="2914066014"/>
                  </a:ext>
                </a:extLst>
              </a:tr>
              <a:tr h="724087">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11</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Structured payments to avoid detection (P2P)</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of multiple transactions between a customer and a single counterparty (different MCIDs) within a 7-day rolling period that consists of multiple small dollar amount transactions greater than or equal to $100 and aggregating to a large dollar amount &gt;= $9,000. This activity can be indicative of an attempt to break down large amounts into smaller amount transactions to avoid detection.</a:t>
                      </a:r>
                    </a:p>
                  </a:txBody>
                  <a:tcPr marT="36576" marB="36576" anchor="ctr">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21809446"/>
                  </a:ext>
                </a:extLst>
              </a:tr>
              <a:tr h="344313">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12</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Excessive Internal Transfers (P2P)</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potentially unusual internal transfers amongst accounts with the same MCID within a 14-day rolling period, aggregating in transaction amount of &gt;= $10,000.</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36106529"/>
                  </a:ext>
                </a:extLst>
              </a:tr>
              <a:tr h="548565">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13</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Roundtrip Payments between the Same Originator and Same Beneficiary (P2P)</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payments greater than $5,000 that originates from one counterparty to another counterparty and then sent back by that counterparty to the original counterparty 90% to 110% of that amount within a 7-day rolling period.</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26008502"/>
                  </a:ext>
                </a:extLst>
              </a:tr>
              <a:tr h="548565">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14</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High transaction volume </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high transaction volume customers with 50 or more debits or credits (e.g., ACH, wires, EFTs) within a 7-day rolling period, where the value of each transaction is &gt;=$1,000.</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136236873"/>
                  </a:ext>
                </a:extLst>
              </a:tr>
              <a:tr h="548565">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15</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Change in Behavior Bill Pay</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where the customer transacts in bill pay transactions at a level two standard deviations above their 15-month average; and, where alerts are only generated if the month is above $3,000 and the customer triggered in more than 1 month</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362618132"/>
                  </a:ext>
                </a:extLst>
              </a:tr>
              <a:tr h="548565">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16</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High value EFTs</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highest transactors -- aggregate value of EFTs within a month exceeds $34,000</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447215893"/>
                  </a:ext>
                </a:extLst>
              </a:tr>
              <a:tr h="548565">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17</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High value Cash</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highest cash transactors - aggregate value of cash within a calendar month exceeds $5,000 ($4,000 supplemental)</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628631423"/>
                  </a:ext>
                </a:extLst>
              </a:tr>
              <a:tr h="548565">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18</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High value Checks</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highest transactors -- aggregate value of checks within a calendar month period exceeds $11,000</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108757352"/>
                  </a:ext>
                </a:extLst>
              </a:tr>
              <a:tr h="548565">
                <a:tc>
                  <a:txBody>
                    <a:bodyPr/>
                    <a:lstStyle/>
                    <a:p>
                      <a:pPr algn="ctr"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19</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0" marR="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1" u="none" strike="noStrike">
                          <a:effectLst/>
                          <a:latin typeface="Open Sans" panose="020B0606030504020204" pitchFamily="34" charset="0"/>
                          <a:ea typeface="Open Sans" panose="020B0606030504020204" pitchFamily="34" charset="0"/>
                          <a:cs typeface="Open Sans" panose="020B0606030504020204" pitchFamily="34" charset="0"/>
                        </a:rPr>
                        <a:t>Change in behavior - Checks</a:t>
                      </a: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0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Identifies instances where the customer transacts in checks at a level two standard deviations above their 15-month average; and, where alerts are only generated if the month is above $2,000 and the customer triggered in more than 1 month.</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109946268"/>
                  </a:ext>
                </a:extLst>
              </a:tr>
            </a:tbl>
          </a:graphicData>
        </a:graphic>
      </p:graphicFrame>
      <p:sp>
        <p:nvSpPr>
          <p:cNvPr id="2" name="Title 2">
            <a:extLst>
              <a:ext uri="{FF2B5EF4-FFF2-40B4-BE49-F238E27FC236}">
                <a16:creationId xmlns:a16="http://schemas.microsoft.com/office/drawing/2014/main" id="{58ED8150-76E9-4901-33B3-B1737562F94E}"/>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Green Dot Lookback Rule Inventory Continued</a:t>
            </a:r>
          </a:p>
        </p:txBody>
      </p:sp>
      <p:pic>
        <p:nvPicPr>
          <p:cNvPr id="3" name="Graphic 2" descr="Information outline">
            <a:extLst>
              <a:ext uri="{FF2B5EF4-FFF2-40B4-BE49-F238E27FC236}">
                <a16:creationId xmlns:a16="http://schemas.microsoft.com/office/drawing/2014/main" id="{EE2C59B7-76B3-12DC-9976-6106FF76C41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739" y="248734"/>
            <a:ext cx="394338" cy="394338"/>
          </a:xfrm>
          <a:prstGeom prst="rect">
            <a:avLst/>
          </a:prstGeom>
        </p:spPr>
      </p:pic>
      <p:cxnSp>
        <p:nvCxnSpPr>
          <p:cNvPr id="4" name="Straight Connector 3">
            <a:extLst>
              <a:ext uri="{FF2B5EF4-FFF2-40B4-BE49-F238E27FC236}">
                <a16:creationId xmlns:a16="http://schemas.microsoft.com/office/drawing/2014/main" id="{64A039A3-32FF-3AEF-51F2-B1E87AE6F589}"/>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81DF8CD-F78D-AF51-00EA-106D6121692B}"/>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3988758-52E7-4824-829D-037DB12B5D24}"/>
              </a:ext>
            </a:extLst>
          </p:cNvPr>
          <p:cNvSpPr txBox="1"/>
          <p:nvPr/>
        </p:nvSpPr>
        <p:spPr>
          <a:xfrm>
            <a:off x="11126903" y="93382"/>
            <a:ext cx="738356"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Resource</a:t>
            </a:r>
          </a:p>
        </p:txBody>
      </p:sp>
      <p:pic>
        <p:nvPicPr>
          <p:cNvPr id="10" name="Graphic 9" descr="Back with solid fill">
            <a:extLst>
              <a:ext uri="{FF2B5EF4-FFF2-40B4-BE49-F238E27FC236}">
                <a16:creationId xmlns:a16="http://schemas.microsoft.com/office/drawing/2014/main" id="{86CA580F-CFB8-2938-3EEB-B832E03B73C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a:off x="5140830" y="6367763"/>
            <a:ext cx="460615" cy="460615"/>
          </a:xfrm>
          <a:prstGeom prst="rect">
            <a:avLst/>
          </a:prstGeom>
        </p:spPr>
      </p:pic>
      <p:sp>
        <p:nvSpPr>
          <p:cNvPr id="11" name="TextBox 10">
            <a:extLst>
              <a:ext uri="{FF2B5EF4-FFF2-40B4-BE49-F238E27FC236}">
                <a16:creationId xmlns:a16="http://schemas.microsoft.com/office/drawing/2014/main" id="{DC9A8CF8-33FF-6E0B-80AF-182C76FB7C2E}"/>
              </a:ext>
            </a:extLst>
          </p:cNvPr>
          <p:cNvSpPr txBox="1"/>
          <p:nvPr/>
        </p:nvSpPr>
        <p:spPr>
          <a:xfrm>
            <a:off x="5479234" y="6512008"/>
            <a:ext cx="1649896" cy="230832"/>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hlinkClick r:id="rId7" action="ppaction://hlinksldjump"/>
              </a:rPr>
              <a:t>Return to Resource Links</a:t>
            </a:r>
            <a:endParaRPr lang="en-US" sz="9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04397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365760"/>
          </a:xfrm>
        </p:spPr>
        <p:txBody>
          <a:bodyPr/>
          <a:lstStyle/>
          <a:p>
            <a:r>
              <a:rPr lang="en-US" b="0"/>
              <a:t>Transactions</a:t>
            </a:r>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Tree>
    <p:extLst>
      <p:ext uri="{BB962C8B-B14F-4D97-AF65-F5344CB8AC3E}">
        <p14:creationId xmlns:p14="http://schemas.microsoft.com/office/powerpoint/2010/main" val="27649258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7BE31-A7FF-6AC4-35A6-8AA9DF62D103}"/>
              </a:ext>
            </a:extLst>
          </p:cNvPr>
          <p:cNvSpPr/>
          <p:nvPr/>
        </p:nvSpPr>
        <p:spPr>
          <a:xfrm>
            <a:off x="447837" y="1958561"/>
            <a:ext cx="5026309" cy="401339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[Please review on Green Dot desktop for screenshots]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E91C3AE5-ACFB-947A-2AF8-403CDF0D2850}"/>
              </a:ext>
            </a:extLst>
          </p:cNvPr>
          <p:cNvSpPr/>
          <p:nvPr/>
        </p:nvSpPr>
        <p:spPr>
          <a:xfrm>
            <a:off x="5730327" y="2047034"/>
            <a:ext cx="5285498" cy="307775"/>
          </a:xfrm>
          <a:prstGeom prst="rect">
            <a:avLst/>
          </a:prstGeom>
          <a:ln>
            <a:solidFill>
              <a:schemeClr val="accent6">
                <a:lumMod val="50000"/>
              </a:schemeClr>
            </a:solidFill>
          </a:ln>
        </p:spPr>
        <p:txBody>
          <a:bodyPr wrap="square" lIns="121917" tIns="60959" rIns="121917" bIns="60959" anchor="ctr" anchorCtr="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67" normalizeH="0" baseline="0" noProof="0">
                <a:ln>
                  <a:noFill/>
                </a:ln>
                <a:solidFill>
                  <a:srgbClr val="000000"/>
                </a:solidFill>
                <a:effectLst/>
                <a:uLnTx/>
                <a:uFillTx/>
                <a:latin typeface="Open Sans" charset="0"/>
                <a:ea typeface="Open Sans" charset="0"/>
                <a:cs typeface="Open Sans" charset="0"/>
              </a:rPr>
              <a:t>Download Alerted Transactions Table</a:t>
            </a:r>
          </a:p>
        </p:txBody>
      </p:sp>
      <p:cxnSp>
        <p:nvCxnSpPr>
          <p:cNvPr id="12" name="Straight Connector 11">
            <a:extLst>
              <a:ext uri="{FF2B5EF4-FFF2-40B4-BE49-F238E27FC236}">
                <a16:creationId xmlns:a16="http://schemas.microsoft.com/office/drawing/2014/main" id="{6A810AF7-8E72-8AA7-663D-39FEFFB92AED}"/>
              </a:ext>
            </a:extLst>
          </p:cNvPr>
          <p:cNvCxnSpPr/>
          <p:nvPr/>
        </p:nvCxnSpPr>
        <p:spPr>
          <a:xfrm>
            <a:off x="5730327" y="2444415"/>
            <a:ext cx="5476875" cy="0"/>
          </a:xfrm>
          <a:prstGeom prst="line">
            <a:avLst/>
          </a:prstGeom>
          <a:ln w="381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A1F792-1B31-22D1-A583-189FE05CC374}"/>
              </a:ext>
            </a:extLst>
          </p:cNvPr>
          <p:cNvSpPr txBox="1"/>
          <p:nvPr/>
        </p:nvSpPr>
        <p:spPr>
          <a:xfrm>
            <a:off x="5726692" y="2474583"/>
            <a:ext cx="5476876" cy="3256789"/>
          </a:xfrm>
          <a:prstGeom prst="rect">
            <a:avLst/>
          </a:prstGeom>
          <a:solidFill>
            <a:schemeClr val="accent6">
              <a:lumMod val="20000"/>
              <a:lumOff val="80000"/>
            </a:schemeClr>
          </a:solidFill>
        </p:spPr>
        <p:txBody>
          <a:bodyPr wrap="square" anchor="ctr">
            <a:spAutoFit/>
          </a:bodyPr>
          <a:lstStyle/>
          <a:p>
            <a:pPr lvl="1">
              <a:lnSpc>
                <a:spcPct val="107000"/>
              </a:lnSpc>
              <a:spcBef>
                <a:spcPts val="600"/>
              </a:spcBef>
              <a:spcAft>
                <a:spcPts val="600"/>
              </a:spcAf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lvl="1">
              <a:lnSpc>
                <a:spcPct val="107000"/>
              </a:lnSpc>
              <a:spcBef>
                <a:spcPts val="600"/>
              </a:spcBef>
              <a:spcAft>
                <a:spcPts val="600"/>
              </a:spcAft>
              <a:defRPr/>
            </a:pP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Navigate to the Statistics tab</a:t>
            </a:r>
          </a:p>
          <a:p>
            <a:pPr lvl="1">
              <a:lnSpc>
                <a:spcPct val="107000"/>
              </a:lnSpc>
              <a:spcBef>
                <a:spcPts val="600"/>
              </a:spcBef>
              <a:spcAft>
                <a:spcPts val="600"/>
              </a:spcAft>
              <a:defRPr/>
            </a:pP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Under the “Alerts Summary”, click “Download Alerts Transaction Table”*</a:t>
            </a: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lvl="1">
              <a:lnSpc>
                <a:spcPct val="107000"/>
              </a:lnSpc>
              <a:spcBef>
                <a:spcPts val="600"/>
              </a:spcBef>
              <a:spcAft>
                <a:spcPts val="600"/>
              </a:spcAf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Upon downloading, a macro will run that provides the following tabs in the transaction file: </a:t>
            </a:r>
          </a:p>
          <a:p>
            <a:pPr marL="1085850" lvl="2" indent="-171450">
              <a:lnSpc>
                <a:spcPct val="107000"/>
              </a:lnSpc>
              <a:spcBef>
                <a:spcPts val="600"/>
              </a:spcBef>
              <a:spcAft>
                <a:spcPts val="600"/>
              </a:spcAft>
              <a:buFont typeface="Arial" panose="020B0604020202020204" pitchFamily="34" charset="0"/>
              <a:buChar char="•"/>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All alerted transactions, including applicable alert IDs</a:t>
            </a:r>
          </a:p>
          <a:p>
            <a:pPr lvl="1">
              <a:lnSpc>
                <a:spcPct val="107000"/>
              </a:lnSpc>
              <a:spcBef>
                <a:spcPts val="600"/>
              </a:spcBef>
              <a:spcAft>
                <a:spcPts val="600"/>
              </a:spcAft>
              <a:defRPr/>
            </a:pPr>
            <a:r>
              <a:rPr lang="en-US" sz="1200">
                <a:latin typeface="Open Sans" panose="020B0606030504020204" pitchFamily="34" charset="0"/>
                <a:ea typeface="Open Sans" panose="020B0606030504020204" pitchFamily="34" charset="0"/>
                <a:cs typeface="Open Sans" panose="020B0606030504020204" pitchFamily="34" charset="0"/>
              </a:rPr>
              <a:t>Investigator will save the updated Alerted Transaction File to ECM</a:t>
            </a:r>
          </a:p>
          <a:p>
            <a:pPr lvl="1">
              <a:lnSpc>
                <a:spcPct val="107000"/>
              </a:lnSpc>
              <a:spcBef>
                <a:spcPts val="600"/>
              </a:spcBef>
              <a:spcAft>
                <a:spcPts val="600"/>
              </a:spcAft>
              <a:defRPr/>
            </a:pPr>
            <a:r>
              <a:rPr lang="en-US" sz="1200">
                <a:latin typeface="Open Sans" panose="020B0606030504020204" pitchFamily="34" charset="0"/>
                <a:ea typeface="Open Sans" panose="020B0606030504020204" pitchFamily="34" charset="0"/>
                <a:cs typeface="Open Sans" panose="020B0606030504020204" pitchFamily="34" charset="0"/>
              </a:rPr>
              <a:t>Additionally, Investigator can download an accompanying list / summary of counterparties. Click “Download Counter Party Details” </a:t>
            </a:r>
            <a:endParaRPr lang="en-US" sz="16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lvl="1">
              <a:lnSpc>
                <a:spcPct val="107000"/>
              </a:lnSpc>
              <a:spcAft>
                <a:spcPts val="800"/>
              </a:spcAft>
              <a:defRPr/>
            </a:pP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 Placeholder 2">
            <a:extLst>
              <a:ext uri="{FF2B5EF4-FFF2-40B4-BE49-F238E27FC236}">
                <a16:creationId xmlns:a16="http://schemas.microsoft.com/office/drawing/2014/main" id="{258E3BE5-6669-6402-1C58-92A0115343E5}"/>
              </a:ext>
            </a:extLst>
          </p:cNvPr>
          <p:cNvSpPr txBox="1">
            <a:spLocks/>
          </p:cNvSpPr>
          <p:nvPr/>
        </p:nvSpPr>
        <p:spPr>
          <a:xfrm>
            <a:off x="463295" y="682940"/>
            <a:ext cx="10740273" cy="42545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Investigators will download the Alerts Transaction File.</a:t>
            </a:r>
          </a:p>
        </p:txBody>
      </p:sp>
      <p:sp>
        <p:nvSpPr>
          <p:cNvPr id="23" name="TextBox 22">
            <a:extLst>
              <a:ext uri="{FF2B5EF4-FFF2-40B4-BE49-F238E27FC236}">
                <a16:creationId xmlns:a16="http://schemas.microsoft.com/office/drawing/2014/main" id="{5A00A3D4-C334-28DA-5A03-A873152A1708}"/>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4</a:t>
            </a:r>
          </a:p>
        </p:txBody>
      </p:sp>
      <p:cxnSp>
        <p:nvCxnSpPr>
          <p:cNvPr id="25" name="Straight Connector 24">
            <a:extLst>
              <a:ext uri="{FF2B5EF4-FFF2-40B4-BE49-F238E27FC236}">
                <a16:creationId xmlns:a16="http://schemas.microsoft.com/office/drawing/2014/main" id="{1139E488-78C8-4C14-B696-25A751429AEE}"/>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2080F18-B5FD-DF00-804C-F8FF7486C6CC}"/>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4A85C68-0588-0CFD-8A64-191D416801DE}"/>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31" name="Title 3">
            <a:extLst>
              <a:ext uri="{FF2B5EF4-FFF2-40B4-BE49-F238E27FC236}">
                <a16:creationId xmlns:a16="http://schemas.microsoft.com/office/drawing/2014/main" id="{E7D01905-08DE-5F53-E84D-D0BA67EBBD95}"/>
              </a:ext>
            </a:extLst>
          </p:cNvPr>
          <p:cNvSpPr txBox="1">
            <a:spLocks/>
          </p:cNvSpPr>
          <p:nvPr/>
        </p:nvSpPr>
        <p:spPr>
          <a:xfrm>
            <a:off x="419830" y="356961"/>
            <a:ext cx="10740273" cy="334099"/>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100" kern="1200">
                <a:solidFill>
                  <a:schemeClr val="tx1"/>
                </a:solidFill>
                <a:latin typeface="+mj-lt"/>
                <a:ea typeface="+mj-ea"/>
                <a:cs typeface="+mj-cs"/>
              </a:defRPr>
            </a:lvl1pPr>
          </a:lstStyle>
          <a:p>
            <a:r>
              <a:rPr lang="en-US" sz="1800">
                <a:latin typeface="Open Sans" panose="020B0606030504020204" pitchFamily="34" charset="0"/>
                <a:ea typeface="Open Sans" panose="020B0606030504020204" pitchFamily="34" charset="0"/>
                <a:cs typeface="Open Sans" panose="020B0606030504020204" pitchFamily="34" charset="0"/>
              </a:rPr>
              <a:t>Download and Save Alerted Transactions: Alert Transaction Table </a:t>
            </a:r>
            <a:endParaRPr lang="en-US" sz="1800">
              <a:highlight>
                <a:srgbClr val="FFFF00"/>
              </a:highlight>
              <a:latin typeface="Open Sans" panose="020B0606030504020204" pitchFamily="34" charset="0"/>
              <a:ea typeface="Open Sans" panose="020B0606030504020204" pitchFamily="34" charset="0"/>
              <a:cs typeface="Open Sans" panose="020B0606030504020204" pitchFamily="34" charset="0"/>
            </a:endParaRPr>
          </a:p>
        </p:txBody>
      </p:sp>
      <p:cxnSp>
        <p:nvCxnSpPr>
          <p:cNvPr id="53" name="Straight Connector 52">
            <a:extLst>
              <a:ext uri="{FF2B5EF4-FFF2-40B4-BE49-F238E27FC236}">
                <a16:creationId xmlns:a16="http://schemas.microsoft.com/office/drawing/2014/main" id="{BC9CDFBA-0210-891C-92FC-867B755A5C4A}"/>
              </a:ext>
            </a:extLst>
          </p:cNvPr>
          <p:cNvCxnSpPr>
            <a:cxnSpLocks/>
          </p:cNvCxnSpPr>
          <p:nvPr/>
        </p:nvCxnSpPr>
        <p:spPr>
          <a:xfrm flipH="1">
            <a:off x="11019459" y="2263380"/>
            <a:ext cx="288558"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3394C87-8577-72C6-12EF-C76A9136C740}"/>
              </a:ext>
            </a:extLst>
          </p:cNvPr>
          <p:cNvSpPr txBox="1"/>
          <p:nvPr/>
        </p:nvSpPr>
        <p:spPr>
          <a:xfrm>
            <a:off x="6096000" y="6125188"/>
            <a:ext cx="4920468" cy="338554"/>
          </a:xfrm>
          <a:prstGeom prst="rect">
            <a:avLst/>
          </a:prstGeom>
          <a:noFill/>
        </p:spPr>
        <p:txBody>
          <a:bodyPr wrap="square" rtlCol="0">
            <a:spAutoFit/>
          </a:bodyPr>
          <a:lstStyle/>
          <a:p>
            <a:r>
              <a:rPr lang="en-US" sz="800">
                <a:effectLst/>
                <a:latin typeface="Open Sans" panose="020B0606030504020204" pitchFamily="34" charset="0"/>
                <a:ea typeface="Open Sans" panose="020B0606030504020204" pitchFamily="34" charset="0"/>
                <a:cs typeface="Open Sans" panose="020B0606030504020204" pitchFamily="34" charset="0"/>
              </a:rPr>
              <a:t>*In ECM, to download, you may be prompted to enter your sign in information. You should use your DC1 account: dc1[username]@dc1.greendotcorp.com</a:t>
            </a:r>
            <a:endParaRPr lang="en-US" sz="800">
              <a:latin typeface="Open Sans" panose="020B0606030504020204" pitchFamily="34" charset="0"/>
              <a:ea typeface="Open Sans" panose="020B0606030504020204" pitchFamily="34" charset="0"/>
              <a:cs typeface="Open Sans" panose="020B0606030504020204" pitchFamily="34" charset="0"/>
            </a:endParaRPr>
          </a:p>
        </p:txBody>
      </p:sp>
      <p:cxnSp>
        <p:nvCxnSpPr>
          <p:cNvPr id="14" name="Straight Connector 13">
            <a:extLst>
              <a:ext uri="{FF2B5EF4-FFF2-40B4-BE49-F238E27FC236}">
                <a16:creationId xmlns:a16="http://schemas.microsoft.com/office/drawing/2014/main" id="{301E6CEA-DE21-481B-2CEB-6A2E585F076B}"/>
              </a:ext>
            </a:extLst>
          </p:cNvPr>
          <p:cNvCxnSpPr>
            <a:cxnSpLocks/>
          </p:cNvCxnSpPr>
          <p:nvPr/>
        </p:nvCxnSpPr>
        <p:spPr>
          <a:xfrm>
            <a:off x="11304381" y="2263380"/>
            <a:ext cx="0" cy="3544936"/>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 name="Flowchart: Connector 27">
            <a:extLst>
              <a:ext uri="{FF2B5EF4-FFF2-40B4-BE49-F238E27FC236}">
                <a16:creationId xmlns:a16="http://schemas.microsoft.com/office/drawing/2014/main" id="{D1E25EF4-4904-E0A7-9894-82D3EBE552A9}"/>
              </a:ext>
            </a:extLst>
          </p:cNvPr>
          <p:cNvSpPr/>
          <p:nvPr/>
        </p:nvSpPr>
        <p:spPr>
          <a:xfrm>
            <a:off x="5995416" y="2866489"/>
            <a:ext cx="201168" cy="201168"/>
          </a:xfrm>
          <a:prstGeom prst="flowChartConnector">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29" name="Flowchart: Connector 28">
            <a:extLst>
              <a:ext uri="{FF2B5EF4-FFF2-40B4-BE49-F238E27FC236}">
                <a16:creationId xmlns:a16="http://schemas.microsoft.com/office/drawing/2014/main" id="{0326863A-8F9D-1E51-EDCF-CFF801E22116}"/>
              </a:ext>
            </a:extLst>
          </p:cNvPr>
          <p:cNvSpPr/>
          <p:nvPr/>
        </p:nvSpPr>
        <p:spPr>
          <a:xfrm>
            <a:off x="5995416" y="3227823"/>
            <a:ext cx="201168" cy="201168"/>
          </a:xfrm>
          <a:prstGeom prst="flowChartConnector">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sp>
        <p:nvSpPr>
          <p:cNvPr id="30" name="Flowchart: Connector 29">
            <a:extLst>
              <a:ext uri="{FF2B5EF4-FFF2-40B4-BE49-F238E27FC236}">
                <a16:creationId xmlns:a16="http://schemas.microsoft.com/office/drawing/2014/main" id="{F963272F-6D8A-0F26-C588-D143F012552D}"/>
              </a:ext>
            </a:extLst>
          </p:cNvPr>
          <p:cNvSpPr/>
          <p:nvPr/>
        </p:nvSpPr>
        <p:spPr>
          <a:xfrm>
            <a:off x="5995416" y="3810602"/>
            <a:ext cx="201168" cy="201168"/>
          </a:xfrm>
          <a:prstGeom prst="flowChartConnector">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sp>
        <p:nvSpPr>
          <p:cNvPr id="32" name="Flowchart: Connector 31">
            <a:extLst>
              <a:ext uri="{FF2B5EF4-FFF2-40B4-BE49-F238E27FC236}">
                <a16:creationId xmlns:a16="http://schemas.microsoft.com/office/drawing/2014/main" id="{BE5B8314-EEF8-38FB-0E6B-783824CC34A8}"/>
              </a:ext>
            </a:extLst>
          </p:cNvPr>
          <p:cNvSpPr/>
          <p:nvPr/>
        </p:nvSpPr>
        <p:spPr>
          <a:xfrm>
            <a:off x="5995416" y="5049048"/>
            <a:ext cx="201168" cy="201168"/>
          </a:xfrm>
          <a:prstGeom prst="flowChartConnector">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cxnSp>
        <p:nvCxnSpPr>
          <p:cNvPr id="33" name="Straight Connector 32">
            <a:extLst>
              <a:ext uri="{FF2B5EF4-FFF2-40B4-BE49-F238E27FC236}">
                <a16:creationId xmlns:a16="http://schemas.microsoft.com/office/drawing/2014/main" id="{B3274B2A-92B5-ED05-2875-94AB672A5DB6}"/>
              </a:ext>
            </a:extLst>
          </p:cNvPr>
          <p:cNvCxnSpPr>
            <a:cxnSpLocks/>
          </p:cNvCxnSpPr>
          <p:nvPr/>
        </p:nvCxnSpPr>
        <p:spPr>
          <a:xfrm>
            <a:off x="5645982" y="5950754"/>
            <a:ext cx="382167"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304ACF-9C09-FB38-0B36-2B5F3FBDBBB0}"/>
              </a:ext>
            </a:extLst>
          </p:cNvPr>
          <p:cNvCxnSpPr>
            <a:cxnSpLocks/>
          </p:cNvCxnSpPr>
          <p:nvPr/>
        </p:nvCxnSpPr>
        <p:spPr>
          <a:xfrm flipV="1">
            <a:off x="5645982" y="2419829"/>
            <a:ext cx="0" cy="3530925"/>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3537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6B89-2564-590B-0F3F-B3F85F8905A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96157A0-9EF0-3705-C0BA-2B04E7BC2A0D}"/>
              </a:ext>
            </a:extLst>
          </p:cNvPr>
          <p:cNvSpPr/>
          <p:nvPr/>
        </p:nvSpPr>
        <p:spPr>
          <a:xfrm>
            <a:off x="4529470" y="3616322"/>
            <a:ext cx="6983644" cy="2338200"/>
          </a:xfrm>
          <a:prstGeom prst="rect">
            <a:avLst/>
          </a:prstGeom>
          <a:solidFill>
            <a:schemeClr val="accent6">
              <a:lumMod val="75000"/>
              <a:alpha val="2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2">
              <a:spcBef>
                <a:spcPts val="600"/>
              </a:spcBef>
              <a:buClr>
                <a:srgbClr val="5B9BD5"/>
              </a:buClr>
              <a:buSzPct val="75000"/>
              <a:defRPr/>
            </a:pPr>
            <a:endParaRPr kumimoji="0" lang="en-US" sz="14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0298E608-189A-3818-D3FA-117D13584761}"/>
              </a:ext>
            </a:extLst>
          </p:cNvPr>
          <p:cNvSpPr>
            <a:spLocks noGrp="1"/>
          </p:cNvSpPr>
          <p:nvPr>
            <p:ph type="body" sz="quarter" idx="22"/>
          </p:nvPr>
        </p:nvSpPr>
        <p:spPr>
          <a:xfrm>
            <a:off x="463295" y="682940"/>
            <a:ext cx="10740273"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begin the review</a:t>
            </a:r>
            <a:r>
              <a:rPr kumimoji="0" lang="en-US" sz="1400" i="0" u="none" strike="noStrike" kern="12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 by analyzing the alert details against the alerted transactions and determining whether the rule is valid and if the</a:t>
            </a:r>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 investigation should proceed.</a:t>
            </a:r>
            <a:endParaRPr kumimoji="0" lang="en-US" sz="1400" i="0" u="none" strike="noStrike" kern="12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D3158B3D-B92A-8830-87F4-05161F690A3A}"/>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Download and Review Alerted Transactions: Rule Analysis and Validity</a:t>
            </a:r>
            <a:endParaRPr lang="en-US" sz="1800">
              <a:highlight>
                <a:srgbClr val="FFFF00"/>
              </a:highlight>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FBFEBAF7-3BFC-7FFF-D826-843973BC301F}"/>
              </a:ext>
            </a:extLst>
          </p:cNvPr>
          <p:cNvSpPr/>
          <p:nvPr/>
        </p:nvSpPr>
        <p:spPr>
          <a:xfrm>
            <a:off x="4529470" y="1278122"/>
            <a:ext cx="6983646" cy="2338200"/>
          </a:xfrm>
          <a:prstGeom prst="rect">
            <a:avLst/>
          </a:prstGeom>
          <a:solidFill>
            <a:schemeClr val="accent6">
              <a:lumMod val="75000"/>
              <a:alpha val="2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Pentagon 2">
            <a:extLst>
              <a:ext uri="{FF2B5EF4-FFF2-40B4-BE49-F238E27FC236}">
                <a16:creationId xmlns:a16="http://schemas.microsoft.com/office/drawing/2014/main" id="{70A8452B-6DB7-CB9E-5B52-453EF1A5685F}"/>
              </a:ext>
            </a:extLst>
          </p:cNvPr>
          <p:cNvSpPr/>
          <p:nvPr/>
        </p:nvSpPr>
        <p:spPr>
          <a:xfrm>
            <a:off x="995391" y="1278122"/>
            <a:ext cx="4112253" cy="4676400"/>
          </a:xfrm>
          <a:custGeom>
            <a:avLst/>
            <a:gdLst>
              <a:gd name="connsiteX0" fmla="*/ 0 w 7905750"/>
              <a:gd name="connsiteY0" fmla="*/ 0 h 4425696"/>
              <a:gd name="connsiteX1" fmla="*/ 5692902 w 7905750"/>
              <a:gd name="connsiteY1" fmla="*/ 0 h 4425696"/>
              <a:gd name="connsiteX2" fmla="*/ 7905750 w 7905750"/>
              <a:gd name="connsiteY2" fmla="*/ 2212848 h 4425696"/>
              <a:gd name="connsiteX3" fmla="*/ 5692902 w 7905750"/>
              <a:gd name="connsiteY3" fmla="*/ 4425696 h 4425696"/>
              <a:gd name="connsiteX4" fmla="*/ 0 w 7905750"/>
              <a:gd name="connsiteY4" fmla="*/ 4425696 h 4425696"/>
              <a:gd name="connsiteX5" fmla="*/ 0 w 7905750"/>
              <a:gd name="connsiteY5" fmla="*/ 0 h 4425696"/>
              <a:gd name="connsiteX0" fmla="*/ 0 w 6534150"/>
              <a:gd name="connsiteY0" fmla="*/ 0 h 4425696"/>
              <a:gd name="connsiteX1" fmla="*/ 5692902 w 6534150"/>
              <a:gd name="connsiteY1" fmla="*/ 0 h 4425696"/>
              <a:gd name="connsiteX2" fmla="*/ 6534150 w 6534150"/>
              <a:gd name="connsiteY2" fmla="*/ 2212848 h 4425696"/>
              <a:gd name="connsiteX3" fmla="*/ 5692902 w 6534150"/>
              <a:gd name="connsiteY3" fmla="*/ 4425696 h 4425696"/>
              <a:gd name="connsiteX4" fmla="*/ 0 w 6534150"/>
              <a:gd name="connsiteY4" fmla="*/ 4425696 h 4425696"/>
              <a:gd name="connsiteX5" fmla="*/ 0 w 6534150"/>
              <a:gd name="connsiteY5"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4150" h="4425696">
                <a:moveTo>
                  <a:pt x="0" y="0"/>
                </a:moveTo>
                <a:lnTo>
                  <a:pt x="5692902" y="0"/>
                </a:lnTo>
                <a:lnTo>
                  <a:pt x="6534150" y="2212848"/>
                </a:lnTo>
                <a:lnTo>
                  <a:pt x="5692902" y="4425696"/>
                </a:lnTo>
                <a:lnTo>
                  <a:pt x="0" y="4425696"/>
                </a:lnTo>
                <a:lnTo>
                  <a:pt x="0" y="0"/>
                </a:lnTo>
                <a:close/>
              </a:path>
            </a:pathLst>
          </a:cu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CA2BA46-3CC5-0718-E69D-28A605876A7D}"/>
              </a:ext>
            </a:extLst>
          </p:cNvPr>
          <p:cNvSpPr/>
          <p:nvPr/>
        </p:nvSpPr>
        <p:spPr>
          <a:xfrm>
            <a:off x="4962964" y="1429325"/>
            <a:ext cx="6487563"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Rule </a:t>
            </a:r>
            <a:r>
              <a:rPr lang="en-US" sz="1400" b="1">
                <a:solidFill>
                  <a:srgbClr val="000000"/>
                </a:solidFill>
                <a:latin typeface="Open Sans" panose="020B0606030504020204" pitchFamily="34" charset="0"/>
                <a:ea typeface="Open Sans" panose="020B0606030504020204" pitchFamily="34" charset="0"/>
                <a:cs typeface="Open Sans" panose="020B0606030504020204" pitchFamily="34" charset="0"/>
              </a:rPr>
              <a:t>Analysis</a:t>
            </a:r>
            <a:endPar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25">
            <a:extLst>
              <a:ext uri="{FF2B5EF4-FFF2-40B4-BE49-F238E27FC236}">
                <a16:creationId xmlns:a16="http://schemas.microsoft.com/office/drawing/2014/main" id="{790F2110-2783-66B8-3D7F-39B5019B0F67}"/>
              </a:ext>
            </a:extLst>
          </p:cNvPr>
          <p:cNvSpPr txBox="1"/>
          <p:nvPr/>
        </p:nvSpPr>
        <p:spPr>
          <a:xfrm>
            <a:off x="5696280" y="1679236"/>
            <a:ext cx="5551498" cy="1938992"/>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the rule description (found in Appendix </a:t>
            </a: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A of the desktop procedures</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to understand the rule and its intention to identify suspicious activity. </a:t>
            </a:r>
          </a:p>
          <a:p>
            <a:pPr>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In the Alerted Transaction File, filter on the appropriate Rule column with the corresponding Violation ID. </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the violations, holistically, to identify any patterns, periodicity, or other trends. </a:t>
            </a:r>
          </a:p>
          <a:p>
            <a:pPr>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Determine whether the alert is valid by comparing the violation to the definition of the rule and rule thresholds.</a:t>
            </a:r>
          </a:p>
        </p:txBody>
      </p:sp>
      <p:sp>
        <p:nvSpPr>
          <p:cNvPr id="16" name="Freeform 356">
            <a:extLst>
              <a:ext uri="{FF2B5EF4-FFF2-40B4-BE49-F238E27FC236}">
                <a16:creationId xmlns:a16="http://schemas.microsoft.com/office/drawing/2014/main" id="{981BD8FC-3A86-2046-2E9F-765B2261A8D1}"/>
              </a:ext>
            </a:extLst>
          </p:cNvPr>
          <p:cNvSpPr>
            <a:spLocks noEditPoints="1"/>
          </p:cNvSpPr>
          <p:nvPr/>
        </p:nvSpPr>
        <p:spPr bwMode="auto">
          <a:xfrm>
            <a:off x="2446832" y="2185057"/>
            <a:ext cx="1142357" cy="1383984"/>
          </a:xfrm>
          <a:custGeom>
            <a:avLst/>
            <a:gdLst>
              <a:gd name="T0" fmla="*/ 151 w 186"/>
              <a:gd name="T1" fmla="*/ 16 h 236"/>
              <a:gd name="T2" fmla="*/ 146 w 186"/>
              <a:gd name="T3" fmla="*/ 0 h 236"/>
              <a:gd name="T4" fmla="*/ 142 w 186"/>
              <a:gd name="T5" fmla="*/ 16 h 236"/>
              <a:gd name="T6" fmla="*/ 97 w 186"/>
              <a:gd name="T7" fmla="*/ 5 h 236"/>
              <a:gd name="T8" fmla="*/ 88 w 186"/>
              <a:gd name="T9" fmla="*/ 5 h 236"/>
              <a:gd name="T10" fmla="*/ 43 w 186"/>
              <a:gd name="T11" fmla="*/ 16 h 236"/>
              <a:gd name="T12" fmla="*/ 39 w 186"/>
              <a:gd name="T13" fmla="*/ 0 h 236"/>
              <a:gd name="T14" fmla="*/ 34 w 186"/>
              <a:gd name="T15" fmla="*/ 16 h 236"/>
              <a:gd name="T16" fmla="*/ 0 w 186"/>
              <a:gd name="T17" fmla="*/ 21 h 236"/>
              <a:gd name="T18" fmla="*/ 4 w 186"/>
              <a:gd name="T19" fmla="*/ 236 h 236"/>
              <a:gd name="T20" fmla="*/ 186 w 186"/>
              <a:gd name="T21" fmla="*/ 232 h 236"/>
              <a:gd name="T22" fmla="*/ 181 w 186"/>
              <a:gd name="T23" fmla="*/ 16 h 236"/>
              <a:gd name="T24" fmla="*/ 151 w 186"/>
              <a:gd name="T25" fmla="*/ 48 h 236"/>
              <a:gd name="T26" fmla="*/ 155 w 186"/>
              <a:gd name="T27" fmla="*/ 52 h 236"/>
              <a:gd name="T28" fmla="*/ 137 w 186"/>
              <a:gd name="T29" fmla="*/ 52 h 236"/>
              <a:gd name="T30" fmla="*/ 142 w 186"/>
              <a:gd name="T31" fmla="*/ 48 h 236"/>
              <a:gd name="T32" fmla="*/ 92 w 186"/>
              <a:gd name="T33" fmla="*/ 52 h 236"/>
              <a:gd name="T34" fmla="*/ 97 w 186"/>
              <a:gd name="T35" fmla="*/ 45 h 236"/>
              <a:gd name="T36" fmla="*/ 92 w 186"/>
              <a:gd name="T37" fmla="*/ 62 h 236"/>
              <a:gd name="T38" fmla="*/ 88 w 186"/>
              <a:gd name="T39" fmla="*/ 45 h 236"/>
              <a:gd name="T40" fmla="*/ 92 w 186"/>
              <a:gd name="T41" fmla="*/ 52 h 236"/>
              <a:gd name="T42" fmla="*/ 43 w 186"/>
              <a:gd name="T43" fmla="*/ 48 h 236"/>
              <a:gd name="T44" fmla="*/ 48 w 186"/>
              <a:gd name="T45" fmla="*/ 52 h 236"/>
              <a:gd name="T46" fmla="*/ 29 w 186"/>
              <a:gd name="T47" fmla="*/ 52 h 236"/>
              <a:gd name="T48" fmla="*/ 34 w 186"/>
              <a:gd name="T49" fmla="*/ 48 h 236"/>
              <a:gd name="T50" fmla="*/ 176 w 186"/>
              <a:gd name="T51" fmla="*/ 227 h 236"/>
              <a:gd name="T52" fmla="*/ 9 w 186"/>
              <a:gd name="T53" fmla="*/ 25 h 236"/>
              <a:gd name="T54" fmla="*/ 34 w 186"/>
              <a:gd name="T55" fmla="*/ 35 h 236"/>
              <a:gd name="T56" fmla="*/ 39 w 186"/>
              <a:gd name="T57" fmla="*/ 71 h 236"/>
              <a:gd name="T58" fmla="*/ 43 w 186"/>
              <a:gd name="T59" fmla="*/ 35 h 236"/>
              <a:gd name="T60" fmla="*/ 88 w 186"/>
              <a:gd name="T61" fmla="*/ 25 h 236"/>
              <a:gd name="T62" fmla="*/ 74 w 186"/>
              <a:gd name="T63" fmla="*/ 52 h 236"/>
              <a:gd name="T64" fmla="*/ 111 w 186"/>
              <a:gd name="T65" fmla="*/ 52 h 236"/>
              <a:gd name="T66" fmla="*/ 97 w 186"/>
              <a:gd name="T67" fmla="*/ 25 h 236"/>
              <a:gd name="T68" fmla="*/ 142 w 186"/>
              <a:gd name="T69" fmla="*/ 35 h 236"/>
              <a:gd name="T70" fmla="*/ 146 w 186"/>
              <a:gd name="T71" fmla="*/ 71 h 236"/>
              <a:gd name="T72" fmla="*/ 151 w 186"/>
              <a:gd name="T73" fmla="*/ 35 h 236"/>
              <a:gd name="T74" fmla="*/ 176 w 186"/>
              <a:gd name="T75" fmla="*/ 2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6" h="236">
                <a:moveTo>
                  <a:pt x="181" y="16"/>
                </a:moveTo>
                <a:cubicBezTo>
                  <a:pt x="151" y="16"/>
                  <a:pt x="151" y="16"/>
                  <a:pt x="151" y="16"/>
                </a:cubicBezTo>
                <a:cubicBezTo>
                  <a:pt x="151" y="5"/>
                  <a:pt x="151" y="5"/>
                  <a:pt x="151" y="5"/>
                </a:cubicBezTo>
                <a:cubicBezTo>
                  <a:pt x="151" y="2"/>
                  <a:pt x="149" y="0"/>
                  <a:pt x="146" y="0"/>
                </a:cubicBezTo>
                <a:cubicBezTo>
                  <a:pt x="144" y="0"/>
                  <a:pt x="142" y="2"/>
                  <a:pt x="142" y="5"/>
                </a:cubicBezTo>
                <a:cubicBezTo>
                  <a:pt x="142" y="16"/>
                  <a:pt x="142" y="16"/>
                  <a:pt x="142" y="16"/>
                </a:cubicBezTo>
                <a:cubicBezTo>
                  <a:pt x="97" y="16"/>
                  <a:pt x="97" y="16"/>
                  <a:pt x="97" y="16"/>
                </a:cubicBezTo>
                <a:cubicBezTo>
                  <a:pt x="97" y="5"/>
                  <a:pt x="97" y="5"/>
                  <a:pt x="97" y="5"/>
                </a:cubicBezTo>
                <a:cubicBezTo>
                  <a:pt x="97" y="2"/>
                  <a:pt x="95" y="0"/>
                  <a:pt x="92" y="0"/>
                </a:cubicBezTo>
                <a:cubicBezTo>
                  <a:pt x="90" y="0"/>
                  <a:pt x="88" y="2"/>
                  <a:pt x="88" y="5"/>
                </a:cubicBezTo>
                <a:cubicBezTo>
                  <a:pt x="88" y="16"/>
                  <a:pt x="88" y="16"/>
                  <a:pt x="88" y="16"/>
                </a:cubicBezTo>
                <a:cubicBezTo>
                  <a:pt x="43" y="16"/>
                  <a:pt x="43" y="16"/>
                  <a:pt x="43" y="16"/>
                </a:cubicBezTo>
                <a:cubicBezTo>
                  <a:pt x="43" y="5"/>
                  <a:pt x="43" y="5"/>
                  <a:pt x="43" y="5"/>
                </a:cubicBezTo>
                <a:cubicBezTo>
                  <a:pt x="43" y="2"/>
                  <a:pt x="41" y="0"/>
                  <a:pt x="39" y="0"/>
                </a:cubicBezTo>
                <a:cubicBezTo>
                  <a:pt x="36" y="0"/>
                  <a:pt x="34" y="2"/>
                  <a:pt x="34" y="5"/>
                </a:cubicBezTo>
                <a:cubicBezTo>
                  <a:pt x="34" y="16"/>
                  <a:pt x="34" y="16"/>
                  <a:pt x="34" y="16"/>
                </a:cubicBezTo>
                <a:cubicBezTo>
                  <a:pt x="4" y="16"/>
                  <a:pt x="4" y="16"/>
                  <a:pt x="4" y="16"/>
                </a:cubicBezTo>
                <a:cubicBezTo>
                  <a:pt x="2" y="16"/>
                  <a:pt x="0" y="18"/>
                  <a:pt x="0" y="21"/>
                </a:cubicBezTo>
                <a:cubicBezTo>
                  <a:pt x="0" y="232"/>
                  <a:pt x="0" y="232"/>
                  <a:pt x="0" y="232"/>
                </a:cubicBezTo>
                <a:cubicBezTo>
                  <a:pt x="0" y="234"/>
                  <a:pt x="2" y="236"/>
                  <a:pt x="4" y="236"/>
                </a:cubicBezTo>
                <a:cubicBezTo>
                  <a:pt x="181" y="236"/>
                  <a:pt x="181" y="236"/>
                  <a:pt x="181" y="236"/>
                </a:cubicBezTo>
                <a:cubicBezTo>
                  <a:pt x="183" y="236"/>
                  <a:pt x="186" y="234"/>
                  <a:pt x="186" y="232"/>
                </a:cubicBezTo>
                <a:cubicBezTo>
                  <a:pt x="186" y="21"/>
                  <a:pt x="186" y="21"/>
                  <a:pt x="186" y="21"/>
                </a:cubicBezTo>
                <a:cubicBezTo>
                  <a:pt x="186" y="18"/>
                  <a:pt x="183" y="16"/>
                  <a:pt x="181" y="16"/>
                </a:cubicBezTo>
                <a:close/>
                <a:moveTo>
                  <a:pt x="146" y="52"/>
                </a:moveTo>
                <a:cubicBezTo>
                  <a:pt x="149" y="52"/>
                  <a:pt x="151" y="50"/>
                  <a:pt x="151" y="48"/>
                </a:cubicBezTo>
                <a:cubicBezTo>
                  <a:pt x="151" y="45"/>
                  <a:pt x="151" y="45"/>
                  <a:pt x="151" y="45"/>
                </a:cubicBezTo>
                <a:cubicBezTo>
                  <a:pt x="154" y="46"/>
                  <a:pt x="155" y="49"/>
                  <a:pt x="155" y="52"/>
                </a:cubicBezTo>
                <a:cubicBezTo>
                  <a:pt x="155" y="57"/>
                  <a:pt x="151" y="62"/>
                  <a:pt x="146" y="62"/>
                </a:cubicBezTo>
                <a:cubicBezTo>
                  <a:pt x="141" y="62"/>
                  <a:pt x="137" y="57"/>
                  <a:pt x="137" y="52"/>
                </a:cubicBezTo>
                <a:cubicBezTo>
                  <a:pt x="137" y="49"/>
                  <a:pt x="139" y="46"/>
                  <a:pt x="142" y="45"/>
                </a:cubicBezTo>
                <a:cubicBezTo>
                  <a:pt x="142" y="48"/>
                  <a:pt x="142" y="48"/>
                  <a:pt x="142" y="48"/>
                </a:cubicBezTo>
                <a:cubicBezTo>
                  <a:pt x="142" y="50"/>
                  <a:pt x="144" y="52"/>
                  <a:pt x="146" y="52"/>
                </a:cubicBezTo>
                <a:close/>
                <a:moveTo>
                  <a:pt x="92" y="52"/>
                </a:moveTo>
                <a:cubicBezTo>
                  <a:pt x="95" y="52"/>
                  <a:pt x="97" y="50"/>
                  <a:pt x="97" y="48"/>
                </a:cubicBezTo>
                <a:cubicBezTo>
                  <a:pt x="97" y="45"/>
                  <a:pt x="97" y="45"/>
                  <a:pt x="97" y="45"/>
                </a:cubicBezTo>
                <a:cubicBezTo>
                  <a:pt x="100" y="46"/>
                  <a:pt x="102" y="49"/>
                  <a:pt x="102" y="52"/>
                </a:cubicBezTo>
                <a:cubicBezTo>
                  <a:pt x="102" y="57"/>
                  <a:pt x="97" y="62"/>
                  <a:pt x="92" y="62"/>
                </a:cubicBezTo>
                <a:cubicBezTo>
                  <a:pt x="87" y="62"/>
                  <a:pt x="83" y="57"/>
                  <a:pt x="83" y="52"/>
                </a:cubicBezTo>
                <a:cubicBezTo>
                  <a:pt x="83" y="49"/>
                  <a:pt x="85" y="46"/>
                  <a:pt x="88" y="45"/>
                </a:cubicBezTo>
                <a:cubicBezTo>
                  <a:pt x="88" y="48"/>
                  <a:pt x="88" y="48"/>
                  <a:pt x="88" y="48"/>
                </a:cubicBezTo>
                <a:cubicBezTo>
                  <a:pt x="88" y="50"/>
                  <a:pt x="90" y="52"/>
                  <a:pt x="92" y="52"/>
                </a:cubicBezTo>
                <a:close/>
                <a:moveTo>
                  <a:pt x="39" y="52"/>
                </a:moveTo>
                <a:cubicBezTo>
                  <a:pt x="41" y="52"/>
                  <a:pt x="43" y="50"/>
                  <a:pt x="43" y="48"/>
                </a:cubicBezTo>
                <a:cubicBezTo>
                  <a:pt x="43" y="45"/>
                  <a:pt x="43" y="45"/>
                  <a:pt x="43" y="45"/>
                </a:cubicBezTo>
                <a:cubicBezTo>
                  <a:pt x="46" y="46"/>
                  <a:pt x="48" y="49"/>
                  <a:pt x="48" y="52"/>
                </a:cubicBezTo>
                <a:cubicBezTo>
                  <a:pt x="48" y="57"/>
                  <a:pt x="44" y="62"/>
                  <a:pt x="39" y="62"/>
                </a:cubicBezTo>
                <a:cubicBezTo>
                  <a:pt x="33" y="62"/>
                  <a:pt x="29" y="57"/>
                  <a:pt x="29" y="52"/>
                </a:cubicBezTo>
                <a:cubicBezTo>
                  <a:pt x="29" y="49"/>
                  <a:pt x="31" y="46"/>
                  <a:pt x="34" y="45"/>
                </a:cubicBezTo>
                <a:cubicBezTo>
                  <a:pt x="34" y="48"/>
                  <a:pt x="34" y="48"/>
                  <a:pt x="34" y="48"/>
                </a:cubicBezTo>
                <a:cubicBezTo>
                  <a:pt x="34" y="50"/>
                  <a:pt x="36" y="52"/>
                  <a:pt x="39" y="52"/>
                </a:cubicBezTo>
                <a:close/>
                <a:moveTo>
                  <a:pt x="176" y="227"/>
                </a:moveTo>
                <a:cubicBezTo>
                  <a:pt x="9" y="227"/>
                  <a:pt x="9" y="227"/>
                  <a:pt x="9" y="227"/>
                </a:cubicBezTo>
                <a:cubicBezTo>
                  <a:pt x="9" y="25"/>
                  <a:pt x="9" y="25"/>
                  <a:pt x="9" y="25"/>
                </a:cubicBezTo>
                <a:cubicBezTo>
                  <a:pt x="34" y="25"/>
                  <a:pt x="34" y="25"/>
                  <a:pt x="34" y="25"/>
                </a:cubicBezTo>
                <a:cubicBezTo>
                  <a:pt x="34" y="35"/>
                  <a:pt x="34" y="35"/>
                  <a:pt x="34" y="35"/>
                </a:cubicBezTo>
                <a:cubicBezTo>
                  <a:pt x="26" y="37"/>
                  <a:pt x="20" y="44"/>
                  <a:pt x="20" y="52"/>
                </a:cubicBezTo>
                <a:cubicBezTo>
                  <a:pt x="20" y="63"/>
                  <a:pt x="28" y="71"/>
                  <a:pt x="39" y="71"/>
                </a:cubicBezTo>
                <a:cubicBezTo>
                  <a:pt x="49" y="71"/>
                  <a:pt x="57" y="63"/>
                  <a:pt x="57" y="52"/>
                </a:cubicBezTo>
                <a:cubicBezTo>
                  <a:pt x="57" y="44"/>
                  <a:pt x="51" y="37"/>
                  <a:pt x="43" y="35"/>
                </a:cubicBezTo>
                <a:cubicBezTo>
                  <a:pt x="43" y="25"/>
                  <a:pt x="43" y="25"/>
                  <a:pt x="43" y="25"/>
                </a:cubicBezTo>
                <a:cubicBezTo>
                  <a:pt x="88" y="25"/>
                  <a:pt x="88" y="25"/>
                  <a:pt x="88" y="25"/>
                </a:cubicBezTo>
                <a:cubicBezTo>
                  <a:pt x="88" y="35"/>
                  <a:pt x="88" y="35"/>
                  <a:pt x="88" y="35"/>
                </a:cubicBezTo>
                <a:cubicBezTo>
                  <a:pt x="80" y="37"/>
                  <a:pt x="74" y="44"/>
                  <a:pt x="74" y="52"/>
                </a:cubicBezTo>
                <a:cubicBezTo>
                  <a:pt x="74" y="63"/>
                  <a:pt x="82" y="71"/>
                  <a:pt x="92" y="71"/>
                </a:cubicBezTo>
                <a:cubicBezTo>
                  <a:pt x="103" y="71"/>
                  <a:pt x="111" y="63"/>
                  <a:pt x="111" y="52"/>
                </a:cubicBezTo>
                <a:cubicBezTo>
                  <a:pt x="111" y="44"/>
                  <a:pt x="105" y="37"/>
                  <a:pt x="97" y="35"/>
                </a:cubicBezTo>
                <a:cubicBezTo>
                  <a:pt x="97" y="25"/>
                  <a:pt x="97" y="25"/>
                  <a:pt x="97" y="25"/>
                </a:cubicBezTo>
                <a:cubicBezTo>
                  <a:pt x="142" y="25"/>
                  <a:pt x="142" y="25"/>
                  <a:pt x="142" y="25"/>
                </a:cubicBezTo>
                <a:cubicBezTo>
                  <a:pt x="142" y="35"/>
                  <a:pt x="142" y="35"/>
                  <a:pt x="142" y="35"/>
                </a:cubicBezTo>
                <a:cubicBezTo>
                  <a:pt x="134" y="37"/>
                  <a:pt x="128" y="44"/>
                  <a:pt x="128" y="52"/>
                </a:cubicBezTo>
                <a:cubicBezTo>
                  <a:pt x="128" y="63"/>
                  <a:pt x="136" y="71"/>
                  <a:pt x="146" y="71"/>
                </a:cubicBezTo>
                <a:cubicBezTo>
                  <a:pt x="156" y="71"/>
                  <a:pt x="165" y="63"/>
                  <a:pt x="165" y="52"/>
                </a:cubicBezTo>
                <a:cubicBezTo>
                  <a:pt x="165" y="44"/>
                  <a:pt x="159" y="37"/>
                  <a:pt x="151" y="35"/>
                </a:cubicBezTo>
                <a:cubicBezTo>
                  <a:pt x="151" y="25"/>
                  <a:pt x="151" y="25"/>
                  <a:pt x="151" y="25"/>
                </a:cubicBezTo>
                <a:cubicBezTo>
                  <a:pt x="176" y="25"/>
                  <a:pt x="176" y="25"/>
                  <a:pt x="176" y="25"/>
                </a:cubicBezTo>
                <a:lnTo>
                  <a:pt x="176" y="227"/>
                </a:lnTo>
                <a:close/>
              </a:path>
            </a:pathLst>
          </a:custGeom>
          <a:solidFill>
            <a:schemeClr val="accent6">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4579100B-B712-C104-1830-F425B196D1A1}"/>
              </a:ext>
            </a:extLst>
          </p:cNvPr>
          <p:cNvSpPr/>
          <p:nvPr/>
        </p:nvSpPr>
        <p:spPr>
          <a:xfrm>
            <a:off x="1332460" y="1433137"/>
            <a:ext cx="3630504"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000"/>
              </a:spcBef>
              <a:spcAft>
                <a:spcPts val="0"/>
              </a:spcAft>
              <a:buClr>
                <a:srgbClr val="5B9BD5"/>
              </a:buClr>
              <a:buSzPct val="75000"/>
              <a:buFont typeface="Arial" panose="020B0604020202020204" pitchFamily="34" charset="0"/>
              <a:buNone/>
              <a:tabLst/>
              <a:defRPr/>
            </a:pPr>
            <a:r>
              <a:rPr lang="en-US" sz="14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Alerted Transactions</a:t>
            </a:r>
            <a:r>
              <a:rPr lang="en-US" sz="14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endParaRPr kumimoji="0" lang="en-US" sz="1400" b="1" i="0" u="none" strike="noStrike" kern="1200" cap="none" spc="-30" normalizeH="0" baseline="0" noProof="0">
              <a:ln>
                <a:noFill/>
              </a:ln>
              <a:solidFill>
                <a:srgbClr val="70AD4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55C2A69F-AA6A-676C-232D-F0719BEB37BC}"/>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4</a:t>
            </a:r>
          </a:p>
        </p:txBody>
      </p:sp>
      <p:cxnSp>
        <p:nvCxnSpPr>
          <p:cNvPr id="10" name="Straight Connector 9">
            <a:extLst>
              <a:ext uri="{FF2B5EF4-FFF2-40B4-BE49-F238E27FC236}">
                <a16:creationId xmlns:a16="http://schemas.microsoft.com/office/drawing/2014/main" id="{78129A07-A11C-D30C-62F5-7A5F35FFDDC8}"/>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8D8782C-9346-997E-3DDA-B490B8D03553}"/>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C009DD3-CB42-0251-CF36-EC83860E2415}"/>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26" name="Freeform 21">
            <a:extLst>
              <a:ext uri="{FF2B5EF4-FFF2-40B4-BE49-F238E27FC236}">
                <a16:creationId xmlns:a16="http://schemas.microsoft.com/office/drawing/2014/main" id="{9BC83A42-F806-353C-D0F7-435AB11CA299}"/>
              </a:ext>
            </a:extLst>
          </p:cNvPr>
          <p:cNvSpPr>
            <a:spLocks noEditPoints="1"/>
          </p:cNvSpPr>
          <p:nvPr/>
        </p:nvSpPr>
        <p:spPr bwMode="auto">
          <a:xfrm>
            <a:off x="5317242" y="3158143"/>
            <a:ext cx="347472" cy="347472"/>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0076A8"/>
                </a:solid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7" name="Group 26">
            <a:extLst>
              <a:ext uri="{FF2B5EF4-FFF2-40B4-BE49-F238E27FC236}">
                <a16:creationId xmlns:a16="http://schemas.microsoft.com/office/drawing/2014/main" id="{E277CDC6-49FE-25D4-A812-E2F648A1CD23}"/>
              </a:ext>
            </a:extLst>
          </p:cNvPr>
          <p:cNvGrpSpPr/>
          <p:nvPr/>
        </p:nvGrpSpPr>
        <p:grpSpPr>
          <a:xfrm>
            <a:off x="5364522" y="3194173"/>
            <a:ext cx="252912" cy="257010"/>
            <a:chOff x="1752782" y="6589742"/>
            <a:chExt cx="508516" cy="507152"/>
          </a:xfrm>
          <a:solidFill>
            <a:schemeClr val="accent6">
              <a:lumMod val="50000"/>
            </a:schemeClr>
          </a:solidFill>
        </p:grpSpPr>
        <p:sp>
          <p:nvSpPr>
            <p:cNvPr id="28" name="Freeform 149">
              <a:extLst>
                <a:ext uri="{FF2B5EF4-FFF2-40B4-BE49-F238E27FC236}">
                  <a16:creationId xmlns:a16="http://schemas.microsoft.com/office/drawing/2014/main" id="{DE2C743E-A16C-1AEB-8B09-0C7D6D2D58A2}"/>
                </a:ext>
              </a:extLst>
            </p:cNvPr>
            <p:cNvSpPr>
              <a:spLocks noEditPoints="1"/>
            </p:cNvSpPr>
            <p:nvPr/>
          </p:nvSpPr>
          <p:spPr bwMode="auto">
            <a:xfrm>
              <a:off x="1826324" y="6589742"/>
              <a:ext cx="434974" cy="434975"/>
            </a:xfrm>
            <a:custGeom>
              <a:avLst/>
              <a:gdLst>
                <a:gd name="T0" fmla="*/ 176 w 180"/>
                <a:gd name="T1" fmla="*/ 101 h 180"/>
                <a:gd name="T2" fmla="*/ 174 w 180"/>
                <a:gd name="T3" fmla="*/ 99 h 180"/>
                <a:gd name="T4" fmla="*/ 160 w 180"/>
                <a:gd name="T5" fmla="*/ 96 h 180"/>
                <a:gd name="T6" fmla="*/ 85 w 180"/>
                <a:gd name="T7" fmla="*/ 21 h 180"/>
                <a:gd name="T8" fmla="*/ 81 w 180"/>
                <a:gd name="T9" fmla="*/ 7 h 180"/>
                <a:gd name="T10" fmla="*/ 80 w 180"/>
                <a:gd name="T11" fmla="*/ 5 h 180"/>
                <a:gd name="T12" fmla="*/ 59 w 180"/>
                <a:gd name="T13" fmla="*/ 5 h 180"/>
                <a:gd name="T14" fmla="*/ 5 w 180"/>
                <a:gd name="T15" fmla="*/ 59 h 180"/>
                <a:gd name="T16" fmla="*/ 5 w 180"/>
                <a:gd name="T17" fmla="*/ 80 h 180"/>
                <a:gd name="T18" fmla="*/ 7 w 180"/>
                <a:gd name="T19" fmla="*/ 81 h 180"/>
                <a:gd name="T20" fmla="*/ 21 w 180"/>
                <a:gd name="T21" fmla="*/ 85 h 180"/>
                <a:gd name="T22" fmla="*/ 96 w 180"/>
                <a:gd name="T23" fmla="*/ 160 h 180"/>
                <a:gd name="T24" fmla="*/ 100 w 180"/>
                <a:gd name="T25" fmla="*/ 174 h 180"/>
                <a:gd name="T26" fmla="*/ 101 w 180"/>
                <a:gd name="T27" fmla="*/ 175 h 180"/>
                <a:gd name="T28" fmla="*/ 112 w 180"/>
                <a:gd name="T29" fmla="*/ 180 h 180"/>
                <a:gd name="T30" fmla="*/ 122 w 180"/>
                <a:gd name="T31" fmla="*/ 175 h 180"/>
                <a:gd name="T32" fmla="*/ 176 w 180"/>
                <a:gd name="T33" fmla="*/ 122 h 180"/>
                <a:gd name="T34" fmla="*/ 180 w 180"/>
                <a:gd name="T35" fmla="*/ 111 h 180"/>
                <a:gd name="T36" fmla="*/ 176 w 180"/>
                <a:gd name="T37" fmla="*/ 101 h 180"/>
                <a:gd name="T38" fmla="*/ 14 w 180"/>
                <a:gd name="T39" fmla="*/ 74 h 180"/>
                <a:gd name="T40" fmla="*/ 12 w 180"/>
                <a:gd name="T41" fmla="*/ 73 h 180"/>
                <a:gd name="T42" fmla="*/ 11 w 180"/>
                <a:gd name="T43" fmla="*/ 69 h 180"/>
                <a:gd name="T44" fmla="*/ 12 w 180"/>
                <a:gd name="T45" fmla="*/ 66 h 180"/>
                <a:gd name="T46" fmla="*/ 66 w 180"/>
                <a:gd name="T47" fmla="*/ 12 h 180"/>
                <a:gd name="T48" fmla="*/ 73 w 180"/>
                <a:gd name="T49" fmla="*/ 12 h 180"/>
                <a:gd name="T50" fmla="*/ 74 w 180"/>
                <a:gd name="T51" fmla="*/ 14 h 180"/>
                <a:gd name="T52" fmla="*/ 75 w 180"/>
                <a:gd name="T53" fmla="*/ 19 h 180"/>
                <a:gd name="T54" fmla="*/ 20 w 180"/>
                <a:gd name="T55" fmla="*/ 75 h 180"/>
                <a:gd name="T56" fmla="*/ 14 w 180"/>
                <a:gd name="T57" fmla="*/ 74 h 180"/>
                <a:gd name="T58" fmla="*/ 29 w 180"/>
                <a:gd name="T59" fmla="*/ 79 h 180"/>
                <a:gd name="T60" fmla="*/ 79 w 180"/>
                <a:gd name="T61" fmla="*/ 29 h 180"/>
                <a:gd name="T62" fmla="*/ 152 w 180"/>
                <a:gd name="T63" fmla="*/ 102 h 180"/>
                <a:gd name="T64" fmla="*/ 102 w 180"/>
                <a:gd name="T65" fmla="*/ 151 h 180"/>
                <a:gd name="T66" fmla="*/ 29 w 180"/>
                <a:gd name="T67" fmla="*/ 79 h 180"/>
                <a:gd name="T68" fmla="*/ 169 w 180"/>
                <a:gd name="T69" fmla="*/ 115 h 180"/>
                <a:gd name="T70" fmla="*/ 115 w 180"/>
                <a:gd name="T71" fmla="*/ 168 h 180"/>
                <a:gd name="T72" fmla="*/ 108 w 180"/>
                <a:gd name="T73" fmla="*/ 168 h 180"/>
                <a:gd name="T74" fmla="*/ 107 w 180"/>
                <a:gd name="T75" fmla="*/ 167 h 180"/>
                <a:gd name="T76" fmla="*/ 106 w 180"/>
                <a:gd name="T77" fmla="*/ 161 h 180"/>
                <a:gd name="T78" fmla="*/ 162 w 180"/>
                <a:gd name="T79" fmla="*/ 106 h 180"/>
                <a:gd name="T80" fmla="*/ 167 w 180"/>
                <a:gd name="T81" fmla="*/ 106 h 180"/>
                <a:gd name="T82" fmla="*/ 169 w 180"/>
                <a:gd name="T83" fmla="*/ 108 h 180"/>
                <a:gd name="T84" fmla="*/ 170 w 180"/>
                <a:gd name="T85" fmla="*/ 111 h 180"/>
                <a:gd name="T86" fmla="*/ 169 w 180"/>
                <a:gd name="T87" fmla="*/ 11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 h="180">
                  <a:moveTo>
                    <a:pt x="176" y="101"/>
                  </a:moveTo>
                  <a:cubicBezTo>
                    <a:pt x="174" y="99"/>
                    <a:pt x="174" y="99"/>
                    <a:pt x="174" y="99"/>
                  </a:cubicBezTo>
                  <a:cubicBezTo>
                    <a:pt x="170" y="96"/>
                    <a:pt x="165" y="94"/>
                    <a:pt x="160" y="96"/>
                  </a:cubicBezTo>
                  <a:cubicBezTo>
                    <a:pt x="85" y="21"/>
                    <a:pt x="85" y="21"/>
                    <a:pt x="85" y="21"/>
                  </a:cubicBezTo>
                  <a:cubicBezTo>
                    <a:pt x="87" y="16"/>
                    <a:pt x="85" y="11"/>
                    <a:pt x="81" y="7"/>
                  </a:cubicBezTo>
                  <a:cubicBezTo>
                    <a:pt x="80" y="5"/>
                    <a:pt x="80" y="5"/>
                    <a:pt x="80" y="5"/>
                  </a:cubicBezTo>
                  <a:cubicBezTo>
                    <a:pt x="74" y="0"/>
                    <a:pt x="65" y="0"/>
                    <a:pt x="59" y="5"/>
                  </a:cubicBezTo>
                  <a:cubicBezTo>
                    <a:pt x="5" y="59"/>
                    <a:pt x="5" y="59"/>
                    <a:pt x="5" y="59"/>
                  </a:cubicBezTo>
                  <a:cubicBezTo>
                    <a:pt x="0" y="65"/>
                    <a:pt x="0" y="74"/>
                    <a:pt x="5" y="80"/>
                  </a:cubicBezTo>
                  <a:cubicBezTo>
                    <a:pt x="7" y="81"/>
                    <a:pt x="7" y="81"/>
                    <a:pt x="7" y="81"/>
                  </a:cubicBezTo>
                  <a:cubicBezTo>
                    <a:pt x="11" y="85"/>
                    <a:pt x="16" y="86"/>
                    <a:pt x="21" y="85"/>
                  </a:cubicBezTo>
                  <a:cubicBezTo>
                    <a:pt x="96" y="160"/>
                    <a:pt x="96" y="160"/>
                    <a:pt x="96" y="160"/>
                  </a:cubicBezTo>
                  <a:cubicBezTo>
                    <a:pt x="95" y="165"/>
                    <a:pt x="96" y="170"/>
                    <a:pt x="100" y="174"/>
                  </a:cubicBezTo>
                  <a:cubicBezTo>
                    <a:pt x="101" y="175"/>
                    <a:pt x="101" y="175"/>
                    <a:pt x="101" y="175"/>
                  </a:cubicBezTo>
                  <a:cubicBezTo>
                    <a:pt x="104" y="178"/>
                    <a:pt x="108" y="180"/>
                    <a:pt x="112" y="180"/>
                  </a:cubicBezTo>
                  <a:cubicBezTo>
                    <a:pt x="116" y="180"/>
                    <a:pt x="119" y="178"/>
                    <a:pt x="122" y="175"/>
                  </a:cubicBezTo>
                  <a:cubicBezTo>
                    <a:pt x="176" y="122"/>
                    <a:pt x="176" y="122"/>
                    <a:pt x="176" y="122"/>
                  </a:cubicBezTo>
                  <a:cubicBezTo>
                    <a:pt x="178" y="119"/>
                    <a:pt x="180" y="115"/>
                    <a:pt x="180" y="111"/>
                  </a:cubicBezTo>
                  <a:cubicBezTo>
                    <a:pt x="180" y="107"/>
                    <a:pt x="178" y="104"/>
                    <a:pt x="176" y="101"/>
                  </a:cubicBezTo>
                  <a:close/>
                  <a:moveTo>
                    <a:pt x="14" y="74"/>
                  </a:moveTo>
                  <a:cubicBezTo>
                    <a:pt x="12" y="73"/>
                    <a:pt x="12" y="73"/>
                    <a:pt x="12" y="73"/>
                  </a:cubicBezTo>
                  <a:cubicBezTo>
                    <a:pt x="12" y="72"/>
                    <a:pt x="11" y="71"/>
                    <a:pt x="11" y="69"/>
                  </a:cubicBezTo>
                  <a:cubicBezTo>
                    <a:pt x="11" y="68"/>
                    <a:pt x="12" y="67"/>
                    <a:pt x="12" y="66"/>
                  </a:cubicBezTo>
                  <a:cubicBezTo>
                    <a:pt x="66" y="12"/>
                    <a:pt x="66" y="12"/>
                    <a:pt x="66" y="12"/>
                  </a:cubicBezTo>
                  <a:cubicBezTo>
                    <a:pt x="68" y="10"/>
                    <a:pt x="71" y="10"/>
                    <a:pt x="73" y="12"/>
                  </a:cubicBezTo>
                  <a:cubicBezTo>
                    <a:pt x="74" y="14"/>
                    <a:pt x="74" y="14"/>
                    <a:pt x="74" y="14"/>
                  </a:cubicBezTo>
                  <a:cubicBezTo>
                    <a:pt x="76" y="15"/>
                    <a:pt x="76" y="18"/>
                    <a:pt x="75" y="19"/>
                  </a:cubicBezTo>
                  <a:cubicBezTo>
                    <a:pt x="20" y="75"/>
                    <a:pt x="20" y="75"/>
                    <a:pt x="20" y="75"/>
                  </a:cubicBezTo>
                  <a:cubicBezTo>
                    <a:pt x="18" y="76"/>
                    <a:pt x="15" y="76"/>
                    <a:pt x="14" y="74"/>
                  </a:cubicBezTo>
                  <a:close/>
                  <a:moveTo>
                    <a:pt x="29" y="79"/>
                  </a:moveTo>
                  <a:cubicBezTo>
                    <a:pt x="79" y="29"/>
                    <a:pt x="79" y="29"/>
                    <a:pt x="79" y="29"/>
                  </a:cubicBezTo>
                  <a:cubicBezTo>
                    <a:pt x="152" y="102"/>
                    <a:pt x="152" y="102"/>
                    <a:pt x="152" y="102"/>
                  </a:cubicBezTo>
                  <a:cubicBezTo>
                    <a:pt x="102" y="151"/>
                    <a:pt x="102" y="151"/>
                    <a:pt x="102" y="151"/>
                  </a:cubicBezTo>
                  <a:lnTo>
                    <a:pt x="29" y="79"/>
                  </a:lnTo>
                  <a:close/>
                  <a:moveTo>
                    <a:pt x="169" y="115"/>
                  </a:moveTo>
                  <a:cubicBezTo>
                    <a:pt x="115" y="168"/>
                    <a:pt x="115" y="168"/>
                    <a:pt x="115" y="168"/>
                  </a:cubicBezTo>
                  <a:cubicBezTo>
                    <a:pt x="113" y="170"/>
                    <a:pt x="110" y="170"/>
                    <a:pt x="108" y="168"/>
                  </a:cubicBezTo>
                  <a:cubicBezTo>
                    <a:pt x="107" y="167"/>
                    <a:pt x="107" y="167"/>
                    <a:pt x="107" y="167"/>
                  </a:cubicBezTo>
                  <a:cubicBezTo>
                    <a:pt x="105" y="165"/>
                    <a:pt x="105" y="163"/>
                    <a:pt x="106" y="161"/>
                  </a:cubicBezTo>
                  <a:cubicBezTo>
                    <a:pt x="162" y="106"/>
                    <a:pt x="162" y="106"/>
                    <a:pt x="162" y="106"/>
                  </a:cubicBezTo>
                  <a:cubicBezTo>
                    <a:pt x="163" y="105"/>
                    <a:pt x="166" y="105"/>
                    <a:pt x="167" y="106"/>
                  </a:cubicBezTo>
                  <a:cubicBezTo>
                    <a:pt x="169" y="108"/>
                    <a:pt x="169" y="108"/>
                    <a:pt x="169" y="108"/>
                  </a:cubicBezTo>
                  <a:cubicBezTo>
                    <a:pt x="170" y="109"/>
                    <a:pt x="170" y="110"/>
                    <a:pt x="170" y="111"/>
                  </a:cubicBezTo>
                  <a:cubicBezTo>
                    <a:pt x="170" y="113"/>
                    <a:pt x="170" y="114"/>
                    <a:pt x="169" y="115"/>
                  </a:cubicBez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9" name="Freeform 150">
              <a:extLst>
                <a:ext uri="{FF2B5EF4-FFF2-40B4-BE49-F238E27FC236}">
                  <a16:creationId xmlns:a16="http://schemas.microsoft.com/office/drawing/2014/main" id="{2FDD71C2-3D9C-8CE4-0A7A-EDFD093A83DD}"/>
                </a:ext>
              </a:extLst>
            </p:cNvPr>
            <p:cNvSpPr>
              <a:spLocks/>
            </p:cNvSpPr>
            <p:nvPr/>
          </p:nvSpPr>
          <p:spPr bwMode="auto">
            <a:xfrm>
              <a:off x="1752782" y="6873878"/>
              <a:ext cx="215718" cy="223016"/>
            </a:xfrm>
            <a:custGeom>
              <a:avLst/>
              <a:gdLst>
                <a:gd name="T0" fmla="*/ 98 w 107"/>
                <a:gd name="T1" fmla="*/ 1 h 106"/>
                <a:gd name="T2" fmla="*/ 2 w 107"/>
                <a:gd name="T3" fmla="*/ 98 h 106"/>
                <a:gd name="T4" fmla="*/ 2 w 107"/>
                <a:gd name="T5" fmla="*/ 105 h 106"/>
                <a:gd name="T6" fmla="*/ 6 w 107"/>
                <a:gd name="T7" fmla="*/ 106 h 106"/>
                <a:gd name="T8" fmla="*/ 9 w 107"/>
                <a:gd name="T9" fmla="*/ 105 h 106"/>
                <a:gd name="T10" fmla="*/ 105 w 107"/>
                <a:gd name="T11" fmla="*/ 8 h 106"/>
                <a:gd name="T12" fmla="*/ 105 w 107"/>
                <a:gd name="T13" fmla="*/ 1 h 106"/>
                <a:gd name="T14" fmla="*/ 98 w 107"/>
                <a:gd name="T15" fmla="*/ 1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6">
                  <a:moveTo>
                    <a:pt x="98" y="1"/>
                  </a:moveTo>
                  <a:cubicBezTo>
                    <a:pt x="2" y="98"/>
                    <a:pt x="2" y="98"/>
                    <a:pt x="2" y="98"/>
                  </a:cubicBezTo>
                  <a:cubicBezTo>
                    <a:pt x="0" y="100"/>
                    <a:pt x="0" y="103"/>
                    <a:pt x="2" y="105"/>
                  </a:cubicBezTo>
                  <a:cubicBezTo>
                    <a:pt x="3" y="106"/>
                    <a:pt x="4" y="106"/>
                    <a:pt x="6" y="106"/>
                  </a:cubicBezTo>
                  <a:cubicBezTo>
                    <a:pt x="7" y="106"/>
                    <a:pt x="8" y="106"/>
                    <a:pt x="9" y="105"/>
                  </a:cubicBezTo>
                  <a:cubicBezTo>
                    <a:pt x="105" y="8"/>
                    <a:pt x="105" y="8"/>
                    <a:pt x="105" y="8"/>
                  </a:cubicBezTo>
                  <a:cubicBezTo>
                    <a:pt x="107" y="6"/>
                    <a:pt x="107" y="3"/>
                    <a:pt x="105" y="1"/>
                  </a:cubicBezTo>
                  <a:cubicBezTo>
                    <a:pt x="104" y="0"/>
                    <a:pt x="100" y="0"/>
                    <a:pt x="98" y="1"/>
                  </a:cubicBez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nvGrpSpPr>
          <p:cNvPr id="30" name="Group 29">
            <a:extLst>
              <a:ext uri="{FF2B5EF4-FFF2-40B4-BE49-F238E27FC236}">
                <a16:creationId xmlns:a16="http://schemas.microsoft.com/office/drawing/2014/main" id="{0659032C-D493-344F-6454-AE1937C23896}"/>
              </a:ext>
            </a:extLst>
          </p:cNvPr>
          <p:cNvGrpSpPr/>
          <p:nvPr/>
        </p:nvGrpSpPr>
        <p:grpSpPr>
          <a:xfrm>
            <a:off x="5274454" y="5207795"/>
            <a:ext cx="384048" cy="384048"/>
            <a:chOff x="5141761" y="2676165"/>
            <a:chExt cx="475440" cy="415881"/>
          </a:xfrm>
          <a:noFill/>
        </p:grpSpPr>
        <p:sp>
          <p:nvSpPr>
            <p:cNvPr id="31" name="Oval 30">
              <a:extLst>
                <a:ext uri="{FF2B5EF4-FFF2-40B4-BE49-F238E27FC236}">
                  <a16:creationId xmlns:a16="http://schemas.microsoft.com/office/drawing/2014/main" id="{ED94D2D3-4C31-39A9-5584-A546968753DD}"/>
                </a:ext>
              </a:extLst>
            </p:cNvPr>
            <p:cNvSpPr/>
            <p:nvPr/>
          </p:nvSpPr>
          <p:spPr>
            <a:xfrm>
              <a:off x="5141761" y="2676165"/>
              <a:ext cx="475440" cy="415881"/>
            </a:xfrm>
            <a:prstGeom prst="ellipse">
              <a:avLst/>
            </a:prstGeom>
            <a:grp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grpSp>
          <p:nvGrpSpPr>
            <p:cNvPr id="32" name="Group 31">
              <a:extLst>
                <a:ext uri="{FF2B5EF4-FFF2-40B4-BE49-F238E27FC236}">
                  <a16:creationId xmlns:a16="http://schemas.microsoft.com/office/drawing/2014/main" id="{AA197212-41AC-E247-B4E5-4C3CE15487FF}"/>
                </a:ext>
              </a:extLst>
            </p:cNvPr>
            <p:cNvGrpSpPr>
              <a:grpSpLocks noChangeAspect="1"/>
            </p:cNvGrpSpPr>
            <p:nvPr/>
          </p:nvGrpSpPr>
          <p:grpSpPr>
            <a:xfrm>
              <a:off x="5288664" y="2781884"/>
              <a:ext cx="209550" cy="206375"/>
              <a:chOff x="11295063" y="3524250"/>
              <a:chExt cx="209550" cy="206375"/>
            </a:xfrm>
            <a:grpFill/>
          </p:grpSpPr>
          <p:sp>
            <p:nvSpPr>
              <p:cNvPr id="34" name="Freeform 200">
                <a:extLst>
                  <a:ext uri="{FF2B5EF4-FFF2-40B4-BE49-F238E27FC236}">
                    <a16:creationId xmlns:a16="http://schemas.microsoft.com/office/drawing/2014/main" id="{9DB3B6AD-5C5B-C43D-D505-9AEEB4E85AF2}"/>
                  </a:ext>
                </a:extLst>
              </p:cNvPr>
              <p:cNvSpPr>
                <a:spLocks/>
              </p:cNvSpPr>
              <p:nvPr/>
            </p:nvSpPr>
            <p:spPr bwMode="auto">
              <a:xfrm>
                <a:off x="11385551" y="3524250"/>
                <a:ext cx="25400" cy="12700"/>
              </a:xfrm>
              <a:custGeom>
                <a:avLst/>
                <a:gdLst>
                  <a:gd name="T0" fmla="*/ 8 w 32"/>
                  <a:gd name="T1" fmla="*/ 16 h 16"/>
                  <a:gd name="T2" fmla="*/ 24 w 32"/>
                  <a:gd name="T3" fmla="*/ 16 h 16"/>
                  <a:gd name="T4" fmla="*/ 24 w 32"/>
                  <a:gd name="T5" fmla="*/ 16 h 16"/>
                  <a:gd name="T6" fmla="*/ 28 w 32"/>
                  <a:gd name="T7" fmla="*/ 15 h 16"/>
                  <a:gd name="T8" fmla="*/ 31 w 32"/>
                  <a:gd name="T9" fmla="*/ 13 h 16"/>
                  <a:gd name="T10" fmla="*/ 32 w 32"/>
                  <a:gd name="T11" fmla="*/ 11 h 16"/>
                  <a:gd name="T12" fmla="*/ 32 w 32"/>
                  <a:gd name="T13" fmla="*/ 8 h 16"/>
                  <a:gd name="T14" fmla="*/ 32 w 32"/>
                  <a:gd name="T15" fmla="*/ 8 h 16"/>
                  <a:gd name="T16" fmla="*/ 32 w 32"/>
                  <a:gd name="T17" fmla="*/ 4 h 16"/>
                  <a:gd name="T18" fmla="*/ 31 w 32"/>
                  <a:gd name="T19" fmla="*/ 1 h 16"/>
                  <a:gd name="T20" fmla="*/ 28 w 32"/>
                  <a:gd name="T21" fmla="*/ 0 h 16"/>
                  <a:gd name="T22" fmla="*/ 24 w 32"/>
                  <a:gd name="T23" fmla="*/ 0 h 16"/>
                  <a:gd name="T24" fmla="*/ 8 w 32"/>
                  <a:gd name="T25" fmla="*/ 0 h 16"/>
                  <a:gd name="T26" fmla="*/ 8 w 32"/>
                  <a:gd name="T27" fmla="*/ 0 h 16"/>
                  <a:gd name="T28" fmla="*/ 5 w 32"/>
                  <a:gd name="T29" fmla="*/ 0 h 16"/>
                  <a:gd name="T30" fmla="*/ 2 w 32"/>
                  <a:gd name="T31" fmla="*/ 1 h 16"/>
                  <a:gd name="T32" fmla="*/ 0 w 32"/>
                  <a:gd name="T33" fmla="*/ 4 h 16"/>
                  <a:gd name="T34" fmla="*/ 0 w 32"/>
                  <a:gd name="T35" fmla="*/ 8 h 16"/>
                  <a:gd name="T36" fmla="*/ 0 w 32"/>
                  <a:gd name="T37" fmla="*/ 8 h 16"/>
                  <a:gd name="T38" fmla="*/ 0 w 32"/>
                  <a:gd name="T39" fmla="*/ 11 h 16"/>
                  <a:gd name="T40" fmla="*/ 2 w 32"/>
                  <a:gd name="T41" fmla="*/ 13 h 16"/>
                  <a:gd name="T42" fmla="*/ 5 w 32"/>
                  <a:gd name="T43" fmla="*/ 15 h 16"/>
                  <a:gd name="T44" fmla="*/ 8 w 32"/>
                  <a:gd name="T45" fmla="*/ 16 h 16"/>
                  <a:gd name="T46" fmla="*/ 8 w 32"/>
                  <a:gd name="T4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6">
                    <a:moveTo>
                      <a:pt x="8" y="16"/>
                    </a:moveTo>
                    <a:lnTo>
                      <a:pt x="24" y="16"/>
                    </a:lnTo>
                    <a:lnTo>
                      <a:pt x="24" y="16"/>
                    </a:lnTo>
                    <a:lnTo>
                      <a:pt x="28" y="15"/>
                    </a:lnTo>
                    <a:lnTo>
                      <a:pt x="31" y="13"/>
                    </a:lnTo>
                    <a:lnTo>
                      <a:pt x="32" y="11"/>
                    </a:lnTo>
                    <a:lnTo>
                      <a:pt x="32" y="8"/>
                    </a:lnTo>
                    <a:lnTo>
                      <a:pt x="32" y="8"/>
                    </a:lnTo>
                    <a:lnTo>
                      <a:pt x="32" y="4"/>
                    </a:lnTo>
                    <a:lnTo>
                      <a:pt x="31" y="1"/>
                    </a:lnTo>
                    <a:lnTo>
                      <a:pt x="28" y="0"/>
                    </a:lnTo>
                    <a:lnTo>
                      <a:pt x="24" y="0"/>
                    </a:lnTo>
                    <a:lnTo>
                      <a:pt x="8" y="0"/>
                    </a:lnTo>
                    <a:lnTo>
                      <a:pt x="8" y="0"/>
                    </a:lnTo>
                    <a:lnTo>
                      <a:pt x="5" y="0"/>
                    </a:lnTo>
                    <a:lnTo>
                      <a:pt x="2" y="1"/>
                    </a:lnTo>
                    <a:lnTo>
                      <a:pt x="0" y="4"/>
                    </a:lnTo>
                    <a:lnTo>
                      <a:pt x="0" y="8"/>
                    </a:lnTo>
                    <a:lnTo>
                      <a:pt x="0" y="8"/>
                    </a:lnTo>
                    <a:lnTo>
                      <a:pt x="0" y="11"/>
                    </a:lnTo>
                    <a:lnTo>
                      <a:pt x="2" y="13"/>
                    </a:lnTo>
                    <a:lnTo>
                      <a:pt x="5" y="15"/>
                    </a:lnTo>
                    <a:lnTo>
                      <a:pt x="8" y="16"/>
                    </a:lnTo>
                    <a:lnTo>
                      <a:pt x="8" y="16"/>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35" name="Freeform 201">
                <a:extLst>
                  <a:ext uri="{FF2B5EF4-FFF2-40B4-BE49-F238E27FC236}">
                    <a16:creationId xmlns:a16="http://schemas.microsoft.com/office/drawing/2014/main" id="{E06064C2-4780-E332-90C8-A4D3D5BC696E}"/>
                  </a:ext>
                </a:extLst>
              </p:cNvPr>
              <p:cNvSpPr>
                <a:spLocks/>
              </p:cNvSpPr>
              <p:nvPr/>
            </p:nvSpPr>
            <p:spPr bwMode="auto">
              <a:xfrm>
                <a:off x="11342688" y="3524250"/>
                <a:ext cx="25400" cy="12700"/>
              </a:xfrm>
              <a:custGeom>
                <a:avLst/>
                <a:gdLst>
                  <a:gd name="T0" fmla="*/ 24 w 32"/>
                  <a:gd name="T1" fmla="*/ 0 h 16"/>
                  <a:gd name="T2" fmla="*/ 8 w 32"/>
                  <a:gd name="T3" fmla="*/ 0 h 16"/>
                  <a:gd name="T4" fmla="*/ 8 w 32"/>
                  <a:gd name="T5" fmla="*/ 0 h 16"/>
                  <a:gd name="T6" fmla="*/ 4 w 32"/>
                  <a:gd name="T7" fmla="*/ 0 h 16"/>
                  <a:gd name="T8" fmla="*/ 3 w 32"/>
                  <a:gd name="T9" fmla="*/ 1 h 16"/>
                  <a:gd name="T10" fmla="*/ 0 w 32"/>
                  <a:gd name="T11" fmla="*/ 4 h 16"/>
                  <a:gd name="T12" fmla="*/ 0 w 32"/>
                  <a:gd name="T13" fmla="*/ 8 h 16"/>
                  <a:gd name="T14" fmla="*/ 0 w 32"/>
                  <a:gd name="T15" fmla="*/ 8 h 16"/>
                  <a:gd name="T16" fmla="*/ 0 w 32"/>
                  <a:gd name="T17" fmla="*/ 11 h 16"/>
                  <a:gd name="T18" fmla="*/ 3 w 32"/>
                  <a:gd name="T19" fmla="*/ 13 h 16"/>
                  <a:gd name="T20" fmla="*/ 4 w 32"/>
                  <a:gd name="T21" fmla="*/ 15 h 16"/>
                  <a:gd name="T22" fmla="*/ 8 w 32"/>
                  <a:gd name="T23" fmla="*/ 16 h 16"/>
                  <a:gd name="T24" fmla="*/ 24 w 32"/>
                  <a:gd name="T25" fmla="*/ 16 h 16"/>
                  <a:gd name="T26" fmla="*/ 24 w 32"/>
                  <a:gd name="T27" fmla="*/ 16 h 16"/>
                  <a:gd name="T28" fmla="*/ 28 w 32"/>
                  <a:gd name="T29" fmla="*/ 15 h 16"/>
                  <a:gd name="T30" fmla="*/ 30 w 32"/>
                  <a:gd name="T31" fmla="*/ 13 h 16"/>
                  <a:gd name="T32" fmla="*/ 32 w 32"/>
                  <a:gd name="T33" fmla="*/ 11 h 16"/>
                  <a:gd name="T34" fmla="*/ 32 w 32"/>
                  <a:gd name="T35" fmla="*/ 8 h 16"/>
                  <a:gd name="T36" fmla="*/ 32 w 32"/>
                  <a:gd name="T37" fmla="*/ 8 h 16"/>
                  <a:gd name="T38" fmla="*/ 32 w 32"/>
                  <a:gd name="T39" fmla="*/ 4 h 16"/>
                  <a:gd name="T40" fmla="*/ 30 w 32"/>
                  <a:gd name="T41" fmla="*/ 1 h 16"/>
                  <a:gd name="T42" fmla="*/ 28 w 32"/>
                  <a:gd name="T43" fmla="*/ 0 h 16"/>
                  <a:gd name="T44" fmla="*/ 24 w 32"/>
                  <a:gd name="T45" fmla="*/ 0 h 16"/>
                  <a:gd name="T46" fmla="*/ 24 w 32"/>
                  <a:gd name="T4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6">
                    <a:moveTo>
                      <a:pt x="24" y="0"/>
                    </a:moveTo>
                    <a:lnTo>
                      <a:pt x="8" y="0"/>
                    </a:lnTo>
                    <a:lnTo>
                      <a:pt x="8" y="0"/>
                    </a:lnTo>
                    <a:lnTo>
                      <a:pt x="4" y="0"/>
                    </a:lnTo>
                    <a:lnTo>
                      <a:pt x="3" y="1"/>
                    </a:lnTo>
                    <a:lnTo>
                      <a:pt x="0" y="4"/>
                    </a:lnTo>
                    <a:lnTo>
                      <a:pt x="0" y="8"/>
                    </a:lnTo>
                    <a:lnTo>
                      <a:pt x="0" y="8"/>
                    </a:lnTo>
                    <a:lnTo>
                      <a:pt x="0" y="11"/>
                    </a:lnTo>
                    <a:lnTo>
                      <a:pt x="3" y="13"/>
                    </a:lnTo>
                    <a:lnTo>
                      <a:pt x="4" y="15"/>
                    </a:lnTo>
                    <a:lnTo>
                      <a:pt x="8" y="16"/>
                    </a:lnTo>
                    <a:lnTo>
                      <a:pt x="24" y="16"/>
                    </a:lnTo>
                    <a:lnTo>
                      <a:pt x="24" y="16"/>
                    </a:lnTo>
                    <a:lnTo>
                      <a:pt x="28" y="15"/>
                    </a:lnTo>
                    <a:lnTo>
                      <a:pt x="30" y="13"/>
                    </a:lnTo>
                    <a:lnTo>
                      <a:pt x="32" y="11"/>
                    </a:lnTo>
                    <a:lnTo>
                      <a:pt x="32" y="8"/>
                    </a:lnTo>
                    <a:lnTo>
                      <a:pt x="32" y="8"/>
                    </a:lnTo>
                    <a:lnTo>
                      <a:pt x="32" y="4"/>
                    </a:lnTo>
                    <a:lnTo>
                      <a:pt x="30" y="1"/>
                    </a:lnTo>
                    <a:lnTo>
                      <a:pt x="28" y="0"/>
                    </a:lnTo>
                    <a:lnTo>
                      <a:pt x="24" y="0"/>
                    </a:lnTo>
                    <a:lnTo>
                      <a:pt x="24"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36" name="Freeform 202">
                <a:extLst>
                  <a:ext uri="{FF2B5EF4-FFF2-40B4-BE49-F238E27FC236}">
                    <a16:creationId xmlns:a16="http://schemas.microsoft.com/office/drawing/2014/main" id="{F43881B2-2F52-8D18-680E-24C1AD95F540}"/>
                  </a:ext>
                </a:extLst>
              </p:cNvPr>
              <p:cNvSpPr>
                <a:spLocks/>
              </p:cNvSpPr>
              <p:nvPr/>
            </p:nvSpPr>
            <p:spPr bwMode="auto">
              <a:xfrm>
                <a:off x="11428413" y="3524250"/>
                <a:ext cx="30163" cy="28575"/>
              </a:xfrm>
              <a:custGeom>
                <a:avLst/>
                <a:gdLst>
                  <a:gd name="T0" fmla="*/ 9 w 38"/>
                  <a:gd name="T1" fmla="*/ 16 h 38"/>
                  <a:gd name="T2" fmla="*/ 22 w 38"/>
                  <a:gd name="T3" fmla="*/ 16 h 38"/>
                  <a:gd name="T4" fmla="*/ 22 w 38"/>
                  <a:gd name="T5" fmla="*/ 30 h 38"/>
                  <a:gd name="T6" fmla="*/ 22 w 38"/>
                  <a:gd name="T7" fmla="*/ 30 h 38"/>
                  <a:gd name="T8" fmla="*/ 22 w 38"/>
                  <a:gd name="T9" fmla="*/ 34 h 38"/>
                  <a:gd name="T10" fmla="*/ 23 w 38"/>
                  <a:gd name="T11" fmla="*/ 36 h 38"/>
                  <a:gd name="T12" fmla="*/ 26 w 38"/>
                  <a:gd name="T13" fmla="*/ 38 h 38"/>
                  <a:gd name="T14" fmla="*/ 30 w 38"/>
                  <a:gd name="T15" fmla="*/ 38 h 38"/>
                  <a:gd name="T16" fmla="*/ 30 w 38"/>
                  <a:gd name="T17" fmla="*/ 38 h 38"/>
                  <a:gd name="T18" fmla="*/ 33 w 38"/>
                  <a:gd name="T19" fmla="*/ 38 h 38"/>
                  <a:gd name="T20" fmla="*/ 35 w 38"/>
                  <a:gd name="T21" fmla="*/ 36 h 38"/>
                  <a:gd name="T22" fmla="*/ 37 w 38"/>
                  <a:gd name="T23" fmla="*/ 34 h 38"/>
                  <a:gd name="T24" fmla="*/ 38 w 38"/>
                  <a:gd name="T25" fmla="*/ 30 h 38"/>
                  <a:gd name="T26" fmla="*/ 38 w 38"/>
                  <a:gd name="T27" fmla="*/ 8 h 38"/>
                  <a:gd name="T28" fmla="*/ 38 w 38"/>
                  <a:gd name="T29" fmla="*/ 8 h 38"/>
                  <a:gd name="T30" fmla="*/ 37 w 38"/>
                  <a:gd name="T31" fmla="*/ 4 h 38"/>
                  <a:gd name="T32" fmla="*/ 35 w 38"/>
                  <a:gd name="T33" fmla="*/ 1 h 38"/>
                  <a:gd name="T34" fmla="*/ 33 w 38"/>
                  <a:gd name="T35" fmla="*/ 0 h 38"/>
                  <a:gd name="T36" fmla="*/ 30 w 38"/>
                  <a:gd name="T37" fmla="*/ 0 h 38"/>
                  <a:gd name="T38" fmla="*/ 30 w 38"/>
                  <a:gd name="T39" fmla="*/ 0 h 38"/>
                  <a:gd name="T40" fmla="*/ 27 w 38"/>
                  <a:gd name="T41" fmla="*/ 0 h 38"/>
                  <a:gd name="T42" fmla="*/ 27 w 38"/>
                  <a:gd name="T43" fmla="*/ 0 h 38"/>
                  <a:gd name="T44" fmla="*/ 26 w 38"/>
                  <a:gd name="T45" fmla="*/ 0 h 38"/>
                  <a:gd name="T46" fmla="*/ 9 w 38"/>
                  <a:gd name="T47" fmla="*/ 0 h 38"/>
                  <a:gd name="T48" fmla="*/ 9 w 38"/>
                  <a:gd name="T49" fmla="*/ 0 h 38"/>
                  <a:gd name="T50" fmla="*/ 6 w 38"/>
                  <a:gd name="T51" fmla="*/ 0 h 38"/>
                  <a:gd name="T52" fmla="*/ 3 w 38"/>
                  <a:gd name="T53" fmla="*/ 1 h 38"/>
                  <a:gd name="T54" fmla="*/ 2 w 38"/>
                  <a:gd name="T55" fmla="*/ 4 h 38"/>
                  <a:gd name="T56" fmla="*/ 0 w 38"/>
                  <a:gd name="T57" fmla="*/ 8 h 38"/>
                  <a:gd name="T58" fmla="*/ 0 w 38"/>
                  <a:gd name="T59" fmla="*/ 8 h 38"/>
                  <a:gd name="T60" fmla="*/ 2 w 38"/>
                  <a:gd name="T61" fmla="*/ 11 h 38"/>
                  <a:gd name="T62" fmla="*/ 3 w 38"/>
                  <a:gd name="T63" fmla="*/ 13 h 38"/>
                  <a:gd name="T64" fmla="*/ 6 w 38"/>
                  <a:gd name="T65" fmla="*/ 15 h 38"/>
                  <a:gd name="T66" fmla="*/ 9 w 38"/>
                  <a:gd name="T67" fmla="*/ 16 h 38"/>
                  <a:gd name="T68" fmla="*/ 9 w 38"/>
                  <a:gd name="T69"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8">
                    <a:moveTo>
                      <a:pt x="9" y="16"/>
                    </a:moveTo>
                    <a:lnTo>
                      <a:pt x="22" y="16"/>
                    </a:lnTo>
                    <a:lnTo>
                      <a:pt x="22" y="30"/>
                    </a:lnTo>
                    <a:lnTo>
                      <a:pt x="22" y="30"/>
                    </a:lnTo>
                    <a:lnTo>
                      <a:pt x="22" y="34"/>
                    </a:lnTo>
                    <a:lnTo>
                      <a:pt x="23" y="36"/>
                    </a:lnTo>
                    <a:lnTo>
                      <a:pt x="26" y="38"/>
                    </a:lnTo>
                    <a:lnTo>
                      <a:pt x="30" y="38"/>
                    </a:lnTo>
                    <a:lnTo>
                      <a:pt x="30" y="38"/>
                    </a:lnTo>
                    <a:lnTo>
                      <a:pt x="33" y="38"/>
                    </a:lnTo>
                    <a:lnTo>
                      <a:pt x="35" y="36"/>
                    </a:lnTo>
                    <a:lnTo>
                      <a:pt x="37" y="34"/>
                    </a:lnTo>
                    <a:lnTo>
                      <a:pt x="38" y="30"/>
                    </a:lnTo>
                    <a:lnTo>
                      <a:pt x="38" y="8"/>
                    </a:lnTo>
                    <a:lnTo>
                      <a:pt x="38" y="8"/>
                    </a:lnTo>
                    <a:lnTo>
                      <a:pt x="37" y="4"/>
                    </a:lnTo>
                    <a:lnTo>
                      <a:pt x="35" y="1"/>
                    </a:lnTo>
                    <a:lnTo>
                      <a:pt x="33" y="0"/>
                    </a:lnTo>
                    <a:lnTo>
                      <a:pt x="30" y="0"/>
                    </a:lnTo>
                    <a:lnTo>
                      <a:pt x="30" y="0"/>
                    </a:lnTo>
                    <a:lnTo>
                      <a:pt x="27" y="0"/>
                    </a:lnTo>
                    <a:lnTo>
                      <a:pt x="27" y="0"/>
                    </a:lnTo>
                    <a:lnTo>
                      <a:pt x="26" y="0"/>
                    </a:lnTo>
                    <a:lnTo>
                      <a:pt x="9" y="0"/>
                    </a:lnTo>
                    <a:lnTo>
                      <a:pt x="9" y="0"/>
                    </a:lnTo>
                    <a:lnTo>
                      <a:pt x="6" y="0"/>
                    </a:lnTo>
                    <a:lnTo>
                      <a:pt x="3" y="1"/>
                    </a:lnTo>
                    <a:lnTo>
                      <a:pt x="2" y="4"/>
                    </a:lnTo>
                    <a:lnTo>
                      <a:pt x="0" y="8"/>
                    </a:lnTo>
                    <a:lnTo>
                      <a:pt x="0" y="8"/>
                    </a:lnTo>
                    <a:lnTo>
                      <a:pt x="2" y="11"/>
                    </a:lnTo>
                    <a:lnTo>
                      <a:pt x="3" y="13"/>
                    </a:lnTo>
                    <a:lnTo>
                      <a:pt x="6" y="15"/>
                    </a:lnTo>
                    <a:lnTo>
                      <a:pt x="9" y="16"/>
                    </a:lnTo>
                    <a:lnTo>
                      <a:pt x="9" y="16"/>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37" name="Freeform 203">
                <a:extLst>
                  <a:ext uri="{FF2B5EF4-FFF2-40B4-BE49-F238E27FC236}">
                    <a16:creationId xmlns:a16="http://schemas.microsoft.com/office/drawing/2014/main" id="{F4F1914A-E5B1-8662-AF3D-0BE642EB3D0B}"/>
                  </a:ext>
                </a:extLst>
              </p:cNvPr>
              <p:cNvSpPr>
                <a:spLocks/>
              </p:cNvSpPr>
              <p:nvPr/>
            </p:nvSpPr>
            <p:spPr bwMode="auto">
              <a:xfrm>
                <a:off x="11396663" y="3622675"/>
                <a:ext cx="107950" cy="107950"/>
              </a:xfrm>
              <a:custGeom>
                <a:avLst/>
                <a:gdLst>
                  <a:gd name="T0" fmla="*/ 136 w 137"/>
                  <a:gd name="T1" fmla="*/ 114 h 137"/>
                  <a:gd name="T2" fmla="*/ 90 w 137"/>
                  <a:gd name="T3" fmla="*/ 67 h 137"/>
                  <a:gd name="T4" fmla="*/ 136 w 137"/>
                  <a:gd name="T5" fmla="*/ 46 h 137"/>
                  <a:gd name="T6" fmla="*/ 136 w 137"/>
                  <a:gd name="T7" fmla="*/ 46 h 137"/>
                  <a:gd name="T8" fmla="*/ 137 w 137"/>
                  <a:gd name="T9" fmla="*/ 43 h 137"/>
                  <a:gd name="T10" fmla="*/ 137 w 137"/>
                  <a:gd name="T11" fmla="*/ 42 h 137"/>
                  <a:gd name="T12" fmla="*/ 137 w 137"/>
                  <a:gd name="T13" fmla="*/ 42 h 137"/>
                  <a:gd name="T14" fmla="*/ 137 w 137"/>
                  <a:gd name="T15" fmla="*/ 39 h 137"/>
                  <a:gd name="T16" fmla="*/ 134 w 137"/>
                  <a:gd name="T17" fmla="*/ 38 h 137"/>
                  <a:gd name="T18" fmla="*/ 6 w 137"/>
                  <a:gd name="T19" fmla="*/ 0 h 137"/>
                  <a:gd name="T20" fmla="*/ 6 w 137"/>
                  <a:gd name="T21" fmla="*/ 0 h 137"/>
                  <a:gd name="T22" fmla="*/ 3 w 137"/>
                  <a:gd name="T23" fmla="*/ 0 h 137"/>
                  <a:gd name="T24" fmla="*/ 2 w 137"/>
                  <a:gd name="T25" fmla="*/ 1 h 137"/>
                  <a:gd name="T26" fmla="*/ 2 w 137"/>
                  <a:gd name="T27" fmla="*/ 1 h 137"/>
                  <a:gd name="T28" fmla="*/ 0 w 137"/>
                  <a:gd name="T29" fmla="*/ 3 h 137"/>
                  <a:gd name="T30" fmla="*/ 0 w 137"/>
                  <a:gd name="T31" fmla="*/ 5 h 137"/>
                  <a:gd name="T32" fmla="*/ 38 w 137"/>
                  <a:gd name="T33" fmla="*/ 134 h 137"/>
                  <a:gd name="T34" fmla="*/ 38 w 137"/>
                  <a:gd name="T35" fmla="*/ 134 h 137"/>
                  <a:gd name="T36" fmla="*/ 39 w 137"/>
                  <a:gd name="T37" fmla="*/ 137 h 137"/>
                  <a:gd name="T38" fmla="*/ 40 w 137"/>
                  <a:gd name="T39" fmla="*/ 137 h 137"/>
                  <a:gd name="T40" fmla="*/ 40 w 137"/>
                  <a:gd name="T41" fmla="*/ 137 h 137"/>
                  <a:gd name="T42" fmla="*/ 42 w 137"/>
                  <a:gd name="T43" fmla="*/ 137 h 137"/>
                  <a:gd name="T44" fmla="*/ 42 w 137"/>
                  <a:gd name="T45" fmla="*/ 137 h 137"/>
                  <a:gd name="T46" fmla="*/ 43 w 137"/>
                  <a:gd name="T47" fmla="*/ 137 h 137"/>
                  <a:gd name="T48" fmla="*/ 46 w 137"/>
                  <a:gd name="T49" fmla="*/ 136 h 137"/>
                  <a:gd name="T50" fmla="*/ 67 w 137"/>
                  <a:gd name="T51" fmla="*/ 90 h 137"/>
                  <a:gd name="T52" fmla="*/ 114 w 137"/>
                  <a:gd name="T53" fmla="*/ 137 h 137"/>
                  <a:gd name="T54" fmla="*/ 114 w 137"/>
                  <a:gd name="T55" fmla="*/ 137 h 137"/>
                  <a:gd name="T56" fmla="*/ 117 w 137"/>
                  <a:gd name="T57" fmla="*/ 137 h 137"/>
                  <a:gd name="T58" fmla="*/ 120 w 137"/>
                  <a:gd name="T59" fmla="*/ 137 h 137"/>
                  <a:gd name="T60" fmla="*/ 136 w 137"/>
                  <a:gd name="T61" fmla="*/ 119 h 137"/>
                  <a:gd name="T62" fmla="*/ 136 w 137"/>
                  <a:gd name="T63" fmla="*/ 119 h 137"/>
                  <a:gd name="T64" fmla="*/ 137 w 137"/>
                  <a:gd name="T65" fmla="*/ 117 h 137"/>
                  <a:gd name="T66" fmla="*/ 136 w 137"/>
                  <a:gd name="T67" fmla="*/ 114 h 137"/>
                  <a:gd name="T68" fmla="*/ 136 w 137"/>
                  <a:gd name="T69" fmla="*/ 1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137">
                    <a:moveTo>
                      <a:pt x="136" y="114"/>
                    </a:moveTo>
                    <a:lnTo>
                      <a:pt x="90" y="67"/>
                    </a:lnTo>
                    <a:lnTo>
                      <a:pt x="136" y="46"/>
                    </a:lnTo>
                    <a:lnTo>
                      <a:pt x="136" y="46"/>
                    </a:lnTo>
                    <a:lnTo>
                      <a:pt x="137" y="43"/>
                    </a:lnTo>
                    <a:lnTo>
                      <a:pt x="137" y="42"/>
                    </a:lnTo>
                    <a:lnTo>
                      <a:pt x="137" y="42"/>
                    </a:lnTo>
                    <a:lnTo>
                      <a:pt x="137" y="39"/>
                    </a:lnTo>
                    <a:lnTo>
                      <a:pt x="134" y="38"/>
                    </a:lnTo>
                    <a:lnTo>
                      <a:pt x="6" y="0"/>
                    </a:lnTo>
                    <a:lnTo>
                      <a:pt x="6" y="0"/>
                    </a:lnTo>
                    <a:lnTo>
                      <a:pt x="3" y="0"/>
                    </a:lnTo>
                    <a:lnTo>
                      <a:pt x="2" y="1"/>
                    </a:lnTo>
                    <a:lnTo>
                      <a:pt x="2" y="1"/>
                    </a:lnTo>
                    <a:lnTo>
                      <a:pt x="0" y="3"/>
                    </a:lnTo>
                    <a:lnTo>
                      <a:pt x="0" y="5"/>
                    </a:lnTo>
                    <a:lnTo>
                      <a:pt x="38" y="134"/>
                    </a:lnTo>
                    <a:lnTo>
                      <a:pt x="38" y="134"/>
                    </a:lnTo>
                    <a:lnTo>
                      <a:pt x="39" y="137"/>
                    </a:lnTo>
                    <a:lnTo>
                      <a:pt x="40" y="137"/>
                    </a:lnTo>
                    <a:lnTo>
                      <a:pt x="40" y="137"/>
                    </a:lnTo>
                    <a:lnTo>
                      <a:pt x="42" y="137"/>
                    </a:lnTo>
                    <a:lnTo>
                      <a:pt x="42" y="137"/>
                    </a:lnTo>
                    <a:lnTo>
                      <a:pt x="43" y="137"/>
                    </a:lnTo>
                    <a:lnTo>
                      <a:pt x="46" y="136"/>
                    </a:lnTo>
                    <a:lnTo>
                      <a:pt x="67" y="90"/>
                    </a:lnTo>
                    <a:lnTo>
                      <a:pt x="114" y="137"/>
                    </a:lnTo>
                    <a:lnTo>
                      <a:pt x="114" y="137"/>
                    </a:lnTo>
                    <a:lnTo>
                      <a:pt x="117" y="137"/>
                    </a:lnTo>
                    <a:lnTo>
                      <a:pt x="120" y="137"/>
                    </a:lnTo>
                    <a:lnTo>
                      <a:pt x="136" y="119"/>
                    </a:lnTo>
                    <a:lnTo>
                      <a:pt x="136" y="119"/>
                    </a:lnTo>
                    <a:lnTo>
                      <a:pt x="137" y="117"/>
                    </a:lnTo>
                    <a:lnTo>
                      <a:pt x="136" y="114"/>
                    </a:lnTo>
                    <a:lnTo>
                      <a:pt x="136" y="114"/>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38" name="Freeform 204">
                <a:extLst>
                  <a:ext uri="{FF2B5EF4-FFF2-40B4-BE49-F238E27FC236}">
                    <a16:creationId xmlns:a16="http://schemas.microsoft.com/office/drawing/2014/main" id="{0CA8DDA1-5D00-5082-8EF4-41B47CD92801}"/>
                  </a:ext>
                </a:extLst>
              </p:cNvPr>
              <p:cNvSpPr>
                <a:spLocks/>
              </p:cNvSpPr>
              <p:nvPr/>
            </p:nvSpPr>
            <p:spPr bwMode="auto">
              <a:xfrm>
                <a:off x="11379201" y="3673475"/>
                <a:ext cx="26988" cy="12700"/>
              </a:xfrm>
              <a:custGeom>
                <a:avLst/>
                <a:gdLst>
                  <a:gd name="T0" fmla="*/ 25 w 33"/>
                  <a:gd name="T1" fmla="*/ 0 h 16"/>
                  <a:gd name="T2" fmla="*/ 8 w 33"/>
                  <a:gd name="T3" fmla="*/ 0 h 16"/>
                  <a:gd name="T4" fmla="*/ 8 w 33"/>
                  <a:gd name="T5" fmla="*/ 0 h 16"/>
                  <a:gd name="T6" fmla="*/ 5 w 33"/>
                  <a:gd name="T7" fmla="*/ 0 h 16"/>
                  <a:gd name="T8" fmla="*/ 2 w 33"/>
                  <a:gd name="T9" fmla="*/ 1 h 16"/>
                  <a:gd name="T10" fmla="*/ 1 w 33"/>
                  <a:gd name="T11" fmla="*/ 4 h 16"/>
                  <a:gd name="T12" fmla="*/ 0 w 33"/>
                  <a:gd name="T13" fmla="*/ 8 h 16"/>
                  <a:gd name="T14" fmla="*/ 0 w 33"/>
                  <a:gd name="T15" fmla="*/ 8 h 16"/>
                  <a:gd name="T16" fmla="*/ 1 w 33"/>
                  <a:gd name="T17" fmla="*/ 11 h 16"/>
                  <a:gd name="T18" fmla="*/ 2 w 33"/>
                  <a:gd name="T19" fmla="*/ 13 h 16"/>
                  <a:gd name="T20" fmla="*/ 5 w 33"/>
                  <a:gd name="T21" fmla="*/ 15 h 16"/>
                  <a:gd name="T22" fmla="*/ 8 w 33"/>
                  <a:gd name="T23" fmla="*/ 16 h 16"/>
                  <a:gd name="T24" fmla="*/ 25 w 33"/>
                  <a:gd name="T25" fmla="*/ 16 h 16"/>
                  <a:gd name="T26" fmla="*/ 25 w 33"/>
                  <a:gd name="T27" fmla="*/ 16 h 16"/>
                  <a:gd name="T28" fmla="*/ 28 w 33"/>
                  <a:gd name="T29" fmla="*/ 15 h 16"/>
                  <a:gd name="T30" fmla="*/ 31 w 33"/>
                  <a:gd name="T31" fmla="*/ 13 h 16"/>
                  <a:gd name="T32" fmla="*/ 32 w 33"/>
                  <a:gd name="T33" fmla="*/ 11 h 16"/>
                  <a:gd name="T34" fmla="*/ 33 w 33"/>
                  <a:gd name="T35" fmla="*/ 8 h 16"/>
                  <a:gd name="T36" fmla="*/ 33 w 33"/>
                  <a:gd name="T37" fmla="*/ 8 h 16"/>
                  <a:gd name="T38" fmla="*/ 32 w 33"/>
                  <a:gd name="T39" fmla="*/ 4 h 16"/>
                  <a:gd name="T40" fmla="*/ 31 w 33"/>
                  <a:gd name="T41" fmla="*/ 1 h 16"/>
                  <a:gd name="T42" fmla="*/ 28 w 33"/>
                  <a:gd name="T43" fmla="*/ 0 h 16"/>
                  <a:gd name="T44" fmla="*/ 25 w 33"/>
                  <a:gd name="T45" fmla="*/ 0 h 16"/>
                  <a:gd name="T46" fmla="*/ 25 w 33"/>
                  <a:gd name="T4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16">
                    <a:moveTo>
                      <a:pt x="25" y="0"/>
                    </a:moveTo>
                    <a:lnTo>
                      <a:pt x="8" y="0"/>
                    </a:lnTo>
                    <a:lnTo>
                      <a:pt x="8" y="0"/>
                    </a:lnTo>
                    <a:lnTo>
                      <a:pt x="5" y="0"/>
                    </a:lnTo>
                    <a:lnTo>
                      <a:pt x="2" y="1"/>
                    </a:lnTo>
                    <a:lnTo>
                      <a:pt x="1" y="4"/>
                    </a:lnTo>
                    <a:lnTo>
                      <a:pt x="0" y="8"/>
                    </a:lnTo>
                    <a:lnTo>
                      <a:pt x="0" y="8"/>
                    </a:lnTo>
                    <a:lnTo>
                      <a:pt x="1" y="11"/>
                    </a:lnTo>
                    <a:lnTo>
                      <a:pt x="2" y="13"/>
                    </a:lnTo>
                    <a:lnTo>
                      <a:pt x="5" y="15"/>
                    </a:lnTo>
                    <a:lnTo>
                      <a:pt x="8" y="16"/>
                    </a:lnTo>
                    <a:lnTo>
                      <a:pt x="25" y="16"/>
                    </a:lnTo>
                    <a:lnTo>
                      <a:pt x="25" y="16"/>
                    </a:lnTo>
                    <a:lnTo>
                      <a:pt x="28" y="15"/>
                    </a:lnTo>
                    <a:lnTo>
                      <a:pt x="31" y="13"/>
                    </a:lnTo>
                    <a:lnTo>
                      <a:pt x="32" y="11"/>
                    </a:lnTo>
                    <a:lnTo>
                      <a:pt x="33" y="8"/>
                    </a:lnTo>
                    <a:lnTo>
                      <a:pt x="33" y="8"/>
                    </a:lnTo>
                    <a:lnTo>
                      <a:pt x="32" y="4"/>
                    </a:lnTo>
                    <a:lnTo>
                      <a:pt x="31" y="1"/>
                    </a:lnTo>
                    <a:lnTo>
                      <a:pt x="28" y="0"/>
                    </a:lnTo>
                    <a:lnTo>
                      <a:pt x="25" y="0"/>
                    </a:lnTo>
                    <a:lnTo>
                      <a:pt x="25"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39" name="Freeform 206">
                <a:extLst>
                  <a:ext uri="{FF2B5EF4-FFF2-40B4-BE49-F238E27FC236}">
                    <a16:creationId xmlns:a16="http://schemas.microsoft.com/office/drawing/2014/main" id="{CB761D47-B1B0-7118-D177-5DBE5285BB8A}"/>
                  </a:ext>
                </a:extLst>
              </p:cNvPr>
              <p:cNvSpPr>
                <a:spLocks/>
              </p:cNvSpPr>
              <p:nvPr/>
            </p:nvSpPr>
            <p:spPr bwMode="auto">
              <a:xfrm>
                <a:off x="11339513" y="3673475"/>
                <a:ext cx="25400" cy="12700"/>
              </a:xfrm>
              <a:custGeom>
                <a:avLst/>
                <a:gdLst>
                  <a:gd name="T0" fmla="*/ 24 w 32"/>
                  <a:gd name="T1" fmla="*/ 0 h 17"/>
                  <a:gd name="T2" fmla="*/ 8 w 32"/>
                  <a:gd name="T3" fmla="*/ 0 h 17"/>
                  <a:gd name="T4" fmla="*/ 8 w 32"/>
                  <a:gd name="T5" fmla="*/ 0 h 17"/>
                  <a:gd name="T6" fmla="*/ 5 w 32"/>
                  <a:gd name="T7" fmla="*/ 0 h 17"/>
                  <a:gd name="T8" fmla="*/ 3 w 32"/>
                  <a:gd name="T9" fmla="*/ 2 h 17"/>
                  <a:gd name="T10" fmla="*/ 0 w 32"/>
                  <a:gd name="T11" fmla="*/ 4 h 17"/>
                  <a:gd name="T12" fmla="*/ 0 w 32"/>
                  <a:gd name="T13" fmla="*/ 8 h 17"/>
                  <a:gd name="T14" fmla="*/ 0 w 32"/>
                  <a:gd name="T15" fmla="*/ 8 h 17"/>
                  <a:gd name="T16" fmla="*/ 0 w 32"/>
                  <a:gd name="T17" fmla="*/ 11 h 17"/>
                  <a:gd name="T18" fmla="*/ 3 w 32"/>
                  <a:gd name="T19" fmla="*/ 14 h 17"/>
                  <a:gd name="T20" fmla="*/ 5 w 32"/>
                  <a:gd name="T21" fmla="*/ 15 h 17"/>
                  <a:gd name="T22" fmla="*/ 8 w 32"/>
                  <a:gd name="T23" fmla="*/ 17 h 17"/>
                  <a:gd name="T24" fmla="*/ 24 w 32"/>
                  <a:gd name="T25" fmla="*/ 17 h 17"/>
                  <a:gd name="T26" fmla="*/ 24 w 32"/>
                  <a:gd name="T27" fmla="*/ 17 h 17"/>
                  <a:gd name="T28" fmla="*/ 28 w 32"/>
                  <a:gd name="T29" fmla="*/ 15 h 17"/>
                  <a:gd name="T30" fmla="*/ 31 w 32"/>
                  <a:gd name="T31" fmla="*/ 14 h 17"/>
                  <a:gd name="T32" fmla="*/ 32 w 32"/>
                  <a:gd name="T33" fmla="*/ 11 h 17"/>
                  <a:gd name="T34" fmla="*/ 32 w 32"/>
                  <a:gd name="T35" fmla="*/ 8 h 17"/>
                  <a:gd name="T36" fmla="*/ 32 w 32"/>
                  <a:gd name="T37" fmla="*/ 8 h 17"/>
                  <a:gd name="T38" fmla="*/ 32 w 32"/>
                  <a:gd name="T39" fmla="*/ 4 h 17"/>
                  <a:gd name="T40" fmla="*/ 31 w 32"/>
                  <a:gd name="T41" fmla="*/ 2 h 17"/>
                  <a:gd name="T42" fmla="*/ 28 w 32"/>
                  <a:gd name="T43" fmla="*/ 0 h 17"/>
                  <a:gd name="T44" fmla="*/ 24 w 32"/>
                  <a:gd name="T45" fmla="*/ 0 h 17"/>
                  <a:gd name="T46" fmla="*/ 24 w 32"/>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7">
                    <a:moveTo>
                      <a:pt x="24" y="0"/>
                    </a:moveTo>
                    <a:lnTo>
                      <a:pt x="8" y="0"/>
                    </a:lnTo>
                    <a:lnTo>
                      <a:pt x="8" y="0"/>
                    </a:lnTo>
                    <a:lnTo>
                      <a:pt x="5" y="0"/>
                    </a:lnTo>
                    <a:lnTo>
                      <a:pt x="3" y="2"/>
                    </a:lnTo>
                    <a:lnTo>
                      <a:pt x="0" y="4"/>
                    </a:lnTo>
                    <a:lnTo>
                      <a:pt x="0" y="8"/>
                    </a:lnTo>
                    <a:lnTo>
                      <a:pt x="0" y="8"/>
                    </a:lnTo>
                    <a:lnTo>
                      <a:pt x="0" y="11"/>
                    </a:lnTo>
                    <a:lnTo>
                      <a:pt x="3" y="14"/>
                    </a:lnTo>
                    <a:lnTo>
                      <a:pt x="5" y="15"/>
                    </a:lnTo>
                    <a:lnTo>
                      <a:pt x="8" y="17"/>
                    </a:lnTo>
                    <a:lnTo>
                      <a:pt x="24" y="17"/>
                    </a:lnTo>
                    <a:lnTo>
                      <a:pt x="24" y="17"/>
                    </a:lnTo>
                    <a:lnTo>
                      <a:pt x="28" y="15"/>
                    </a:lnTo>
                    <a:lnTo>
                      <a:pt x="31" y="14"/>
                    </a:lnTo>
                    <a:lnTo>
                      <a:pt x="32" y="11"/>
                    </a:lnTo>
                    <a:lnTo>
                      <a:pt x="32" y="8"/>
                    </a:lnTo>
                    <a:lnTo>
                      <a:pt x="32" y="8"/>
                    </a:lnTo>
                    <a:lnTo>
                      <a:pt x="32" y="4"/>
                    </a:lnTo>
                    <a:lnTo>
                      <a:pt x="31" y="2"/>
                    </a:lnTo>
                    <a:lnTo>
                      <a:pt x="28" y="0"/>
                    </a:lnTo>
                    <a:lnTo>
                      <a:pt x="24" y="0"/>
                    </a:lnTo>
                    <a:lnTo>
                      <a:pt x="24"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40" name="Freeform 207">
                <a:extLst>
                  <a:ext uri="{FF2B5EF4-FFF2-40B4-BE49-F238E27FC236}">
                    <a16:creationId xmlns:a16="http://schemas.microsoft.com/office/drawing/2014/main" id="{1C38CC2A-33DD-529F-16DA-75B210047198}"/>
                  </a:ext>
                </a:extLst>
              </p:cNvPr>
              <p:cNvSpPr>
                <a:spLocks/>
              </p:cNvSpPr>
              <p:nvPr/>
            </p:nvSpPr>
            <p:spPr bwMode="auto">
              <a:xfrm>
                <a:off x="11295063" y="3656013"/>
                <a:ext cx="30163" cy="30163"/>
              </a:xfrm>
              <a:custGeom>
                <a:avLst/>
                <a:gdLst>
                  <a:gd name="T0" fmla="*/ 30 w 38"/>
                  <a:gd name="T1" fmla="*/ 22 h 39"/>
                  <a:gd name="T2" fmla="*/ 16 w 38"/>
                  <a:gd name="T3" fmla="*/ 22 h 39"/>
                  <a:gd name="T4" fmla="*/ 16 w 38"/>
                  <a:gd name="T5" fmla="*/ 8 h 39"/>
                  <a:gd name="T6" fmla="*/ 16 w 38"/>
                  <a:gd name="T7" fmla="*/ 8 h 39"/>
                  <a:gd name="T8" fmla="*/ 16 w 38"/>
                  <a:gd name="T9" fmla="*/ 5 h 39"/>
                  <a:gd name="T10" fmla="*/ 15 w 38"/>
                  <a:gd name="T11" fmla="*/ 2 h 39"/>
                  <a:gd name="T12" fmla="*/ 12 w 38"/>
                  <a:gd name="T13" fmla="*/ 1 h 39"/>
                  <a:gd name="T14" fmla="*/ 8 w 38"/>
                  <a:gd name="T15" fmla="*/ 0 h 39"/>
                  <a:gd name="T16" fmla="*/ 8 w 38"/>
                  <a:gd name="T17" fmla="*/ 0 h 39"/>
                  <a:gd name="T18" fmla="*/ 5 w 38"/>
                  <a:gd name="T19" fmla="*/ 1 h 39"/>
                  <a:gd name="T20" fmla="*/ 3 w 38"/>
                  <a:gd name="T21" fmla="*/ 2 h 39"/>
                  <a:gd name="T22" fmla="*/ 1 w 38"/>
                  <a:gd name="T23" fmla="*/ 5 h 39"/>
                  <a:gd name="T24" fmla="*/ 0 w 38"/>
                  <a:gd name="T25" fmla="*/ 8 h 39"/>
                  <a:gd name="T26" fmla="*/ 0 w 38"/>
                  <a:gd name="T27" fmla="*/ 30 h 39"/>
                  <a:gd name="T28" fmla="*/ 0 w 38"/>
                  <a:gd name="T29" fmla="*/ 30 h 39"/>
                  <a:gd name="T30" fmla="*/ 1 w 38"/>
                  <a:gd name="T31" fmla="*/ 33 h 39"/>
                  <a:gd name="T32" fmla="*/ 3 w 38"/>
                  <a:gd name="T33" fmla="*/ 36 h 39"/>
                  <a:gd name="T34" fmla="*/ 5 w 38"/>
                  <a:gd name="T35" fmla="*/ 37 h 39"/>
                  <a:gd name="T36" fmla="*/ 8 w 38"/>
                  <a:gd name="T37" fmla="*/ 39 h 39"/>
                  <a:gd name="T38" fmla="*/ 8 w 38"/>
                  <a:gd name="T39" fmla="*/ 39 h 39"/>
                  <a:gd name="T40" fmla="*/ 11 w 38"/>
                  <a:gd name="T41" fmla="*/ 39 h 39"/>
                  <a:gd name="T42" fmla="*/ 11 w 38"/>
                  <a:gd name="T43" fmla="*/ 39 h 39"/>
                  <a:gd name="T44" fmla="*/ 13 w 38"/>
                  <a:gd name="T45" fmla="*/ 39 h 39"/>
                  <a:gd name="T46" fmla="*/ 30 w 38"/>
                  <a:gd name="T47" fmla="*/ 39 h 39"/>
                  <a:gd name="T48" fmla="*/ 30 w 38"/>
                  <a:gd name="T49" fmla="*/ 39 h 39"/>
                  <a:gd name="T50" fmla="*/ 32 w 38"/>
                  <a:gd name="T51" fmla="*/ 37 h 39"/>
                  <a:gd name="T52" fmla="*/ 35 w 38"/>
                  <a:gd name="T53" fmla="*/ 36 h 39"/>
                  <a:gd name="T54" fmla="*/ 38 w 38"/>
                  <a:gd name="T55" fmla="*/ 33 h 39"/>
                  <a:gd name="T56" fmla="*/ 38 w 38"/>
                  <a:gd name="T57" fmla="*/ 30 h 39"/>
                  <a:gd name="T58" fmla="*/ 38 w 38"/>
                  <a:gd name="T59" fmla="*/ 30 h 39"/>
                  <a:gd name="T60" fmla="*/ 38 w 38"/>
                  <a:gd name="T61" fmla="*/ 26 h 39"/>
                  <a:gd name="T62" fmla="*/ 35 w 38"/>
                  <a:gd name="T63" fmla="*/ 24 h 39"/>
                  <a:gd name="T64" fmla="*/ 32 w 38"/>
                  <a:gd name="T65" fmla="*/ 22 h 39"/>
                  <a:gd name="T66" fmla="*/ 30 w 38"/>
                  <a:gd name="T67" fmla="*/ 22 h 39"/>
                  <a:gd name="T68" fmla="*/ 30 w 38"/>
                  <a:gd name="T6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9">
                    <a:moveTo>
                      <a:pt x="30" y="22"/>
                    </a:moveTo>
                    <a:lnTo>
                      <a:pt x="16" y="22"/>
                    </a:lnTo>
                    <a:lnTo>
                      <a:pt x="16" y="8"/>
                    </a:lnTo>
                    <a:lnTo>
                      <a:pt x="16" y="8"/>
                    </a:lnTo>
                    <a:lnTo>
                      <a:pt x="16" y="5"/>
                    </a:lnTo>
                    <a:lnTo>
                      <a:pt x="15" y="2"/>
                    </a:lnTo>
                    <a:lnTo>
                      <a:pt x="12" y="1"/>
                    </a:lnTo>
                    <a:lnTo>
                      <a:pt x="8" y="0"/>
                    </a:lnTo>
                    <a:lnTo>
                      <a:pt x="8" y="0"/>
                    </a:lnTo>
                    <a:lnTo>
                      <a:pt x="5" y="1"/>
                    </a:lnTo>
                    <a:lnTo>
                      <a:pt x="3" y="2"/>
                    </a:lnTo>
                    <a:lnTo>
                      <a:pt x="1" y="5"/>
                    </a:lnTo>
                    <a:lnTo>
                      <a:pt x="0" y="8"/>
                    </a:lnTo>
                    <a:lnTo>
                      <a:pt x="0" y="30"/>
                    </a:lnTo>
                    <a:lnTo>
                      <a:pt x="0" y="30"/>
                    </a:lnTo>
                    <a:lnTo>
                      <a:pt x="1" y="33"/>
                    </a:lnTo>
                    <a:lnTo>
                      <a:pt x="3" y="36"/>
                    </a:lnTo>
                    <a:lnTo>
                      <a:pt x="5" y="37"/>
                    </a:lnTo>
                    <a:lnTo>
                      <a:pt x="8" y="39"/>
                    </a:lnTo>
                    <a:lnTo>
                      <a:pt x="8" y="39"/>
                    </a:lnTo>
                    <a:lnTo>
                      <a:pt x="11" y="39"/>
                    </a:lnTo>
                    <a:lnTo>
                      <a:pt x="11" y="39"/>
                    </a:lnTo>
                    <a:lnTo>
                      <a:pt x="13" y="39"/>
                    </a:lnTo>
                    <a:lnTo>
                      <a:pt x="30" y="39"/>
                    </a:lnTo>
                    <a:lnTo>
                      <a:pt x="30" y="39"/>
                    </a:lnTo>
                    <a:lnTo>
                      <a:pt x="32" y="37"/>
                    </a:lnTo>
                    <a:lnTo>
                      <a:pt x="35" y="36"/>
                    </a:lnTo>
                    <a:lnTo>
                      <a:pt x="38" y="33"/>
                    </a:lnTo>
                    <a:lnTo>
                      <a:pt x="38" y="30"/>
                    </a:lnTo>
                    <a:lnTo>
                      <a:pt x="38" y="30"/>
                    </a:lnTo>
                    <a:lnTo>
                      <a:pt x="38" y="26"/>
                    </a:lnTo>
                    <a:lnTo>
                      <a:pt x="35" y="24"/>
                    </a:lnTo>
                    <a:lnTo>
                      <a:pt x="32" y="22"/>
                    </a:lnTo>
                    <a:lnTo>
                      <a:pt x="30" y="22"/>
                    </a:lnTo>
                    <a:lnTo>
                      <a:pt x="30" y="22"/>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41" name="Freeform 208">
                <a:extLst>
                  <a:ext uri="{FF2B5EF4-FFF2-40B4-BE49-F238E27FC236}">
                    <a16:creationId xmlns:a16="http://schemas.microsoft.com/office/drawing/2014/main" id="{201616C6-A84C-73E7-852B-967D79264423}"/>
                  </a:ext>
                </a:extLst>
              </p:cNvPr>
              <p:cNvSpPr>
                <a:spLocks/>
              </p:cNvSpPr>
              <p:nvPr/>
            </p:nvSpPr>
            <p:spPr bwMode="auto">
              <a:xfrm>
                <a:off x="11295063" y="3611563"/>
                <a:ext cx="14288" cy="30163"/>
              </a:xfrm>
              <a:custGeom>
                <a:avLst/>
                <a:gdLst>
                  <a:gd name="T0" fmla="*/ 8 w 16"/>
                  <a:gd name="T1" fmla="*/ 37 h 37"/>
                  <a:gd name="T2" fmla="*/ 8 w 16"/>
                  <a:gd name="T3" fmla="*/ 37 h 37"/>
                  <a:gd name="T4" fmla="*/ 12 w 16"/>
                  <a:gd name="T5" fmla="*/ 37 h 37"/>
                  <a:gd name="T6" fmla="*/ 15 w 16"/>
                  <a:gd name="T7" fmla="*/ 34 h 37"/>
                  <a:gd name="T8" fmla="*/ 16 w 16"/>
                  <a:gd name="T9" fmla="*/ 33 h 37"/>
                  <a:gd name="T10" fmla="*/ 16 w 16"/>
                  <a:gd name="T11" fmla="*/ 29 h 37"/>
                  <a:gd name="T12" fmla="*/ 16 w 16"/>
                  <a:gd name="T13" fmla="*/ 8 h 37"/>
                  <a:gd name="T14" fmla="*/ 16 w 16"/>
                  <a:gd name="T15" fmla="*/ 8 h 37"/>
                  <a:gd name="T16" fmla="*/ 16 w 16"/>
                  <a:gd name="T17" fmla="*/ 4 h 37"/>
                  <a:gd name="T18" fmla="*/ 15 w 16"/>
                  <a:gd name="T19" fmla="*/ 1 h 37"/>
                  <a:gd name="T20" fmla="*/ 12 w 16"/>
                  <a:gd name="T21" fmla="*/ 0 h 37"/>
                  <a:gd name="T22" fmla="*/ 8 w 16"/>
                  <a:gd name="T23" fmla="*/ 0 h 37"/>
                  <a:gd name="T24" fmla="*/ 8 w 16"/>
                  <a:gd name="T25" fmla="*/ 0 h 37"/>
                  <a:gd name="T26" fmla="*/ 5 w 16"/>
                  <a:gd name="T27" fmla="*/ 0 h 37"/>
                  <a:gd name="T28" fmla="*/ 3 w 16"/>
                  <a:gd name="T29" fmla="*/ 1 h 37"/>
                  <a:gd name="T30" fmla="*/ 1 w 16"/>
                  <a:gd name="T31" fmla="*/ 4 h 37"/>
                  <a:gd name="T32" fmla="*/ 0 w 16"/>
                  <a:gd name="T33" fmla="*/ 8 h 37"/>
                  <a:gd name="T34" fmla="*/ 0 w 16"/>
                  <a:gd name="T35" fmla="*/ 29 h 37"/>
                  <a:gd name="T36" fmla="*/ 0 w 16"/>
                  <a:gd name="T37" fmla="*/ 29 h 37"/>
                  <a:gd name="T38" fmla="*/ 1 w 16"/>
                  <a:gd name="T39" fmla="*/ 33 h 37"/>
                  <a:gd name="T40" fmla="*/ 3 w 16"/>
                  <a:gd name="T41" fmla="*/ 34 h 37"/>
                  <a:gd name="T42" fmla="*/ 5 w 16"/>
                  <a:gd name="T43" fmla="*/ 37 h 37"/>
                  <a:gd name="T44" fmla="*/ 8 w 16"/>
                  <a:gd name="T45" fmla="*/ 37 h 37"/>
                  <a:gd name="T46" fmla="*/ 8 w 16"/>
                  <a:gd name="T4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7">
                    <a:moveTo>
                      <a:pt x="8" y="37"/>
                    </a:moveTo>
                    <a:lnTo>
                      <a:pt x="8" y="37"/>
                    </a:lnTo>
                    <a:lnTo>
                      <a:pt x="12" y="37"/>
                    </a:lnTo>
                    <a:lnTo>
                      <a:pt x="15" y="34"/>
                    </a:lnTo>
                    <a:lnTo>
                      <a:pt x="16" y="33"/>
                    </a:lnTo>
                    <a:lnTo>
                      <a:pt x="16" y="29"/>
                    </a:lnTo>
                    <a:lnTo>
                      <a:pt x="16" y="8"/>
                    </a:lnTo>
                    <a:lnTo>
                      <a:pt x="16" y="8"/>
                    </a:lnTo>
                    <a:lnTo>
                      <a:pt x="16" y="4"/>
                    </a:lnTo>
                    <a:lnTo>
                      <a:pt x="15" y="1"/>
                    </a:lnTo>
                    <a:lnTo>
                      <a:pt x="12" y="0"/>
                    </a:lnTo>
                    <a:lnTo>
                      <a:pt x="8" y="0"/>
                    </a:lnTo>
                    <a:lnTo>
                      <a:pt x="8" y="0"/>
                    </a:lnTo>
                    <a:lnTo>
                      <a:pt x="5" y="0"/>
                    </a:lnTo>
                    <a:lnTo>
                      <a:pt x="3" y="1"/>
                    </a:lnTo>
                    <a:lnTo>
                      <a:pt x="1" y="4"/>
                    </a:lnTo>
                    <a:lnTo>
                      <a:pt x="0" y="8"/>
                    </a:lnTo>
                    <a:lnTo>
                      <a:pt x="0" y="29"/>
                    </a:lnTo>
                    <a:lnTo>
                      <a:pt x="0" y="29"/>
                    </a:lnTo>
                    <a:lnTo>
                      <a:pt x="1" y="33"/>
                    </a:lnTo>
                    <a:lnTo>
                      <a:pt x="3" y="34"/>
                    </a:lnTo>
                    <a:lnTo>
                      <a:pt x="5" y="37"/>
                    </a:lnTo>
                    <a:lnTo>
                      <a:pt x="8" y="37"/>
                    </a:lnTo>
                    <a:lnTo>
                      <a:pt x="8" y="37"/>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42" name="Freeform 209">
                <a:extLst>
                  <a:ext uri="{FF2B5EF4-FFF2-40B4-BE49-F238E27FC236}">
                    <a16:creationId xmlns:a16="http://schemas.microsoft.com/office/drawing/2014/main" id="{85CEF094-C337-DB52-7729-E7660DFCDA32}"/>
                  </a:ext>
                </a:extLst>
              </p:cNvPr>
              <p:cNvSpPr>
                <a:spLocks/>
              </p:cNvSpPr>
              <p:nvPr/>
            </p:nvSpPr>
            <p:spPr bwMode="auto">
              <a:xfrm>
                <a:off x="11295063" y="3567113"/>
                <a:ext cx="14288" cy="31750"/>
              </a:xfrm>
              <a:custGeom>
                <a:avLst/>
                <a:gdLst>
                  <a:gd name="T0" fmla="*/ 8 w 16"/>
                  <a:gd name="T1" fmla="*/ 39 h 39"/>
                  <a:gd name="T2" fmla="*/ 8 w 16"/>
                  <a:gd name="T3" fmla="*/ 39 h 39"/>
                  <a:gd name="T4" fmla="*/ 12 w 16"/>
                  <a:gd name="T5" fmla="*/ 38 h 39"/>
                  <a:gd name="T6" fmla="*/ 15 w 16"/>
                  <a:gd name="T7" fmla="*/ 36 h 39"/>
                  <a:gd name="T8" fmla="*/ 16 w 16"/>
                  <a:gd name="T9" fmla="*/ 34 h 39"/>
                  <a:gd name="T10" fmla="*/ 16 w 16"/>
                  <a:gd name="T11" fmla="*/ 31 h 39"/>
                  <a:gd name="T12" fmla="*/ 16 w 16"/>
                  <a:gd name="T13" fmla="*/ 8 h 39"/>
                  <a:gd name="T14" fmla="*/ 16 w 16"/>
                  <a:gd name="T15" fmla="*/ 8 h 39"/>
                  <a:gd name="T16" fmla="*/ 16 w 16"/>
                  <a:gd name="T17" fmla="*/ 5 h 39"/>
                  <a:gd name="T18" fmla="*/ 15 w 16"/>
                  <a:gd name="T19" fmla="*/ 3 h 39"/>
                  <a:gd name="T20" fmla="*/ 12 w 16"/>
                  <a:gd name="T21" fmla="*/ 1 h 39"/>
                  <a:gd name="T22" fmla="*/ 8 w 16"/>
                  <a:gd name="T23" fmla="*/ 0 h 39"/>
                  <a:gd name="T24" fmla="*/ 8 w 16"/>
                  <a:gd name="T25" fmla="*/ 0 h 39"/>
                  <a:gd name="T26" fmla="*/ 5 w 16"/>
                  <a:gd name="T27" fmla="*/ 1 h 39"/>
                  <a:gd name="T28" fmla="*/ 3 w 16"/>
                  <a:gd name="T29" fmla="*/ 3 h 39"/>
                  <a:gd name="T30" fmla="*/ 1 w 16"/>
                  <a:gd name="T31" fmla="*/ 5 h 39"/>
                  <a:gd name="T32" fmla="*/ 0 w 16"/>
                  <a:gd name="T33" fmla="*/ 8 h 39"/>
                  <a:gd name="T34" fmla="*/ 0 w 16"/>
                  <a:gd name="T35" fmla="*/ 31 h 39"/>
                  <a:gd name="T36" fmla="*/ 0 w 16"/>
                  <a:gd name="T37" fmla="*/ 31 h 39"/>
                  <a:gd name="T38" fmla="*/ 1 w 16"/>
                  <a:gd name="T39" fmla="*/ 34 h 39"/>
                  <a:gd name="T40" fmla="*/ 3 w 16"/>
                  <a:gd name="T41" fmla="*/ 36 h 39"/>
                  <a:gd name="T42" fmla="*/ 5 w 16"/>
                  <a:gd name="T43" fmla="*/ 38 h 39"/>
                  <a:gd name="T44" fmla="*/ 8 w 16"/>
                  <a:gd name="T45" fmla="*/ 39 h 39"/>
                  <a:gd name="T46" fmla="*/ 8 w 16"/>
                  <a:gd name="T4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9">
                    <a:moveTo>
                      <a:pt x="8" y="39"/>
                    </a:moveTo>
                    <a:lnTo>
                      <a:pt x="8" y="39"/>
                    </a:lnTo>
                    <a:lnTo>
                      <a:pt x="12" y="38"/>
                    </a:lnTo>
                    <a:lnTo>
                      <a:pt x="15" y="36"/>
                    </a:lnTo>
                    <a:lnTo>
                      <a:pt x="16" y="34"/>
                    </a:lnTo>
                    <a:lnTo>
                      <a:pt x="16" y="31"/>
                    </a:lnTo>
                    <a:lnTo>
                      <a:pt x="16" y="8"/>
                    </a:lnTo>
                    <a:lnTo>
                      <a:pt x="16" y="8"/>
                    </a:lnTo>
                    <a:lnTo>
                      <a:pt x="16" y="5"/>
                    </a:lnTo>
                    <a:lnTo>
                      <a:pt x="15" y="3"/>
                    </a:lnTo>
                    <a:lnTo>
                      <a:pt x="12" y="1"/>
                    </a:lnTo>
                    <a:lnTo>
                      <a:pt x="8" y="0"/>
                    </a:lnTo>
                    <a:lnTo>
                      <a:pt x="8" y="0"/>
                    </a:lnTo>
                    <a:lnTo>
                      <a:pt x="5" y="1"/>
                    </a:lnTo>
                    <a:lnTo>
                      <a:pt x="3" y="3"/>
                    </a:lnTo>
                    <a:lnTo>
                      <a:pt x="1" y="5"/>
                    </a:lnTo>
                    <a:lnTo>
                      <a:pt x="0" y="8"/>
                    </a:lnTo>
                    <a:lnTo>
                      <a:pt x="0" y="31"/>
                    </a:lnTo>
                    <a:lnTo>
                      <a:pt x="0" y="31"/>
                    </a:lnTo>
                    <a:lnTo>
                      <a:pt x="1" y="34"/>
                    </a:lnTo>
                    <a:lnTo>
                      <a:pt x="3" y="36"/>
                    </a:lnTo>
                    <a:lnTo>
                      <a:pt x="5" y="38"/>
                    </a:lnTo>
                    <a:lnTo>
                      <a:pt x="8" y="39"/>
                    </a:lnTo>
                    <a:lnTo>
                      <a:pt x="8" y="39"/>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43" name="Freeform 210">
                <a:extLst>
                  <a:ext uri="{FF2B5EF4-FFF2-40B4-BE49-F238E27FC236}">
                    <a16:creationId xmlns:a16="http://schemas.microsoft.com/office/drawing/2014/main" id="{9B189386-AAA0-3E96-E7CE-D9271BA4C367}"/>
                  </a:ext>
                </a:extLst>
              </p:cNvPr>
              <p:cNvSpPr>
                <a:spLocks/>
              </p:cNvSpPr>
              <p:nvPr/>
            </p:nvSpPr>
            <p:spPr bwMode="auto">
              <a:xfrm>
                <a:off x="11444288" y="3562350"/>
                <a:ext cx="14288" cy="30163"/>
              </a:xfrm>
              <a:custGeom>
                <a:avLst/>
                <a:gdLst>
                  <a:gd name="T0" fmla="*/ 16 w 16"/>
                  <a:gd name="T1" fmla="*/ 8 h 39"/>
                  <a:gd name="T2" fmla="*/ 16 w 16"/>
                  <a:gd name="T3" fmla="*/ 8 h 39"/>
                  <a:gd name="T4" fmla="*/ 16 w 16"/>
                  <a:gd name="T5" fmla="*/ 6 h 39"/>
                  <a:gd name="T6" fmla="*/ 15 w 16"/>
                  <a:gd name="T7" fmla="*/ 3 h 39"/>
                  <a:gd name="T8" fmla="*/ 12 w 16"/>
                  <a:gd name="T9" fmla="*/ 2 h 39"/>
                  <a:gd name="T10" fmla="*/ 8 w 16"/>
                  <a:gd name="T11" fmla="*/ 0 h 39"/>
                  <a:gd name="T12" fmla="*/ 8 w 16"/>
                  <a:gd name="T13" fmla="*/ 0 h 39"/>
                  <a:gd name="T14" fmla="*/ 5 w 16"/>
                  <a:gd name="T15" fmla="*/ 2 h 39"/>
                  <a:gd name="T16" fmla="*/ 3 w 16"/>
                  <a:gd name="T17" fmla="*/ 3 h 39"/>
                  <a:gd name="T18" fmla="*/ 1 w 16"/>
                  <a:gd name="T19" fmla="*/ 6 h 39"/>
                  <a:gd name="T20" fmla="*/ 0 w 16"/>
                  <a:gd name="T21" fmla="*/ 8 h 39"/>
                  <a:gd name="T22" fmla="*/ 0 w 16"/>
                  <a:gd name="T23" fmla="*/ 31 h 39"/>
                  <a:gd name="T24" fmla="*/ 0 w 16"/>
                  <a:gd name="T25" fmla="*/ 31 h 39"/>
                  <a:gd name="T26" fmla="*/ 1 w 16"/>
                  <a:gd name="T27" fmla="*/ 34 h 39"/>
                  <a:gd name="T28" fmla="*/ 3 w 16"/>
                  <a:gd name="T29" fmla="*/ 37 h 39"/>
                  <a:gd name="T30" fmla="*/ 5 w 16"/>
                  <a:gd name="T31" fmla="*/ 38 h 39"/>
                  <a:gd name="T32" fmla="*/ 8 w 16"/>
                  <a:gd name="T33" fmla="*/ 39 h 39"/>
                  <a:gd name="T34" fmla="*/ 8 w 16"/>
                  <a:gd name="T35" fmla="*/ 39 h 39"/>
                  <a:gd name="T36" fmla="*/ 12 w 16"/>
                  <a:gd name="T37" fmla="*/ 38 h 39"/>
                  <a:gd name="T38" fmla="*/ 15 w 16"/>
                  <a:gd name="T39" fmla="*/ 37 h 39"/>
                  <a:gd name="T40" fmla="*/ 16 w 16"/>
                  <a:gd name="T41" fmla="*/ 34 h 39"/>
                  <a:gd name="T42" fmla="*/ 16 w 16"/>
                  <a:gd name="T43" fmla="*/ 31 h 39"/>
                  <a:gd name="T44" fmla="*/ 16 w 16"/>
                  <a:gd name="T4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9">
                    <a:moveTo>
                      <a:pt x="16" y="8"/>
                    </a:moveTo>
                    <a:lnTo>
                      <a:pt x="16" y="8"/>
                    </a:lnTo>
                    <a:lnTo>
                      <a:pt x="16" y="6"/>
                    </a:lnTo>
                    <a:lnTo>
                      <a:pt x="15" y="3"/>
                    </a:lnTo>
                    <a:lnTo>
                      <a:pt x="12" y="2"/>
                    </a:lnTo>
                    <a:lnTo>
                      <a:pt x="8" y="0"/>
                    </a:lnTo>
                    <a:lnTo>
                      <a:pt x="8" y="0"/>
                    </a:lnTo>
                    <a:lnTo>
                      <a:pt x="5" y="2"/>
                    </a:lnTo>
                    <a:lnTo>
                      <a:pt x="3" y="3"/>
                    </a:lnTo>
                    <a:lnTo>
                      <a:pt x="1" y="6"/>
                    </a:lnTo>
                    <a:lnTo>
                      <a:pt x="0" y="8"/>
                    </a:lnTo>
                    <a:lnTo>
                      <a:pt x="0" y="31"/>
                    </a:lnTo>
                    <a:lnTo>
                      <a:pt x="0" y="31"/>
                    </a:lnTo>
                    <a:lnTo>
                      <a:pt x="1" y="34"/>
                    </a:lnTo>
                    <a:lnTo>
                      <a:pt x="3" y="37"/>
                    </a:lnTo>
                    <a:lnTo>
                      <a:pt x="5" y="38"/>
                    </a:lnTo>
                    <a:lnTo>
                      <a:pt x="8" y="39"/>
                    </a:lnTo>
                    <a:lnTo>
                      <a:pt x="8" y="39"/>
                    </a:lnTo>
                    <a:lnTo>
                      <a:pt x="12" y="38"/>
                    </a:lnTo>
                    <a:lnTo>
                      <a:pt x="15" y="37"/>
                    </a:lnTo>
                    <a:lnTo>
                      <a:pt x="16" y="34"/>
                    </a:lnTo>
                    <a:lnTo>
                      <a:pt x="16" y="31"/>
                    </a:lnTo>
                    <a:lnTo>
                      <a:pt x="16" y="8"/>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44" name="Freeform 211">
                <a:extLst>
                  <a:ext uri="{FF2B5EF4-FFF2-40B4-BE49-F238E27FC236}">
                    <a16:creationId xmlns:a16="http://schemas.microsoft.com/office/drawing/2014/main" id="{3BBABBA5-35DC-A958-1C36-BF944BF5B82C}"/>
                  </a:ext>
                </a:extLst>
              </p:cNvPr>
              <p:cNvSpPr>
                <a:spLocks/>
              </p:cNvSpPr>
              <p:nvPr/>
            </p:nvSpPr>
            <p:spPr bwMode="auto">
              <a:xfrm>
                <a:off x="11444288" y="3602038"/>
                <a:ext cx="14288" cy="30163"/>
              </a:xfrm>
              <a:custGeom>
                <a:avLst/>
                <a:gdLst>
                  <a:gd name="T0" fmla="*/ 8 w 16"/>
                  <a:gd name="T1" fmla="*/ 0 h 39"/>
                  <a:gd name="T2" fmla="*/ 8 w 16"/>
                  <a:gd name="T3" fmla="*/ 0 h 39"/>
                  <a:gd name="T4" fmla="*/ 4 w 16"/>
                  <a:gd name="T5" fmla="*/ 1 h 39"/>
                  <a:gd name="T6" fmla="*/ 1 w 16"/>
                  <a:gd name="T7" fmla="*/ 3 h 39"/>
                  <a:gd name="T8" fmla="*/ 0 w 16"/>
                  <a:gd name="T9" fmla="*/ 5 h 39"/>
                  <a:gd name="T10" fmla="*/ 0 w 16"/>
                  <a:gd name="T11" fmla="*/ 8 h 39"/>
                  <a:gd name="T12" fmla="*/ 0 w 16"/>
                  <a:gd name="T13" fmla="*/ 31 h 39"/>
                  <a:gd name="T14" fmla="*/ 0 w 16"/>
                  <a:gd name="T15" fmla="*/ 31 h 39"/>
                  <a:gd name="T16" fmla="*/ 0 w 16"/>
                  <a:gd name="T17" fmla="*/ 34 h 39"/>
                  <a:gd name="T18" fmla="*/ 1 w 16"/>
                  <a:gd name="T19" fmla="*/ 36 h 39"/>
                  <a:gd name="T20" fmla="*/ 4 w 16"/>
                  <a:gd name="T21" fmla="*/ 38 h 39"/>
                  <a:gd name="T22" fmla="*/ 8 w 16"/>
                  <a:gd name="T23" fmla="*/ 39 h 39"/>
                  <a:gd name="T24" fmla="*/ 8 w 16"/>
                  <a:gd name="T25" fmla="*/ 39 h 39"/>
                  <a:gd name="T26" fmla="*/ 11 w 16"/>
                  <a:gd name="T27" fmla="*/ 38 h 39"/>
                  <a:gd name="T28" fmla="*/ 13 w 16"/>
                  <a:gd name="T29" fmla="*/ 36 h 39"/>
                  <a:gd name="T30" fmla="*/ 15 w 16"/>
                  <a:gd name="T31" fmla="*/ 34 h 39"/>
                  <a:gd name="T32" fmla="*/ 16 w 16"/>
                  <a:gd name="T33" fmla="*/ 31 h 39"/>
                  <a:gd name="T34" fmla="*/ 16 w 16"/>
                  <a:gd name="T35" fmla="*/ 8 h 39"/>
                  <a:gd name="T36" fmla="*/ 16 w 16"/>
                  <a:gd name="T37" fmla="*/ 8 h 39"/>
                  <a:gd name="T38" fmla="*/ 15 w 16"/>
                  <a:gd name="T39" fmla="*/ 5 h 39"/>
                  <a:gd name="T40" fmla="*/ 13 w 16"/>
                  <a:gd name="T41" fmla="*/ 3 h 39"/>
                  <a:gd name="T42" fmla="*/ 11 w 16"/>
                  <a:gd name="T43" fmla="*/ 1 h 39"/>
                  <a:gd name="T44" fmla="*/ 8 w 16"/>
                  <a:gd name="T45" fmla="*/ 0 h 39"/>
                  <a:gd name="T46" fmla="*/ 8 w 16"/>
                  <a:gd name="T4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9">
                    <a:moveTo>
                      <a:pt x="8" y="0"/>
                    </a:moveTo>
                    <a:lnTo>
                      <a:pt x="8" y="0"/>
                    </a:lnTo>
                    <a:lnTo>
                      <a:pt x="4" y="1"/>
                    </a:lnTo>
                    <a:lnTo>
                      <a:pt x="1" y="3"/>
                    </a:lnTo>
                    <a:lnTo>
                      <a:pt x="0" y="5"/>
                    </a:lnTo>
                    <a:lnTo>
                      <a:pt x="0" y="8"/>
                    </a:lnTo>
                    <a:lnTo>
                      <a:pt x="0" y="31"/>
                    </a:lnTo>
                    <a:lnTo>
                      <a:pt x="0" y="31"/>
                    </a:lnTo>
                    <a:lnTo>
                      <a:pt x="0" y="34"/>
                    </a:lnTo>
                    <a:lnTo>
                      <a:pt x="1" y="36"/>
                    </a:lnTo>
                    <a:lnTo>
                      <a:pt x="4" y="38"/>
                    </a:lnTo>
                    <a:lnTo>
                      <a:pt x="8" y="39"/>
                    </a:lnTo>
                    <a:lnTo>
                      <a:pt x="8" y="39"/>
                    </a:lnTo>
                    <a:lnTo>
                      <a:pt x="11" y="38"/>
                    </a:lnTo>
                    <a:lnTo>
                      <a:pt x="13" y="36"/>
                    </a:lnTo>
                    <a:lnTo>
                      <a:pt x="15" y="34"/>
                    </a:lnTo>
                    <a:lnTo>
                      <a:pt x="16" y="31"/>
                    </a:lnTo>
                    <a:lnTo>
                      <a:pt x="16" y="8"/>
                    </a:lnTo>
                    <a:lnTo>
                      <a:pt x="16" y="8"/>
                    </a:lnTo>
                    <a:lnTo>
                      <a:pt x="15" y="5"/>
                    </a:lnTo>
                    <a:lnTo>
                      <a:pt x="13" y="3"/>
                    </a:lnTo>
                    <a:lnTo>
                      <a:pt x="11" y="1"/>
                    </a:lnTo>
                    <a:lnTo>
                      <a:pt x="8" y="0"/>
                    </a:lnTo>
                    <a:lnTo>
                      <a:pt x="8"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45" name="Freeform 212">
                <a:extLst>
                  <a:ext uri="{FF2B5EF4-FFF2-40B4-BE49-F238E27FC236}">
                    <a16:creationId xmlns:a16="http://schemas.microsoft.com/office/drawing/2014/main" id="{42453CD8-3600-6FE6-2CDA-0CD343477C9A}"/>
                  </a:ext>
                </a:extLst>
              </p:cNvPr>
              <p:cNvSpPr>
                <a:spLocks/>
              </p:cNvSpPr>
              <p:nvPr/>
            </p:nvSpPr>
            <p:spPr bwMode="auto">
              <a:xfrm>
                <a:off x="11295063" y="3524250"/>
                <a:ext cx="33338" cy="28575"/>
              </a:xfrm>
              <a:custGeom>
                <a:avLst/>
                <a:gdLst>
                  <a:gd name="T0" fmla="*/ 32 w 40"/>
                  <a:gd name="T1" fmla="*/ 0 h 38"/>
                  <a:gd name="T2" fmla="*/ 11 w 40"/>
                  <a:gd name="T3" fmla="*/ 0 h 38"/>
                  <a:gd name="T4" fmla="*/ 11 w 40"/>
                  <a:gd name="T5" fmla="*/ 0 h 38"/>
                  <a:gd name="T6" fmla="*/ 9 w 40"/>
                  <a:gd name="T7" fmla="*/ 0 h 38"/>
                  <a:gd name="T8" fmla="*/ 9 w 40"/>
                  <a:gd name="T9" fmla="*/ 0 h 38"/>
                  <a:gd name="T10" fmla="*/ 8 w 40"/>
                  <a:gd name="T11" fmla="*/ 0 h 38"/>
                  <a:gd name="T12" fmla="*/ 8 w 40"/>
                  <a:gd name="T13" fmla="*/ 0 h 38"/>
                  <a:gd name="T14" fmla="*/ 5 w 40"/>
                  <a:gd name="T15" fmla="*/ 0 h 38"/>
                  <a:gd name="T16" fmla="*/ 3 w 40"/>
                  <a:gd name="T17" fmla="*/ 1 h 38"/>
                  <a:gd name="T18" fmla="*/ 1 w 40"/>
                  <a:gd name="T19" fmla="*/ 4 h 38"/>
                  <a:gd name="T20" fmla="*/ 0 w 40"/>
                  <a:gd name="T21" fmla="*/ 8 h 38"/>
                  <a:gd name="T22" fmla="*/ 0 w 40"/>
                  <a:gd name="T23" fmla="*/ 30 h 38"/>
                  <a:gd name="T24" fmla="*/ 0 w 40"/>
                  <a:gd name="T25" fmla="*/ 30 h 38"/>
                  <a:gd name="T26" fmla="*/ 1 w 40"/>
                  <a:gd name="T27" fmla="*/ 34 h 38"/>
                  <a:gd name="T28" fmla="*/ 3 w 40"/>
                  <a:gd name="T29" fmla="*/ 36 h 38"/>
                  <a:gd name="T30" fmla="*/ 5 w 40"/>
                  <a:gd name="T31" fmla="*/ 38 h 38"/>
                  <a:gd name="T32" fmla="*/ 8 w 40"/>
                  <a:gd name="T33" fmla="*/ 38 h 38"/>
                  <a:gd name="T34" fmla="*/ 8 w 40"/>
                  <a:gd name="T35" fmla="*/ 38 h 38"/>
                  <a:gd name="T36" fmla="*/ 12 w 40"/>
                  <a:gd name="T37" fmla="*/ 38 h 38"/>
                  <a:gd name="T38" fmla="*/ 15 w 40"/>
                  <a:gd name="T39" fmla="*/ 36 h 38"/>
                  <a:gd name="T40" fmla="*/ 16 w 40"/>
                  <a:gd name="T41" fmla="*/ 34 h 38"/>
                  <a:gd name="T42" fmla="*/ 16 w 40"/>
                  <a:gd name="T43" fmla="*/ 30 h 38"/>
                  <a:gd name="T44" fmla="*/ 16 w 40"/>
                  <a:gd name="T45" fmla="*/ 16 h 38"/>
                  <a:gd name="T46" fmla="*/ 32 w 40"/>
                  <a:gd name="T47" fmla="*/ 16 h 38"/>
                  <a:gd name="T48" fmla="*/ 32 w 40"/>
                  <a:gd name="T49" fmla="*/ 16 h 38"/>
                  <a:gd name="T50" fmla="*/ 35 w 40"/>
                  <a:gd name="T51" fmla="*/ 15 h 38"/>
                  <a:gd name="T52" fmla="*/ 38 w 40"/>
                  <a:gd name="T53" fmla="*/ 13 h 38"/>
                  <a:gd name="T54" fmla="*/ 40 w 40"/>
                  <a:gd name="T55" fmla="*/ 11 h 38"/>
                  <a:gd name="T56" fmla="*/ 40 w 40"/>
                  <a:gd name="T57" fmla="*/ 8 h 38"/>
                  <a:gd name="T58" fmla="*/ 40 w 40"/>
                  <a:gd name="T59" fmla="*/ 8 h 38"/>
                  <a:gd name="T60" fmla="*/ 40 w 40"/>
                  <a:gd name="T61" fmla="*/ 4 h 38"/>
                  <a:gd name="T62" fmla="*/ 38 w 40"/>
                  <a:gd name="T63" fmla="*/ 1 h 38"/>
                  <a:gd name="T64" fmla="*/ 35 w 40"/>
                  <a:gd name="T65" fmla="*/ 0 h 38"/>
                  <a:gd name="T66" fmla="*/ 32 w 40"/>
                  <a:gd name="T67" fmla="*/ 0 h 38"/>
                  <a:gd name="T68" fmla="*/ 32 w 40"/>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8">
                    <a:moveTo>
                      <a:pt x="32" y="0"/>
                    </a:moveTo>
                    <a:lnTo>
                      <a:pt x="11" y="0"/>
                    </a:lnTo>
                    <a:lnTo>
                      <a:pt x="11" y="0"/>
                    </a:lnTo>
                    <a:lnTo>
                      <a:pt x="9" y="0"/>
                    </a:lnTo>
                    <a:lnTo>
                      <a:pt x="9" y="0"/>
                    </a:lnTo>
                    <a:lnTo>
                      <a:pt x="8" y="0"/>
                    </a:lnTo>
                    <a:lnTo>
                      <a:pt x="8" y="0"/>
                    </a:lnTo>
                    <a:lnTo>
                      <a:pt x="5" y="0"/>
                    </a:lnTo>
                    <a:lnTo>
                      <a:pt x="3" y="1"/>
                    </a:lnTo>
                    <a:lnTo>
                      <a:pt x="1" y="4"/>
                    </a:lnTo>
                    <a:lnTo>
                      <a:pt x="0" y="8"/>
                    </a:lnTo>
                    <a:lnTo>
                      <a:pt x="0" y="30"/>
                    </a:lnTo>
                    <a:lnTo>
                      <a:pt x="0" y="30"/>
                    </a:lnTo>
                    <a:lnTo>
                      <a:pt x="1" y="34"/>
                    </a:lnTo>
                    <a:lnTo>
                      <a:pt x="3" y="36"/>
                    </a:lnTo>
                    <a:lnTo>
                      <a:pt x="5" y="38"/>
                    </a:lnTo>
                    <a:lnTo>
                      <a:pt x="8" y="38"/>
                    </a:lnTo>
                    <a:lnTo>
                      <a:pt x="8" y="38"/>
                    </a:lnTo>
                    <a:lnTo>
                      <a:pt x="12" y="38"/>
                    </a:lnTo>
                    <a:lnTo>
                      <a:pt x="15" y="36"/>
                    </a:lnTo>
                    <a:lnTo>
                      <a:pt x="16" y="34"/>
                    </a:lnTo>
                    <a:lnTo>
                      <a:pt x="16" y="30"/>
                    </a:lnTo>
                    <a:lnTo>
                      <a:pt x="16" y="16"/>
                    </a:lnTo>
                    <a:lnTo>
                      <a:pt x="32" y="16"/>
                    </a:lnTo>
                    <a:lnTo>
                      <a:pt x="32" y="16"/>
                    </a:lnTo>
                    <a:lnTo>
                      <a:pt x="35" y="15"/>
                    </a:lnTo>
                    <a:lnTo>
                      <a:pt x="38" y="13"/>
                    </a:lnTo>
                    <a:lnTo>
                      <a:pt x="40" y="11"/>
                    </a:lnTo>
                    <a:lnTo>
                      <a:pt x="40" y="8"/>
                    </a:lnTo>
                    <a:lnTo>
                      <a:pt x="40" y="8"/>
                    </a:lnTo>
                    <a:lnTo>
                      <a:pt x="40" y="4"/>
                    </a:lnTo>
                    <a:lnTo>
                      <a:pt x="38" y="1"/>
                    </a:lnTo>
                    <a:lnTo>
                      <a:pt x="35" y="0"/>
                    </a:lnTo>
                    <a:lnTo>
                      <a:pt x="32" y="0"/>
                    </a:lnTo>
                    <a:lnTo>
                      <a:pt x="32"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grpSp>
      </p:grpSp>
      <p:sp>
        <p:nvSpPr>
          <p:cNvPr id="46" name="TextBox 45">
            <a:extLst>
              <a:ext uri="{FF2B5EF4-FFF2-40B4-BE49-F238E27FC236}">
                <a16:creationId xmlns:a16="http://schemas.microsoft.com/office/drawing/2014/main" id="{A357380C-4AF5-8958-32A5-C88D8251D9B6}"/>
              </a:ext>
            </a:extLst>
          </p:cNvPr>
          <p:cNvSpPr txBox="1"/>
          <p:nvPr/>
        </p:nvSpPr>
        <p:spPr>
          <a:xfrm>
            <a:off x="5664064" y="4083139"/>
            <a:ext cx="5626090" cy="1692771"/>
          </a:xfrm>
          <a:prstGeom prst="rect">
            <a:avLst/>
          </a:prstGeom>
          <a:noFill/>
        </p:spPr>
        <p:txBody>
          <a:bodyPr wrap="square" rtlCol="0">
            <a:spAutoFit/>
          </a:bodyPr>
          <a:lstStyle/>
          <a:p>
            <a:pPr>
              <a:spcBef>
                <a:spcPts val="600"/>
              </a:spcBef>
              <a:buClr>
                <a:srgbClr val="5B9BD5"/>
              </a:buClr>
              <a:buSzPct val="75000"/>
              <a:defRPr/>
            </a:pPr>
            <a:r>
              <a:rPr lang="en-US" sz="1200" spc="-30">
                <a:solidFill>
                  <a:prstClr val="black"/>
                </a:solidFill>
                <a:latin typeface="Open Sans" panose="020B0606030504020204" pitchFamily="34" charset="0"/>
                <a:ea typeface="Open Sans" panose="020B0606030504020204" pitchFamily="34" charset="0"/>
                <a:cs typeface="Open Sans" panose="020B0606030504020204" pitchFamily="34" charset="0"/>
              </a:rPr>
              <a:t>If</a:t>
            </a:r>
            <a:r>
              <a:rPr kumimoji="0" lang="en-US" sz="12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the alert is a potential false positive*, the customer case should be moved to the Issue Management queue for review by a Team Lead. </a:t>
            </a:r>
          </a:p>
          <a:p>
            <a:pPr>
              <a:spcBef>
                <a:spcPts val="600"/>
              </a:spcBef>
              <a:buClr>
                <a:srgbClr val="5B9BD5"/>
              </a:buClr>
              <a:buSzPct val="75000"/>
              <a:defRPr/>
            </a:pPr>
            <a:r>
              <a:rPr lang="en-US" sz="1200" spc="-30">
                <a:solidFill>
                  <a:prstClr val="black"/>
                </a:solidFill>
                <a:latin typeface="Open Sans" panose="020B0606030504020204" pitchFamily="34" charset="0"/>
                <a:ea typeface="Open Sans" panose="020B0606030504020204" pitchFamily="34" charset="0"/>
                <a:cs typeface="Open Sans" panose="020B0606030504020204" pitchFamily="34" charset="0"/>
              </a:rPr>
              <a:t>Include a note </a:t>
            </a:r>
            <a:r>
              <a:rPr kumimoji="0" lang="en-US" sz="12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indicating what alert is a potential false positive (see slide 56 for details on Issue Management). </a:t>
            </a:r>
          </a:p>
          <a:p>
            <a:pPr>
              <a:spcBef>
                <a:spcPts val="600"/>
              </a:spcBef>
              <a:buClr>
                <a:srgbClr val="5B9BD5"/>
              </a:buClr>
              <a:buSzPct val="75000"/>
              <a:defRPr/>
            </a:pPr>
            <a:endParaRPr kumimoji="0" lang="en-US" sz="12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spcBef>
                <a:spcPts val="600"/>
              </a:spcBef>
              <a:buClr>
                <a:srgbClr val="5B9BD5"/>
              </a:buClr>
              <a:buSzPct val="75000"/>
              <a:defRPr/>
            </a:pPr>
            <a:r>
              <a:rPr kumimoji="0" lang="en-US" sz="12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any of the alerts are valid, continue with the review. </a:t>
            </a:r>
          </a:p>
          <a:p>
            <a:pPr>
              <a:spcBef>
                <a:spcPts val="600"/>
              </a:spcBef>
              <a:buClr>
                <a:srgbClr val="5B9BD5"/>
              </a:buClr>
              <a:buSzPct val="75000"/>
              <a:defRPr/>
            </a:pPr>
            <a:r>
              <a:rPr kumimoji="0" lang="en-US" sz="12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Proceed to the next slide.</a:t>
            </a:r>
            <a:endPar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69" name="Graphic 68" descr="Gold bars outline">
            <a:extLst>
              <a:ext uri="{FF2B5EF4-FFF2-40B4-BE49-F238E27FC236}">
                <a16:creationId xmlns:a16="http://schemas.microsoft.com/office/drawing/2014/main" id="{B5222AB5-BC82-6580-FE7B-CD66FF83BC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5697" y="1687268"/>
            <a:ext cx="347472" cy="347472"/>
          </a:xfrm>
          <a:prstGeom prst="rect">
            <a:avLst/>
          </a:prstGeom>
        </p:spPr>
      </p:pic>
      <p:sp>
        <p:nvSpPr>
          <p:cNvPr id="70" name="Freeform 9">
            <a:extLst>
              <a:ext uri="{FF2B5EF4-FFF2-40B4-BE49-F238E27FC236}">
                <a16:creationId xmlns:a16="http://schemas.microsoft.com/office/drawing/2014/main" id="{24801751-6791-EDE2-6F76-A887F78B7E1C}"/>
              </a:ext>
            </a:extLst>
          </p:cNvPr>
          <p:cNvSpPr>
            <a:spLocks noEditPoints="1"/>
          </p:cNvSpPr>
          <p:nvPr/>
        </p:nvSpPr>
        <p:spPr bwMode="auto">
          <a:xfrm>
            <a:off x="5309274" y="1677515"/>
            <a:ext cx="381544" cy="381544"/>
          </a:xfrm>
          <a:custGeom>
            <a:avLst/>
            <a:gdLst>
              <a:gd name="T0" fmla="*/ 311 w 657"/>
              <a:gd name="T1" fmla="*/ 658 h 658"/>
              <a:gd name="T2" fmla="*/ 261 w 657"/>
              <a:gd name="T3" fmla="*/ 651 h 658"/>
              <a:gd name="T4" fmla="*/ 201 w 657"/>
              <a:gd name="T5" fmla="*/ 632 h 658"/>
              <a:gd name="T6" fmla="*/ 119 w 657"/>
              <a:gd name="T7" fmla="*/ 583 h 658"/>
              <a:gd name="T8" fmla="*/ 56 w 657"/>
              <a:gd name="T9" fmla="*/ 513 h 658"/>
              <a:gd name="T10" fmla="*/ 14 w 657"/>
              <a:gd name="T11" fmla="*/ 427 h 658"/>
              <a:gd name="T12" fmla="*/ 4 w 657"/>
              <a:gd name="T13" fmla="*/ 379 h 658"/>
              <a:gd name="T14" fmla="*/ 0 w 657"/>
              <a:gd name="T15" fmla="*/ 329 h 658"/>
              <a:gd name="T16" fmla="*/ 1 w 657"/>
              <a:gd name="T17" fmla="*/ 295 h 658"/>
              <a:gd name="T18" fmla="*/ 10 w 657"/>
              <a:gd name="T19" fmla="*/ 247 h 658"/>
              <a:gd name="T20" fmla="*/ 40 w 657"/>
              <a:gd name="T21" fmla="*/ 173 h 658"/>
              <a:gd name="T22" fmla="*/ 96 w 657"/>
              <a:gd name="T23" fmla="*/ 97 h 658"/>
              <a:gd name="T24" fmla="*/ 171 w 657"/>
              <a:gd name="T25" fmla="*/ 40 h 658"/>
              <a:gd name="T26" fmla="*/ 247 w 657"/>
              <a:gd name="T27" fmla="*/ 11 h 658"/>
              <a:gd name="T28" fmla="*/ 295 w 657"/>
              <a:gd name="T29" fmla="*/ 3 h 658"/>
              <a:gd name="T30" fmla="*/ 329 w 657"/>
              <a:gd name="T31" fmla="*/ 0 h 658"/>
              <a:gd name="T32" fmla="*/ 378 w 657"/>
              <a:gd name="T33" fmla="*/ 4 h 658"/>
              <a:gd name="T34" fmla="*/ 425 w 657"/>
              <a:gd name="T35" fmla="*/ 15 h 658"/>
              <a:gd name="T36" fmla="*/ 512 w 657"/>
              <a:gd name="T37" fmla="*/ 56 h 658"/>
              <a:gd name="T38" fmla="*/ 582 w 657"/>
              <a:gd name="T39" fmla="*/ 121 h 658"/>
              <a:gd name="T40" fmla="*/ 631 w 657"/>
              <a:gd name="T41" fmla="*/ 201 h 658"/>
              <a:gd name="T42" fmla="*/ 651 w 657"/>
              <a:gd name="T43" fmla="*/ 263 h 658"/>
              <a:gd name="T44" fmla="*/ 656 w 657"/>
              <a:gd name="T45" fmla="*/ 313 h 658"/>
              <a:gd name="T46" fmla="*/ 656 w 657"/>
              <a:gd name="T47" fmla="*/ 346 h 658"/>
              <a:gd name="T48" fmla="*/ 651 w 657"/>
              <a:gd name="T49" fmla="*/ 396 h 658"/>
              <a:gd name="T50" fmla="*/ 631 w 657"/>
              <a:gd name="T51" fmla="*/ 456 h 658"/>
              <a:gd name="T52" fmla="*/ 582 w 657"/>
              <a:gd name="T53" fmla="*/ 538 h 658"/>
              <a:gd name="T54" fmla="*/ 512 w 657"/>
              <a:gd name="T55" fmla="*/ 601 h 658"/>
              <a:gd name="T56" fmla="*/ 425 w 657"/>
              <a:gd name="T57" fmla="*/ 643 h 658"/>
              <a:gd name="T58" fmla="*/ 378 w 657"/>
              <a:gd name="T59" fmla="*/ 654 h 658"/>
              <a:gd name="T60" fmla="*/ 329 w 657"/>
              <a:gd name="T61" fmla="*/ 658 h 658"/>
              <a:gd name="T62" fmla="*/ 329 w 657"/>
              <a:gd name="T63" fmla="*/ 38 h 658"/>
              <a:gd name="T64" fmla="*/ 241 w 657"/>
              <a:gd name="T65" fmla="*/ 51 h 658"/>
              <a:gd name="T66" fmla="*/ 166 w 657"/>
              <a:gd name="T67" fmla="*/ 89 h 658"/>
              <a:gd name="T68" fmla="*/ 104 w 657"/>
              <a:gd name="T69" fmla="*/ 144 h 658"/>
              <a:gd name="T70" fmla="*/ 60 w 657"/>
              <a:gd name="T71" fmla="*/ 216 h 658"/>
              <a:gd name="T72" fmla="*/ 39 w 657"/>
              <a:gd name="T73" fmla="*/ 299 h 658"/>
              <a:gd name="T74" fmla="*/ 39 w 657"/>
              <a:gd name="T75" fmla="*/ 358 h 658"/>
              <a:gd name="T76" fmla="*/ 60 w 657"/>
              <a:gd name="T77" fmla="*/ 443 h 658"/>
              <a:gd name="T78" fmla="*/ 104 w 657"/>
              <a:gd name="T79" fmla="*/ 514 h 658"/>
              <a:gd name="T80" fmla="*/ 166 w 657"/>
              <a:gd name="T81" fmla="*/ 571 h 658"/>
              <a:gd name="T82" fmla="*/ 241 w 657"/>
              <a:gd name="T83" fmla="*/ 607 h 658"/>
              <a:gd name="T84" fmla="*/ 329 w 657"/>
              <a:gd name="T85" fmla="*/ 620 h 658"/>
              <a:gd name="T86" fmla="*/ 386 w 657"/>
              <a:gd name="T87" fmla="*/ 615 h 658"/>
              <a:gd name="T88" fmla="*/ 467 w 657"/>
              <a:gd name="T89" fmla="*/ 585 h 658"/>
              <a:gd name="T90" fmla="*/ 534 w 657"/>
              <a:gd name="T91" fmla="*/ 534 h 658"/>
              <a:gd name="T92" fmla="*/ 584 w 657"/>
              <a:gd name="T93" fmla="*/ 467 h 658"/>
              <a:gd name="T94" fmla="*/ 613 w 657"/>
              <a:gd name="T95" fmla="*/ 388 h 658"/>
              <a:gd name="T96" fmla="*/ 620 w 657"/>
              <a:gd name="T97" fmla="*/ 329 h 658"/>
              <a:gd name="T98" fmla="*/ 606 w 657"/>
              <a:gd name="T99" fmla="*/ 243 h 658"/>
              <a:gd name="T100" fmla="*/ 569 w 657"/>
              <a:gd name="T101" fmla="*/ 167 h 658"/>
              <a:gd name="T102" fmla="*/ 514 w 657"/>
              <a:gd name="T103" fmla="*/ 105 h 658"/>
              <a:gd name="T104" fmla="*/ 441 w 657"/>
              <a:gd name="T105" fmla="*/ 62 h 658"/>
              <a:gd name="T106" fmla="*/ 358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1" y="658"/>
                </a:lnTo>
                <a:lnTo>
                  <a:pt x="295" y="657"/>
                </a:lnTo>
                <a:lnTo>
                  <a:pt x="279" y="654"/>
                </a:lnTo>
                <a:lnTo>
                  <a:pt x="261" y="651"/>
                </a:lnTo>
                <a:lnTo>
                  <a:pt x="247" y="647"/>
                </a:lnTo>
                <a:lnTo>
                  <a:pt x="231" y="643"/>
                </a:lnTo>
                <a:lnTo>
                  <a:pt x="201" y="632"/>
                </a:lnTo>
                <a:lnTo>
                  <a:pt x="171" y="618"/>
                </a:lnTo>
                <a:lnTo>
                  <a:pt x="145" y="601"/>
                </a:lnTo>
                <a:lnTo>
                  <a:pt x="119" y="583"/>
                </a:lnTo>
                <a:lnTo>
                  <a:pt x="96" y="561"/>
                </a:lnTo>
                <a:lnTo>
                  <a:pt x="75" y="538"/>
                </a:lnTo>
                <a:lnTo>
                  <a:pt x="56" y="513"/>
                </a:lnTo>
                <a:lnTo>
                  <a:pt x="40" y="486"/>
                </a:lnTo>
                <a:lnTo>
                  <a:pt x="25" y="456"/>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7"/>
                </a:lnTo>
                <a:lnTo>
                  <a:pt x="119" y="75"/>
                </a:lnTo>
                <a:lnTo>
                  <a:pt x="145" y="56"/>
                </a:lnTo>
                <a:lnTo>
                  <a:pt x="171" y="40"/>
                </a:lnTo>
                <a:lnTo>
                  <a:pt x="201" y="27"/>
                </a:lnTo>
                <a:lnTo>
                  <a:pt x="231" y="15"/>
                </a:lnTo>
                <a:lnTo>
                  <a:pt x="247" y="11"/>
                </a:lnTo>
                <a:lnTo>
                  <a:pt x="261" y="7"/>
                </a:lnTo>
                <a:lnTo>
                  <a:pt x="279" y="4"/>
                </a:lnTo>
                <a:lnTo>
                  <a:pt x="295" y="3"/>
                </a:lnTo>
                <a:lnTo>
                  <a:pt x="311" y="1"/>
                </a:lnTo>
                <a:lnTo>
                  <a:pt x="329" y="0"/>
                </a:lnTo>
                <a:lnTo>
                  <a:pt x="329" y="0"/>
                </a:lnTo>
                <a:lnTo>
                  <a:pt x="345" y="1"/>
                </a:lnTo>
                <a:lnTo>
                  <a:pt x="362" y="3"/>
                </a:lnTo>
                <a:lnTo>
                  <a:pt x="378" y="4"/>
                </a:lnTo>
                <a:lnTo>
                  <a:pt x="394" y="7"/>
                </a:lnTo>
                <a:lnTo>
                  <a:pt x="410" y="11"/>
                </a:lnTo>
                <a:lnTo>
                  <a:pt x="425" y="15"/>
                </a:lnTo>
                <a:lnTo>
                  <a:pt x="456" y="27"/>
                </a:lnTo>
                <a:lnTo>
                  <a:pt x="484" y="40"/>
                </a:lnTo>
                <a:lnTo>
                  <a:pt x="512" y="56"/>
                </a:lnTo>
                <a:lnTo>
                  <a:pt x="537" y="75"/>
                </a:lnTo>
                <a:lnTo>
                  <a:pt x="561" y="97"/>
                </a:lnTo>
                <a:lnTo>
                  <a:pt x="582" y="121"/>
                </a:lnTo>
                <a:lnTo>
                  <a:pt x="601" y="145"/>
                </a:lnTo>
                <a:lnTo>
                  <a:pt x="617" y="173"/>
                </a:lnTo>
                <a:lnTo>
                  <a:pt x="631" y="201"/>
                </a:lnTo>
                <a:lnTo>
                  <a:pt x="643" y="232"/>
                </a:lnTo>
                <a:lnTo>
                  <a:pt x="647" y="247"/>
                </a:lnTo>
                <a:lnTo>
                  <a:pt x="651" y="263"/>
                </a:lnTo>
                <a:lnTo>
                  <a:pt x="653" y="279"/>
                </a:lnTo>
                <a:lnTo>
                  <a:pt x="655" y="295"/>
                </a:lnTo>
                <a:lnTo>
                  <a:pt x="656" y="313"/>
                </a:lnTo>
                <a:lnTo>
                  <a:pt x="657" y="329"/>
                </a:lnTo>
                <a:lnTo>
                  <a:pt x="657" y="329"/>
                </a:lnTo>
                <a:lnTo>
                  <a:pt x="656" y="346"/>
                </a:lnTo>
                <a:lnTo>
                  <a:pt x="655" y="363"/>
                </a:lnTo>
                <a:lnTo>
                  <a:pt x="653" y="379"/>
                </a:lnTo>
                <a:lnTo>
                  <a:pt x="651" y="396"/>
                </a:lnTo>
                <a:lnTo>
                  <a:pt x="647" y="411"/>
                </a:lnTo>
                <a:lnTo>
                  <a:pt x="643" y="427"/>
                </a:lnTo>
                <a:lnTo>
                  <a:pt x="631" y="456"/>
                </a:lnTo>
                <a:lnTo>
                  <a:pt x="617" y="486"/>
                </a:lnTo>
                <a:lnTo>
                  <a:pt x="601" y="513"/>
                </a:lnTo>
                <a:lnTo>
                  <a:pt x="582" y="538"/>
                </a:lnTo>
                <a:lnTo>
                  <a:pt x="561" y="561"/>
                </a:lnTo>
                <a:lnTo>
                  <a:pt x="537" y="583"/>
                </a:lnTo>
                <a:lnTo>
                  <a:pt x="512" y="601"/>
                </a:lnTo>
                <a:lnTo>
                  <a:pt x="484" y="618"/>
                </a:lnTo>
                <a:lnTo>
                  <a:pt x="456" y="632"/>
                </a:lnTo>
                <a:lnTo>
                  <a:pt x="425" y="643"/>
                </a:lnTo>
                <a:lnTo>
                  <a:pt x="410" y="647"/>
                </a:lnTo>
                <a:lnTo>
                  <a:pt x="394" y="651"/>
                </a:lnTo>
                <a:lnTo>
                  <a:pt x="378" y="654"/>
                </a:lnTo>
                <a:lnTo>
                  <a:pt x="362" y="657"/>
                </a:lnTo>
                <a:lnTo>
                  <a:pt x="345" y="658"/>
                </a:lnTo>
                <a:lnTo>
                  <a:pt x="329" y="658"/>
                </a:lnTo>
                <a:lnTo>
                  <a:pt x="329" y="658"/>
                </a:lnTo>
                <a:close/>
                <a:moveTo>
                  <a:pt x="329" y="38"/>
                </a:moveTo>
                <a:lnTo>
                  <a:pt x="329" y="38"/>
                </a:lnTo>
                <a:lnTo>
                  <a:pt x="299" y="40"/>
                </a:lnTo>
                <a:lnTo>
                  <a:pt x="269" y="44"/>
                </a:lnTo>
                <a:lnTo>
                  <a:pt x="241" y="51"/>
                </a:lnTo>
                <a:lnTo>
                  <a:pt x="214" y="62"/>
                </a:lnTo>
                <a:lnTo>
                  <a:pt x="190" y="74"/>
                </a:lnTo>
                <a:lnTo>
                  <a:pt x="166" y="89"/>
                </a:lnTo>
                <a:lnTo>
                  <a:pt x="143" y="105"/>
                </a:lnTo>
                <a:lnTo>
                  <a:pt x="123" y="124"/>
                </a:lnTo>
                <a:lnTo>
                  <a:pt x="104" y="144"/>
                </a:lnTo>
                <a:lnTo>
                  <a:pt x="87" y="167"/>
                </a:lnTo>
                <a:lnTo>
                  <a:pt x="72" y="191"/>
                </a:lnTo>
                <a:lnTo>
                  <a:pt x="60" y="216"/>
                </a:lnTo>
                <a:lnTo>
                  <a:pt x="51" y="243"/>
                </a:lnTo>
                <a:lnTo>
                  <a:pt x="43" y="271"/>
                </a:lnTo>
                <a:lnTo>
                  <a:pt x="39" y="299"/>
                </a:lnTo>
                <a:lnTo>
                  <a:pt x="37" y="329"/>
                </a:lnTo>
                <a:lnTo>
                  <a:pt x="37" y="329"/>
                </a:lnTo>
                <a:lnTo>
                  <a:pt x="39" y="358"/>
                </a:lnTo>
                <a:lnTo>
                  <a:pt x="43" y="388"/>
                </a:lnTo>
                <a:lnTo>
                  <a:pt x="51" y="416"/>
                </a:lnTo>
                <a:lnTo>
                  <a:pt x="60" y="443"/>
                </a:lnTo>
                <a:lnTo>
                  <a:pt x="72" y="467"/>
                </a:lnTo>
                <a:lnTo>
                  <a:pt x="87" y="491"/>
                </a:lnTo>
                <a:lnTo>
                  <a:pt x="104" y="514"/>
                </a:lnTo>
                <a:lnTo>
                  <a:pt x="123" y="534"/>
                </a:lnTo>
                <a:lnTo>
                  <a:pt x="143" y="553"/>
                </a:lnTo>
                <a:lnTo>
                  <a:pt x="166" y="571"/>
                </a:lnTo>
                <a:lnTo>
                  <a:pt x="190" y="585"/>
                </a:lnTo>
                <a:lnTo>
                  <a:pt x="214" y="597"/>
                </a:lnTo>
                <a:lnTo>
                  <a:pt x="241" y="607"/>
                </a:lnTo>
                <a:lnTo>
                  <a:pt x="269" y="615"/>
                </a:lnTo>
                <a:lnTo>
                  <a:pt x="299" y="619"/>
                </a:lnTo>
                <a:lnTo>
                  <a:pt x="329" y="620"/>
                </a:lnTo>
                <a:lnTo>
                  <a:pt x="329" y="620"/>
                </a:lnTo>
                <a:lnTo>
                  <a:pt x="358" y="619"/>
                </a:lnTo>
                <a:lnTo>
                  <a:pt x="386" y="615"/>
                </a:lnTo>
                <a:lnTo>
                  <a:pt x="414" y="607"/>
                </a:lnTo>
                <a:lnTo>
                  <a:pt x="441" y="597"/>
                </a:lnTo>
                <a:lnTo>
                  <a:pt x="467" y="585"/>
                </a:lnTo>
                <a:lnTo>
                  <a:pt x="491" y="571"/>
                </a:lnTo>
                <a:lnTo>
                  <a:pt x="514" y="553"/>
                </a:lnTo>
                <a:lnTo>
                  <a:pt x="534" y="534"/>
                </a:lnTo>
                <a:lnTo>
                  <a:pt x="553" y="514"/>
                </a:lnTo>
                <a:lnTo>
                  <a:pt x="569" y="491"/>
                </a:lnTo>
                <a:lnTo>
                  <a:pt x="584" y="467"/>
                </a:lnTo>
                <a:lnTo>
                  <a:pt x="596" y="443"/>
                </a:lnTo>
                <a:lnTo>
                  <a:pt x="606" y="416"/>
                </a:lnTo>
                <a:lnTo>
                  <a:pt x="613" y="388"/>
                </a:lnTo>
                <a:lnTo>
                  <a:pt x="617" y="358"/>
                </a:lnTo>
                <a:lnTo>
                  <a:pt x="620" y="329"/>
                </a:lnTo>
                <a:lnTo>
                  <a:pt x="620" y="329"/>
                </a:lnTo>
                <a:lnTo>
                  <a:pt x="617" y="299"/>
                </a:lnTo>
                <a:lnTo>
                  <a:pt x="613" y="271"/>
                </a:lnTo>
                <a:lnTo>
                  <a:pt x="606" y="243"/>
                </a:lnTo>
                <a:lnTo>
                  <a:pt x="596" y="216"/>
                </a:lnTo>
                <a:lnTo>
                  <a:pt x="584" y="191"/>
                </a:lnTo>
                <a:lnTo>
                  <a:pt x="569" y="167"/>
                </a:lnTo>
                <a:lnTo>
                  <a:pt x="553" y="144"/>
                </a:lnTo>
                <a:lnTo>
                  <a:pt x="534" y="124"/>
                </a:lnTo>
                <a:lnTo>
                  <a:pt x="514" y="105"/>
                </a:lnTo>
                <a:lnTo>
                  <a:pt x="491" y="89"/>
                </a:lnTo>
                <a:lnTo>
                  <a:pt x="467" y="74"/>
                </a:lnTo>
                <a:lnTo>
                  <a:pt x="441" y="62"/>
                </a:lnTo>
                <a:lnTo>
                  <a:pt x="414" y="51"/>
                </a:lnTo>
                <a:lnTo>
                  <a:pt x="386" y="44"/>
                </a:lnTo>
                <a:lnTo>
                  <a:pt x="358" y="40"/>
                </a:lnTo>
                <a:lnTo>
                  <a:pt x="329" y="38"/>
                </a:lnTo>
                <a:lnTo>
                  <a:pt x="329" y="38"/>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1" name="Graphic 1100">
            <a:extLst>
              <a:ext uri="{FF2B5EF4-FFF2-40B4-BE49-F238E27FC236}">
                <a16:creationId xmlns:a16="http://schemas.microsoft.com/office/drawing/2014/main" id="{B85B9EF1-951A-3E48-2D1A-93611874460E}"/>
              </a:ext>
            </a:extLst>
          </p:cNvPr>
          <p:cNvGrpSpPr/>
          <p:nvPr/>
        </p:nvGrpSpPr>
        <p:grpSpPr>
          <a:xfrm>
            <a:off x="5275377" y="4083139"/>
            <a:ext cx="374904" cy="374904"/>
            <a:chOff x="5708769" y="4312706"/>
            <a:chExt cx="362312" cy="361971"/>
          </a:xfrm>
          <a:solidFill>
            <a:schemeClr val="accent6">
              <a:lumMod val="75000"/>
            </a:schemeClr>
          </a:solidFill>
        </p:grpSpPr>
        <p:sp>
          <p:nvSpPr>
            <p:cNvPr id="72" name="Graphic 1100">
              <a:extLst>
                <a:ext uri="{FF2B5EF4-FFF2-40B4-BE49-F238E27FC236}">
                  <a16:creationId xmlns:a16="http://schemas.microsoft.com/office/drawing/2014/main" id="{5BA2DCCE-13EF-D9FE-1DAE-C3647377958D}"/>
                </a:ext>
              </a:extLst>
            </p:cNvPr>
            <p:cNvSpPr/>
            <p:nvPr/>
          </p:nvSpPr>
          <p:spPr>
            <a:xfrm>
              <a:off x="5708769" y="4312706"/>
              <a:ext cx="362312" cy="361971"/>
            </a:xfrm>
            <a:custGeom>
              <a:avLst/>
              <a:gdLst>
                <a:gd name="connsiteX0" fmla="*/ 181474 w 362312"/>
                <a:gd name="connsiteY0" fmla="*/ 0 h 361971"/>
                <a:gd name="connsiteX1" fmla="*/ 0 w 362312"/>
                <a:gd name="connsiteY1" fmla="*/ 180667 h 361971"/>
                <a:gd name="connsiteX2" fmla="*/ 180835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0 h 361971"/>
                <a:gd name="connsiteX7" fmla="*/ 181474 w 362312"/>
                <a:gd name="connsiteY7" fmla="*/ 349204 h 361971"/>
                <a:gd name="connsiteX8" fmla="*/ 12780 w 362312"/>
                <a:gd name="connsiteY8" fmla="*/ 181305 h 361971"/>
                <a:gd name="connsiteX9" fmla="*/ 180835 w 362312"/>
                <a:gd name="connsiteY9" fmla="*/ 12768 h 361971"/>
                <a:gd name="connsiteX10" fmla="*/ 349529 w 362312"/>
                <a:gd name="connsiteY10" fmla="*/ 180667 h 361971"/>
                <a:gd name="connsiteX11" fmla="*/ 349529 w 362312"/>
                <a:gd name="connsiteY11" fmla="*/ 180667 h 361971"/>
                <a:gd name="connsiteX12" fmla="*/ 181474 w 362312"/>
                <a:gd name="connsiteY12" fmla="*/ 349204 h 361971"/>
                <a:gd name="connsiteX13" fmla="*/ 181474 w 362312"/>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2" h="361971">
                  <a:moveTo>
                    <a:pt x="181474" y="0"/>
                  </a:moveTo>
                  <a:cubicBezTo>
                    <a:pt x="81152" y="0"/>
                    <a:pt x="0" y="81077"/>
                    <a:pt x="0" y="180667"/>
                  </a:cubicBezTo>
                  <a:cubicBezTo>
                    <a:pt x="0" y="280257"/>
                    <a:pt x="81152" y="361972"/>
                    <a:pt x="180835" y="361972"/>
                  </a:cubicBezTo>
                  <a:cubicBezTo>
                    <a:pt x="280518" y="361972"/>
                    <a:pt x="362309" y="280895"/>
                    <a:pt x="362309" y="181305"/>
                  </a:cubicBezTo>
                  <a:cubicBezTo>
                    <a:pt x="362309" y="181305"/>
                    <a:pt x="362309" y="181305"/>
                    <a:pt x="362309" y="181305"/>
                  </a:cubicBezTo>
                  <a:cubicBezTo>
                    <a:pt x="362948" y="81077"/>
                    <a:pt x="281796" y="0"/>
                    <a:pt x="181474" y="0"/>
                  </a:cubicBezTo>
                  <a:lnTo>
                    <a:pt x="181474" y="0"/>
                  </a:ln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50168" y="273873"/>
                    <a:pt x="274767" y="349204"/>
                    <a:pt x="181474" y="349204"/>
                  </a:cubicBezTo>
                  <a:lnTo>
                    <a:pt x="181474" y="349204"/>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Graphic 1100">
              <a:extLst>
                <a:ext uri="{FF2B5EF4-FFF2-40B4-BE49-F238E27FC236}">
                  <a16:creationId xmlns:a16="http://schemas.microsoft.com/office/drawing/2014/main" id="{1AD3B63C-484D-3F57-6754-8F5FDB429024}"/>
                </a:ext>
              </a:extLst>
            </p:cNvPr>
            <p:cNvSpPr/>
            <p:nvPr/>
          </p:nvSpPr>
          <p:spPr>
            <a:xfrm>
              <a:off x="5818676" y="4383568"/>
              <a:ext cx="160387" cy="219608"/>
            </a:xfrm>
            <a:custGeom>
              <a:avLst/>
              <a:gdLst>
                <a:gd name="connsiteX0" fmla="*/ 158471 w 160387"/>
                <a:gd name="connsiteY0" fmla="*/ 45326 h 219608"/>
                <a:gd name="connsiteX1" fmla="*/ 115019 w 160387"/>
                <a:gd name="connsiteY1" fmla="*/ 1915 h 219608"/>
                <a:gd name="connsiteX2" fmla="*/ 111185 w 160387"/>
                <a:gd name="connsiteY2" fmla="*/ 0 h 219608"/>
                <a:gd name="connsiteX3" fmla="*/ 110546 w 160387"/>
                <a:gd name="connsiteY3" fmla="*/ 0 h 219608"/>
                <a:gd name="connsiteX4" fmla="*/ 6390 w 160387"/>
                <a:gd name="connsiteY4" fmla="*/ 0 h 219608"/>
                <a:gd name="connsiteX5" fmla="*/ 0 w 160387"/>
                <a:gd name="connsiteY5" fmla="*/ 6384 h 219608"/>
                <a:gd name="connsiteX6" fmla="*/ 0 w 160387"/>
                <a:gd name="connsiteY6" fmla="*/ 40857 h 219608"/>
                <a:gd name="connsiteX7" fmla="*/ 6390 w 160387"/>
                <a:gd name="connsiteY7" fmla="*/ 47241 h 219608"/>
                <a:gd name="connsiteX8" fmla="*/ 12780 w 160387"/>
                <a:gd name="connsiteY8" fmla="*/ 40857 h 219608"/>
                <a:gd name="connsiteX9" fmla="*/ 12780 w 160387"/>
                <a:gd name="connsiteY9" fmla="*/ 12768 h 219608"/>
                <a:gd name="connsiteX10" fmla="*/ 104156 w 160387"/>
                <a:gd name="connsiteY10" fmla="*/ 12768 h 219608"/>
                <a:gd name="connsiteX11" fmla="*/ 104156 w 160387"/>
                <a:gd name="connsiteY11" fmla="*/ 49795 h 219608"/>
                <a:gd name="connsiteX12" fmla="*/ 110546 w 160387"/>
                <a:gd name="connsiteY12" fmla="*/ 56179 h 219608"/>
                <a:gd name="connsiteX13" fmla="*/ 147608 w 160387"/>
                <a:gd name="connsiteY13" fmla="*/ 56179 h 219608"/>
                <a:gd name="connsiteX14" fmla="*/ 147608 w 160387"/>
                <a:gd name="connsiteY14" fmla="*/ 206203 h 219608"/>
                <a:gd name="connsiteX15" fmla="*/ 12780 w 160387"/>
                <a:gd name="connsiteY15" fmla="*/ 206203 h 219608"/>
                <a:gd name="connsiteX16" fmla="*/ 12780 w 160387"/>
                <a:gd name="connsiteY16" fmla="*/ 150662 h 219608"/>
                <a:gd name="connsiteX17" fmla="*/ 6390 w 160387"/>
                <a:gd name="connsiteY17" fmla="*/ 144278 h 219608"/>
                <a:gd name="connsiteX18" fmla="*/ 0 w 160387"/>
                <a:gd name="connsiteY18" fmla="*/ 150662 h 219608"/>
                <a:gd name="connsiteX19" fmla="*/ 0 w 160387"/>
                <a:gd name="connsiteY19" fmla="*/ 213225 h 219608"/>
                <a:gd name="connsiteX20" fmla="*/ 6390 w 160387"/>
                <a:gd name="connsiteY20" fmla="*/ 219609 h 219608"/>
                <a:gd name="connsiteX21" fmla="*/ 153998 w 160387"/>
                <a:gd name="connsiteY21" fmla="*/ 219609 h 219608"/>
                <a:gd name="connsiteX22" fmla="*/ 160388 w 160387"/>
                <a:gd name="connsiteY22" fmla="*/ 213225 h 219608"/>
                <a:gd name="connsiteX23" fmla="*/ 160388 w 160387"/>
                <a:gd name="connsiteY23" fmla="*/ 50433 h 219608"/>
                <a:gd name="connsiteX24" fmla="*/ 159748 w 160387"/>
                <a:gd name="connsiteY24" fmla="*/ 47880 h 219608"/>
                <a:gd name="connsiteX25" fmla="*/ 158471 w 160387"/>
                <a:gd name="connsiteY25" fmla="*/ 45326 h 219608"/>
                <a:gd name="connsiteX26" fmla="*/ 116936 w 160387"/>
                <a:gd name="connsiteY26" fmla="*/ 22344 h 219608"/>
                <a:gd name="connsiteX27" fmla="*/ 138662 w 160387"/>
                <a:gd name="connsiteY27" fmla="*/ 44049 h 219608"/>
                <a:gd name="connsiteX28" fmla="*/ 116936 w 160387"/>
                <a:gd name="connsiteY28" fmla="*/ 44049 h 219608"/>
                <a:gd name="connsiteX29" fmla="*/ 116936 w 160387"/>
                <a:gd name="connsiteY29" fmla="*/ 22344 h 21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0387" h="219608">
                  <a:moveTo>
                    <a:pt x="158471" y="45326"/>
                  </a:moveTo>
                  <a:lnTo>
                    <a:pt x="115019" y="1915"/>
                  </a:lnTo>
                  <a:cubicBezTo>
                    <a:pt x="113741" y="638"/>
                    <a:pt x="112463" y="0"/>
                    <a:pt x="111185" y="0"/>
                  </a:cubicBezTo>
                  <a:lnTo>
                    <a:pt x="110546" y="0"/>
                  </a:lnTo>
                  <a:lnTo>
                    <a:pt x="6390" y="0"/>
                  </a:lnTo>
                  <a:cubicBezTo>
                    <a:pt x="2556" y="0"/>
                    <a:pt x="0" y="2553"/>
                    <a:pt x="0" y="6384"/>
                  </a:cubicBezTo>
                  <a:lnTo>
                    <a:pt x="0" y="40857"/>
                  </a:lnTo>
                  <a:cubicBezTo>
                    <a:pt x="0" y="44688"/>
                    <a:pt x="2556" y="47241"/>
                    <a:pt x="6390" y="47241"/>
                  </a:cubicBezTo>
                  <a:cubicBezTo>
                    <a:pt x="10224" y="47241"/>
                    <a:pt x="12780" y="44688"/>
                    <a:pt x="12780" y="40857"/>
                  </a:cubicBezTo>
                  <a:lnTo>
                    <a:pt x="12780" y="12768"/>
                  </a:lnTo>
                  <a:lnTo>
                    <a:pt x="104156" y="12768"/>
                  </a:lnTo>
                  <a:lnTo>
                    <a:pt x="104156" y="49795"/>
                  </a:lnTo>
                  <a:cubicBezTo>
                    <a:pt x="104156" y="53625"/>
                    <a:pt x="106712" y="56179"/>
                    <a:pt x="110546" y="56179"/>
                  </a:cubicBezTo>
                  <a:lnTo>
                    <a:pt x="147608" y="56179"/>
                  </a:lnTo>
                  <a:lnTo>
                    <a:pt x="147608" y="206203"/>
                  </a:lnTo>
                  <a:lnTo>
                    <a:pt x="12780" y="206203"/>
                  </a:lnTo>
                  <a:lnTo>
                    <a:pt x="12780" y="150662"/>
                  </a:lnTo>
                  <a:cubicBezTo>
                    <a:pt x="12780" y="146832"/>
                    <a:pt x="10224" y="144278"/>
                    <a:pt x="6390" y="144278"/>
                  </a:cubicBezTo>
                  <a:cubicBezTo>
                    <a:pt x="2556" y="144278"/>
                    <a:pt x="0" y="146832"/>
                    <a:pt x="0" y="150662"/>
                  </a:cubicBezTo>
                  <a:lnTo>
                    <a:pt x="0" y="213225"/>
                  </a:lnTo>
                  <a:cubicBezTo>
                    <a:pt x="0" y="217055"/>
                    <a:pt x="2556" y="219609"/>
                    <a:pt x="6390" y="219609"/>
                  </a:cubicBezTo>
                  <a:lnTo>
                    <a:pt x="153998" y="219609"/>
                  </a:lnTo>
                  <a:cubicBezTo>
                    <a:pt x="157832" y="219609"/>
                    <a:pt x="160388" y="217055"/>
                    <a:pt x="160388" y="213225"/>
                  </a:cubicBezTo>
                  <a:lnTo>
                    <a:pt x="160388" y="50433"/>
                  </a:lnTo>
                  <a:cubicBezTo>
                    <a:pt x="160388" y="49795"/>
                    <a:pt x="160388" y="48518"/>
                    <a:pt x="159748" y="47880"/>
                  </a:cubicBezTo>
                  <a:cubicBezTo>
                    <a:pt x="159748" y="47241"/>
                    <a:pt x="159110" y="45964"/>
                    <a:pt x="158471" y="45326"/>
                  </a:cubicBezTo>
                  <a:close/>
                  <a:moveTo>
                    <a:pt x="116936" y="22344"/>
                  </a:moveTo>
                  <a:lnTo>
                    <a:pt x="138662" y="44049"/>
                  </a:lnTo>
                  <a:lnTo>
                    <a:pt x="116936" y="44049"/>
                  </a:lnTo>
                  <a:lnTo>
                    <a:pt x="116936" y="22344"/>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Graphic 1100">
              <a:extLst>
                <a:ext uri="{FF2B5EF4-FFF2-40B4-BE49-F238E27FC236}">
                  <a16:creationId xmlns:a16="http://schemas.microsoft.com/office/drawing/2014/main" id="{2AB35A9F-02C8-E894-7E96-50A96E696BA5}"/>
                </a:ext>
              </a:extLst>
            </p:cNvPr>
            <p:cNvSpPr/>
            <p:nvPr/>
          </p:nvSpPr>
          <p:spPr>
            <a:xfrm>
              <a:off x="5892800" y="4499118"/>
              <a:ext cx="46646" cy="12767"/>
            </a:xfrm>
            <a:custGeom>
              <a:avLst/>
              <a:gdLst>
                <a:gd name="connsiteX0" fmla="*/ 46646 w 46646"/>
                <a:gd name="connsiteY0" fmla="*/ 6384 h 12767"/>
                <a:gd name="connsiteX1" fmla="*/ 40257 w 46646"/>
                <a:gd name="connsiteY1" fmla="*/ 0 h 12767"/>
                <a:gd name="connsiteX2" fmla="*/ 6390 w 46646"/>
                <a:gd name="connsiteY2" fmla="*/ 0 h 12767"/>
                <a:gd name="connsiteX3" fmla="*/ 0 w 46646"/>
                <a:gd name="connsiteY3" fmla="*/ 6384 h 12767"/>
                <a:gd name="connsiteX4" fmla="*/ 6390 w 46646"/>
                <a:gd name="connsiteY4" fmla="*/ 12768 h 12767"/>
                <a:gd name="connsiteX5" fmla="*/ 40257 w 46646"/>
                <a:gd name="connsiteY5" fmla="*/ 12768 h 12767"/>
                <a:gd name="connsiteX6" fmla="*/ 46646 w 46646"/>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46" h="12767">
                  <a:moveTo>
                    <a:pt x="46646" y="6384"/>
                  </a:moveTo>
                  <a:cubicBezTo>
                    <a:pt x="46646" y="2554"/>
                    <a:pt x="44090" y="0"/>
                    <a:pt x="40257" y="0"/>
                  </a:cubicBezTo>
                  <a:lnTo>
                    <a:pt x="6390" y="0"/>
                  </a:lnTo>
                  <a:cubicBezTo>
                    <a:pt x="2556" y="0"/>
                    <a:pt x="0" y="2554"/>
                    <a:pt x="0" y="6384"/>
                  </a:cubicBezTo>
                  <a:cubicBezTo>
                    <a:pt x="0" y="10214"/>
                    <a:pt x="2556" y="12768"/>
                    <a:pt x="6390" y="12768"/>
                  </a:cubicBezTo>
                  <a:lnTo>
                    <a:pt x="40257" y="12768"/>
                  </a:lnTo>
                  <a:cubicBezTo>
                    <a:pt x="43451" y="12768"/>
                    <a:pt x="46646" y="9576"/>
                    <a:pt x="46646" y="6384"/>
                  </a:cubicBez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5" name="Graphic 1100">
              <a:extLst>
                <a:ext uri="{FF2B5EF4-FFF2-40B4-BE49-F238E27FC236}">
                  <a16:creationId xmlns:a16="http://schemas.microsoft.com/office/drawing/2014/main" id="{9EA88BB9-6285-14C7-DC37-27117C1F0A8F}"/>
                </a:ext>
              </a:extLst>
            </p:cNvPr>
            <p:cNvSpPr/>
            <p:nvPr/>
          </p:nvSpPr>
          <p:spPr>
            <a:xfrm>
              <a:off x="5880020" y="4469113"/>
              <a:ext cx="59426" cy="12767"/>
            </a:xfrm>
            <a:custGeom>
              <a:avLst/>
              <a:gdLst>
                <a:gd name="connsiteX0" fmla="*/ 53036 w 59426"/>
                <a:gd name="connsiteY0" fmla="*/ 0 h 12767"/>
                <a:gd name="connsiteX1" fmla="*/ 6390 w 59426"/>
                <a:gd name="connsiteY1" fmla="*/ 0 h 12767"/>
                <a:gd name="connsiteX2" fmla="*/ 0 w 59426"/>
                <a:gd name="connsiteY2" fmla="*/ 6384 h 12767"/>
                <a:gd name="connsiteX3" fmla="*/ 6390 w 59426"/>
                <a:gd name="connsiteY3" fmla="*/ 12768 h 12767"/>
                <a:gd name="connsiteX4" fmla="*/ 53036 w 59426"/>
                <a:gd name="connsiteY4" fmla="*/ 12768 h 12767"/>
                <a:gd name="connsiteX5" fmla="*/ 59426 w 59426"/>
                <a:gd name="connsiteY5" fmla="*/ 6384 h 12767"/>
                <a:gd name="connsiteX6" fmla="*/ 53036 w 59426"/>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6" h="12767">
                  <a:moveTo>
                    <a:pt x="53036" y="0"/>
                  </a:moveTo>
                  <a:lnTo>
                    <a:pt x="6390" y="0"/>
                  </a:lnTo>
                  <a:cubicBezTo>
                    <a:pt x="2556" y="0"/>
                    <a:pt x="0" y="2554"/>
                    <a:pt x="0" y="6384"/>
                  </a:cubicBezTo>
                  <a:cubicBezTo>
                    <a:pt x="0" y="10215"/>
                    <a:pt x="2556" y="12768"/>
                    <a:pt x="6390" y="12768"/>
                  </a:cubicBezTo>
                  <a:lnTo>
                    <a:pt x="53036" y="12768"/>
                  </a:lnTo>
                  <a:cubicBezTo>
                    <a:pt x="56870" y="12768"/>
                    <a:pt x="59426" y="10215"/>
                    <a:pt x="59426" y="6384"/>
                  </a:cubicBezTo>
                  <a:cubicBezTo>
                    <a:pt x="59426" y="2554"/>
                    <a:pt x="56231" y="0"/>
                    <a:pt x="53036" y="0"/>
                  </a:cubicBez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6" name="Graphic 1100">
              <a:extLst>
                <a:ext uri="{FF2B5EF4-FFF2-40B4-BE49-F238E27FC236}">
                  <a16:creationId xmlns:a16="http://schemas.microsoft.com/office/drawing/2014/main" id="{DA477CE6-BDA6-E37C-8AB7-EF722A20A0EB}"/>
                </a:ext>
              </a:extLst>
            </p:cNvPr>
            <p:cNvSpPr/>
            <p:nvPr/>
          </p:nvSpPr>
          <p:spPr>
            <a:xfrm>
              <a:off x="5901106" y="4528484"/>
              <a:ext cx="36422" cy="12767"/>
            </a:xfrm>
            <a:custGeom>
              <a:avLst/>
              <a:gdLst>
                <a:gd name="connsiteX0" fmla="*/ 6390 w 36422"/>
                <a:gd name="connsiteY0" fmla="*/ 0 h 12767"/>
                <a:gd name="connsiteX1" fmla="*/ 0 w 36422"/>
                <a:gd name="connsiteY1" fmla="*/ 6384 h 12767"/>
                <a:gd name="connsiteX2" fmla="*/ 6390 w 36422"/>
                <a:gd name="connsiteY2" fmla="*/ 12768 h 12767"/>
                <a:gd name="connsiteX3" fmla="*/ 30033 w 36422"/>
                <a:gd name="connsiteY3" fmla="*/ 12768 h 12767"/>
                <a:gd name="connsiteX4" fmla="*/ 36423 w 36422"/>
                <a:gd name="connsiteY4" fmla="*/ 6384 h 12767"/>
                <a:gd name="connsiteX5" fmla="*/ 30033 w 36422"/>
                <a:gd name="connsiteY5" fmla="*/ 0 h 12767"/>
                <a:gd name="connsiteX6" fmla="*/ 6390 w 364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2" h="12767">
                  <a:moveTo>
                    <a:pt x="6390" y="0"/>
                  </a:moveTo>
                  <a:cubicBezTo>
                    <a:pt x="2556" y="0"/>
                    <a:pt x="0" y="2554"/>
                    <a:pt x="0" y="6384"/>
                  </a:cubicBezTo>
                  <a:cubicBezTo>
                    <a:pt x="0" y="10215"/>
                    <a:pt x="2556" y="12768"/>
                    <a:pt x="6390" y="12768"/>
                  </a:cubicBezTo>
                  <a:lnTo>
                    <a:pt x="30033" y="12768"/>
                  </a:lnTo>
                  <a:cubicBezTo>
                    <a:pt x="33867" y="12768"/>
                    <a:pt x="36423" y="10215"/>
                    <a:pt x="36423" y="6384"/>
                  </a:cubicBezTo>
                  <a:cubicBezTo>
                    <a:pt x="36423" y="2554"/>
                    <a:pt x="33867" y="0"/>
                    <a:pt x="30033" y="0"/>
                  </a:cubicBezTo>
                  <a:lnTo>
                    <a:pt x="6390" y="0"/>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Graphic 1100">
              <a:extLst>
                <a:ext uri="{FF2B5EF4-FFF2-40B4-BE49-F238E27FC236}">
                  <a16:creationId xmlns:a16="http://schemas.microsoft.com/office/drawing/2014/main" id="{AE6174C4-A25C-D5D6-ECC5-A0C2716A6D00}"/>
                </a:ext>
              </a:extLst>
            </p:cNvPr>
            <p:cNvSpPr/>
            <p:nvPr/>
          </p:nvSpPr>
          <p:spPr>
            <a:xfrm>
              <a:off x="5776503" y="4432086"/>
              <a:ext cx="108628" cy="109165"/>
            </a:xfrm>
            <a:custGeom>
              <a:avLst/>
              <a:gdLst>
                <a:gd name="connsiteX0" fmla="*/ 70928 w 108628"/>
                <a:gd name="connsiteY0" fmla="*/ 101505 h 109165"/>
                <a:gd name="connsiteX1" fmla="*/ 100961 w 108628"/>
                <a:gd name="connsiteY1" fmla="*/ 109166 h 109165"/>
                <a:gd name="connsiteX2" fmla="*/ 102239 w 108628"/>
                <a:gd name="connsiteY2" fmla="*/ 109166 h 109165"/>
                <a:gd name="connsiteX3" fmla="*/ 106712 w 108628"/>
                <a:gd name="connsiteY3" fmla="*/ 107251 h 109165"/>
                <a:gd name="connsiteX4" fmla="*/ 108629 w 108628"/>
                <a:gd name="connsiteY4" fmla="*/ 101505 h 109165"/>
                <a:gd name="connsiteX5" fmla="*/ 101600 w 108628"/>
                <a:gd name="connsiteY5" fmla="*/ 70862 h 109165"/>
                <a:gd name="connsiteX6" fmla="*/ 99683 w 108628"/>
                <a:gd name="connsiteY6" fmla="*/ 67670 h 109165"/>
                <a:gd name="connsiteX7" fmla="*/ 33866 w 108628"/>
                <a:gd name="connsiteY7" fmla="*/ 1915 h 109165"/>
                <a:gd name="connsiteX8" fmla="*/ 24921 w 108628"/>
                <a:gd name="connsiteY8" fmla="*/ 1915 h 109165"/>
                <a:gd name="connsiteX9" fmla="*/ 1917 w 108628"/>
                <a:gd name="connsiteY9" fmla="*/ 24898 h 109165"/>
                <a:gd name="connsiteX10" fmla="*/ 1917 w 108628"/>
                <a:gd name="connsiteY10" fmla="*/ 33835 h 109165"/>
                <a:gd name="connsiteX11" fmla="*/ 1917 w 108628"/>
                <a:gd name="connsiteY11" fmla="*/ 33835 h 109165"/>
                <a:gd name="connsiteX12" fmla="*/ 68372 w 108628"/>
                <a:gd name="connsiteY12" fmla="*/ 100229 h 109165"/>
                <a:gd name="connsiteX13" fmla="*/ 70928 w 108628"/>
                <a:gd name="connsiteY13" fmla="*/ 101505 h 109165"/>
                <a:gd name="connsiteX14" fmla="*/ 79235 w 108628"/>
                <a:gd name="connsiteY14" fmla="*/ 90653 h 109165"/>
                <a:gd name="connsiteX15" fmla="*/ 90098 w 108628"/>
                <a:gd name="connsiteY15" fmla="*/ 79800 h 109165"/>
                <a:gd name="connsiteX16" fmla="*/ 93293 w 108628"/>
                <a:gd name="connsiteY16" fmla="*/ 93845 h 109165"/>
                <a:gd name="connsiteX17" fmla="*/ 79235 w 108628"/>
                <a:gd name="connsiteY17" fmla="*/ 90653 h 109165"/>
                <a:gd name="connsiteX18" fmla="*/ 28755 w 108628"/>
                <a:gd name="connsiteY18" fmla="*/ 15322 h 109165"/>
                <a:gd name="connsiteX19" fmla="*/ 82430 w 108628"/>
                <a:gd name="connsiteY19" fmla="*/ 68947 h 109165"/>
                <a:gd name="connsiteX20" fmla="*/ 68372 w 108628"/>
                <a:gd name="connsiteY20" fmla="*/ 82992 h 109165"/>
                <a:gd name="connsiteX21" fmla="*/ 14697 w 108628"/>
                <a:gd name="connsiteY21" fmla="*/ 29366 h 109165"/>
                <a:gd name="connsiteX22" fmla="*/ 28755 w 108628"/>
                <a:gd name="connsiteY22" fmla="*/ 15322 h 1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628" h="109165">
                  <a:moveTo>
                    <a:pt x="70928" y="101505"/>
                  </a:moveTo>
                  <a:lnTo>
                    <a:pt x="100961" y="109166"/>
                  </a:lnTo>
                  <a:cubicBezTo>
                    <a:pt x="101600" y="109166"/>
                    <a:pt x="102239" y="109166"/>
                    <a:pt x="102239" y="109166"/>
                  </a:cubicBezTo>
                  <a:cubicBezTo>
                    <a:pt x="104156" y="109166"/>
                    <a:pt x="105434" y="108528"/>
                    <a:pt x="106712" y="107251"/>
                  </a:cubicBezTo>
                  <a:cubicBezTo>
                    <a:pt x="107990" y="105974"/>
                    <a:pt x="108629" y="103420"/>
                    <a:pt x="108629" y="101505"/>
                  </a:cubicBezTo>
                  <a:lnTo>
                    <a:pt x="101600" y="70862"/>
                  </a:lnTo>
                  <a:cubicBezTo>
                    <a:pt x="101600" y="69585"/>
                    <a:pt x="100961" y="68947"/>
                    <a:pt x="99683" y="67670"/>
                  </a:cubicBezTo>
                  <a:lnTo>
                    <a:pt x="33866" y="1915"/>
                  </a:lnTo>
                  <a:cubicBezTo>
                    <a:pt x="31311" y="-638"/>
                    <a:pt x="27477" y="-638"/>
                    <a:pt x="24921" y="1915"/>
                  </a:cubicBezTo>
                  <a:lnTo>
                    <a:pt x="1917" y="24898"/>
                  </a:lnTo>
                  <a:cubicBezTo>
                    <a:pt x="-639" y="27451"/>
                    <a:pt x="-639" y="31282"/>
                    <a:pt x="1917" y="33835"/>
                  </a:cubicBezTo>
                  <a:cubicBezTo>
                    <a:pt x="1917" y="33835"/>
                    <a:pt x="1917" y="33835"/>
                    <a:pt x="1917" y="33835"/>
                  </a:cubicBezTo>
                  <a:lnTo>
                    <a:pt x="68372" y="100229"/>
                  </a:lnTo>
                  <a:cubicBezTo>
                    <a:pt x="69011" y="100229"/>
                    <a:pt x="69650" y="100867"/>
                    <a:pt x="70928" y="101505"/>
                  </a:cubicBezTo>
                  <a:close/>
                  <a:moveTo>
                    <a:pt x="79235" y="90653"/>
                  </a:moveTo>
                  <a:lnTo>
                    <a:pt x="90098" y="79800"/>
                  </a:lnTo>
                  <a:lnTo>
                    <a:pt x="93293" y="93845"/>
                  </a:lnTo>
                  <a:lnTo>
                    <a:pt x="79235" y="90653"/>
                  </a:lnTo>
                  <a:close/>
                  <a:moveTo>
                    <a:pt x="28755" y="15322"/>
                  </a:moveTo>
                  <a:lnTo>
                    <a:pt x="82430" y="68947"/>
                  </a:lnTo>
                  <a:lnTo>
                    <a:pt x="68372" y="82992"/>
                  </a:lnTo>
                  <a:lnTo>
                    <a:pt x="14697" y="29366"/>
                  </a:lnTo>
                  <a:lnTo>
                    <a:pt x="28755" y="15322"/>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78" name="Graphic 77" descr="Touchscreen outline">
            <a:extLst>
              <a:ext uri="{FF2B5EF4-FFF2-40B4-BE49-F238E27FC236}">
                <a16:creationId xmlns:a16="http://schemas.microsoft.com/office/drawing/2014/main" id="{8D3FCD3C-9DCE-3F52-2150-7362A431C1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6598" y="2446718"/>
            <a:ext cx="347472" cy="347472"/>
          </a:xfrm>
          <a:prstGeom prst="rect">
            <a:avLst/>
          </a:prstGeom>
        </p:spPr>
      </p:pic>
      <p:sp>
        <p:nvSpPr>
          <p:cNvPr id="81" name="Graphic 4">
            <a:extLst>
              <a:ext uri="{FF2B5EF4-FFF2-40B4-BE49-F238E27FC236}">
                <a16:creationId xmlns:a16="http://schemas.microsoft.com/office/drawing/2014/main" id="{E43AF144-708A-A820-349B-BE11FD877416}"/>
              </a:ext>
            </a:extLst>
          </p:cNvPr>
          <p:cNvSpPr/>
          <p:nvPr/>
        </p:nvSpPr>
        <p:spPr>
          <a:xfrm>
            <a:off x="5298304" y="2427477"/>
            <a:ext cx="365760" cy="365760"/>
          </a:xfrm>
          <a:custGeom>
            <a:avLst/>
            <a:gdLst>
              <a:gd name="connsiteX0" fmla="*/ 180835 w 361674"/>
              <a:gd name="connsiteY0" fmla="*/ 0 h 361971"/>
              <a:gd name="connsiteX1" fmla="*/ 0 w 361674"/>
              <a:gd name="connsiteY1" fmla="*/ 180667 h 361971"/>
              <a:gd name="connsiteX2" fmla="*/ 180835 w 361674"/>
              <a:gd name="connsiteY2" fmla="*/ 361971 h 361971"/>
              <a:gd name="connsiteX3" fmla="*/ 361670 w 361674"/>
              <a:gd name="connsiteY3" fmla="*/ 181305 h 361971"/>
              <a:gd name="connsiteX4" fmla="*/ 361670 w 361674"/>
              <a:gd name="connsiteY4" fmla="*/ 181305 h 361971"/>
              <a:gd name="connsiteX5" fmla="*/ 180835 w 361674"/>
              <a:gd name="connsiteY5" fmla="*/ 0 h 361971"/>
              <a:gd name="connsiteX6" fmla="*/ 180835 w 361674"/>
              <a:gd name="connsiteY6" fmla="*/ 349204 h 361971"/>
              <a:gd name="connsiteX7" fmla="*/ 12780 w 361674"/>
              <a:gd name="connsiteY7" fmla="*/ 181305 h 361971"/>
              <a:gd name="connsiteX8" fmla="*/ 180835 w 361674"/>
              <a:gd name="connsiteY8" fmla="*/ 12768 h 361971"/>
              <a:gd name="connsiteX9" fmla="*/ 348890 w 361674"/>
              <a:gd name="connsiteY9" fmla="*/ 180667 h 361971"/>
              <a:gd name="connsiteX10" fmla="*/ 348890 w 361674"/>
              <a:gd name="connsiteY10" fmla="*/ 180667 h 361971"/>
              <a:gd name="connsiteX11" fmla="*/ 180835 w 361674"/>
              <a:gd name="connsiteY11" fmla="*/ 349204 h 361971"/>
              <a:gd name="connsiteX12" fmla="*/ 180835 w 361674"/>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674" h="361971">
                <a:moveTo>
                  <a:pt x="180835" y="0"/>
                </a:moveTo>
                <a:cubicBezTo>
                  <a:pt x="80513" y="0"/>
                  <a:pt x="0" y="81076"/>
                  <a:pt x="0" y="180667"/>
                </a:cubicBezTo>
                <a:cubicBezTo>
                  <a:pt x="0" y="280895"/>
                  <a:pt x="81152" y="361971"/>
                  <a:pt x="180835" y="361971"/>
                </a:cubicBezTo>
                <a:cubicBezTo>
                  <a:pt x="281157" y="361971"/>
                  <a:pt x="361670" y="280895"/>
                  <a:pt x="361670" y="181305"/>
                </a:cubicBezTo>
                <a:lnTo>
                  <a:pt x="361670" y="181305"/>
                </a:lnTo>
                <a:cubicBezTo>
                  <a:pt x="362309" y="81076"/>
                  <a:pt x="281157" y="0"/>
                  <a:pt x="180835" y="0"/>
                </a:cubicBezTo>
                <a:close/>
                <a:moveTo>
                  <a:pt x="180835" y="349204"/>
                </a:moveTo>
                <a:cubicBezTo>
                  <a:pt x="87542" y="349204"/>
                  <a:pt x="12780" y="273873"/>
                  <a:pt x="12780" y="181305"/>
                </a:cubicBezTo>
                <a:cubicBezTo>
                  <a:pt x="12780" y="88099"/>
                  <a:pt x="88181" y="12768"/>
                  <a:pt x="180835" y="12768"/>
                </a:cubicBezTo>
                <a:cubicBezTo>
                  <a:pt x="274128" y="12768"/>
                  <a:pt x="348890" y="88099"/>
                  <a:pt x="348890" y="180667"/>
                </a:cubicBezTo>
                <a:lnTo>
                  <a:pt x="348890" y="180667"/>
                </a:lnTo>
                <a:cubicBezTo>
                  <a:pt x="349529" y="273873"/>
                  <a:pt x="274128" y="349204"/>
                  <a:pt x="180835" y="349204"/>
                </a:cubicBezTo>
                <a:lnTo>
                  <a:pt x="180835" y="349204"/>
                </a:lnTo>
                <a:close/>
              </a:path>
            </a:pathLst>
          </a:custGeom>
          <a:solidFill>
            <a:schemeClr val="accent6">
              <a:lumMod val="75000"/>
            </a:schemeClr>
          </a:solidFill>
          <a:ln w="12700"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6">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3" name="Parallelogram 82">
            <a:extLst>
              <a:ext uri="{FF2B5EF4-FFF2-40B4-BE49-F238E27FC236}">
                <a16:creationId xmlns:a16="http://schemas.microsoft.com/office/drawing/2014/main" id="{95E01B6F-3950-F57A-AFCA-86FC36ACCCE6}"/>
              </a:ext>
            </a:extLst>
          </p:cNvPr>
          <p:cNvSpPr/>
          <p:nvPr/>
        </p:nvSpPr>
        <p:spPr>
          <a:xfrm>
            <a:off x="1861652" y="3752944"/>
            <a:ext cx="2312715" cy="229473"/>
          </a:xfrm>
          <a:prstGeom prst="parallelogram">
            <a:avLst/>
          </a:prstGeom>
          <a:solidFill>
            <a:schemeClr val="accent6">
              <a:lumMod val="60000"/>
              <a:lumOff val="40000"/>
            </a:schemeClr>
          </a:solid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Rule ID</a:t>
            </a:r>
          </a:p>
        </p:txBody>
      </p:sp>
      <p:sp>
        <p:nvSpPr>
          <p:cNvPr id="84" name="Parallelogram 83">
            <a:extLst>
              <a:ext uri="{FF2B5EF4-FFF2-40B4-BE49-F238E27FC236}">
                <a16:creationId xmlns:a16="http://schemas.microsoft.com/office/drawing/2014/main" id="{6DD2B9E4-26C1-BCA5-FEF6-0CF4C8224F9E}"/>
              </a:ext>
            </a:extLst>
          </p:cNvPr>
          <p:cNvSpPr/>
          <p:nvPr/>
        </p:nvSpPr>
        <p:spPr>
          <a:xfrm>
            <a:off x="1861653" y="4140069"/>
            <a:ext cx="2312715" cy="229473"/>
          </a:xfrm>
          <a:prstGeom prst="parallelogram">
            <a:avLst/>
          </a:prstGeom>
          <a:solidFill>
            <a:schemeClr val="accent6">
              <a:lumMod val="60000"/>
              <a:lumOff val="40000"/>
            </a:schemeClr>
          </a:solid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Alert Summary</a:t>
            </a:r>
          </a:p>
        </p:txBody>
      </p:sp>
      <p:sp>
        <p:nvSpPr>
          <p:cNvPr id="85" name="Parallelogram 84">
            <a:extLst>
              <a:ext uri="{FF2B5EF4-FFF2-40B4-BE49-F238E27FC236}">
                <a16:creationId xmlns:a16="http://schemas.microsoft.com/office/drawing/2014/main" id="{550AB1EA-1AC2-A875-0EB5-CE8557E7597B}"/>
              </a:ext>
            </a:extLst>
          </p:cNvPr>
          <p:cNvSpPr/>
          <p:nvPr/>
        </p:nvSpPr>
        <p:spPr>
          <a:xfrm>
            <a:off x="1861651" y="4527194"/>
            <a:ext cx="2312715" cy="229473"/>
          </a:xfrm>
          <a:prstGeom prst="parallelogram">
            <a:avLst/>
          </a:prstGeom>
          <a:solidFill>
            <a:schemeClr val="accent6">
              <a:lumMod val="60000"/>
              <a:lumOff val="40000"/>
            </a:schemeClr>
          </a:solid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Transactions Violated</a:t>
            </a:r>
          </a:p>
        </p:txBody>
      </p:sp>
      <p:sp>
        <p:nvSpPr>
          <p:cNvPr id="86" name="Parallelogram 85">
            <a:extLst>
              <a:ext uri="{FF2B5EF4-FFF2-40B4-BE49-F238E27FC236}">
                <a16:creationId xmlns:a16="http://schemas.microsoft.com/office/drawing/2014/main" id="{AA8DE8E1-BA2C-4512-249C-7DFC77E45EBF}"/>
              </a:ext>
            </a:extLst>
          </p:cNvPr>
          <p:cNvSpPr/>
          <p:nvPr/>
        </p:nvSpPr>
        <p:spPr>
          <a:xfrm>
            <a:off x="1861650" y="4914319"/>
            <a:ext cx="2312715" cy="229473"/>
          </a:xfrm>
          <a:prstGeom prst="parallelogram">
            <a:avLst/>
          </a:prstGeom>
          <a:solidFill>
            <a:schemeClr val="accent6">
              <a:lumMod val="60000"/>
              <a:lumOff val="40000"/>
            </a:schemeClr>
          </a:solid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Total Dollar Amount</a:t>
            </a:r>
          </a:p>
        </p:txBody>
      </p:sp>
      <p:sp>
        <p:nvSpPr>
          <p:cNvPr id="87" name="Parallelogram 86">
            <a:extLst>
              <a:ext uri="{FF2B5EF4-FFF2-40B4-BE49-F238E27FC236}">
                <a16:creationId xmlns:a16="http://schemas.microsoft.com/office/drawing/2014/main" id="{4448B818-9133-A239-27A8-C6826A8AE533}"/>
              </a:ext>
            </a:extLst>
          </p:cNvPr>
          <p:cNvSpPr/>
          <p:nvPr/>
        </p:nvSpPr>
        <p:spPr>
          <a:xfrm>
            <a:off x="1861654" y="5301444"/>
            <a:ext cx="2312715" cy="229473"/>
          </a:xfrm>
          <a:prstGeom prst="parallelogram">
            <a:avLst/>
          </a:prstGeom>
          <a:solidFill>
            <a:schemeClr val="accent6">
              <a:lumMod val="60000"/>
              <a:lumOff val="40000"/>
            </a:schemeClr>
          </a:solid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Date Range</a:t>
            </a: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Rectangle 8">
            <a:extLst>
              <a:ext uri="{FF2B5EF4-FFF2-40B4-BE49-F238E27FC236}">
                <a16:creationId xmlns:a16="http://schemas.microsoft.com/office/drawing/2014/main" id="{5D4D1B08-7BDF-DC06-2BC9-76DE406E7FD0}"/>
              </a:ext>
            </a:extLst>
          </p:cNvPr>
          <p:cNvSpPr/>
          <p:nvPr/>
        </p:nvSpPr>
        <p:spPr>
          <a:xfrm>
            <a:off x="5107644" y="3775362"/>
            <a:ext cx="6239821"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Rule </a:t>
            </a:r>
            <a:r>
              <a:rPr lang="en-US" sz="1400" b="1">
                <a:solidFill>
                  <a:srgbClr val="000000"/>
                </a:solidFill>
                <a:latin typeface="Open Sans" panose="020B0606030504020204" pitchFamily="34" charset="0"/>
                <a:ea typeface="Open Sans" panose="020B0606030504020204" pitchFamily="34" charset="0"/>
                <a:cs typeface="Open Sans" panose="020B0606030504020204" pitchFamily="34" charset="0"/>
              </a:rPr>
              <a:t>Validity</a:t>
            </a:r>
            <a:endPar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7FC15524-A995-804D-97F4-D6A120227452}"/>
              </a:ext>
            </a:extLst>
          </p:cNvPr>
          <p:cNvSpPr txBox="1"/>
          <p:nvPr/>
        </p:nvSpPr>
        <p:spPr>
          <a:xfrm>
            <a:off x="995391" y="6557874"/>
            <a:ext cx="5655666" cy="215444"/>
          </a:xfrm>
          <a:prstGeom prst="rect">
            <a:avLst/>
          </a:prstGeom>
          <a:noFill/>
        </p:spPr>
        <p:txBody>
          <a:bodyPr wrap="square" rtlCol="0">
            <a:spAutoFit/>
          </a:bodyPr>
          <a:lstStyle/>
          <a:p>
            <a:r>
              <a:rPr lang="en-US" sz="8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*An alert is a </a:t>
            </a:r>
            <a:r>
              <a:rPr lang="en-US" sz="800" b="1" i="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false positive</a:t>
            </a:r>
            <a:r>
              <a:rPr lang="en-US" sz="8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if the alert transactions do not meet the criteria for the scenario or alert erroneously .</a:t>
            </a:r>
            <a:endParaRPr lang="en-US" sz="8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214007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F1CB0-1BE8-B3F8-2B29-0906CB4C3FB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24CF80A-B04E-445D-8426-F8F623912B2A}"/>
              </a:ext>
            </a:extLst>
          </p:cNvPr>
          <p:cNvSpPr>
            <a:spLocks noGrp="1"/>
          </p:cNvSpPr>
          <p:nvPr>
            <p:ph type="body" sz="quarter" idx="22"/>
          </p:nvPr>
        </p:nvSpPr>
        <p:spPr>
          <a:xfrm>
            <a:off x="463295" y="682940"/>
            <a:ext cx="10668125"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Once the investigator has determined that the alert is valid, use the summary tab and the full alerted transaction tab and proceed with AML investigation.</a:t>
            </a:r>
            <a:endParaRPr kumimoji="0" lang="en-US" sz="1400" i="0" u="none" strike="noStrike" kern="12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endParaRPr lang="en-US" sz="1400" i="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4" name="Title 3">
            <a:extLst>
              <a:ext uri="{FF2B5EF4-FFF2-40B4-BE49-F238E27FC236}">
                <a16:creationId xmlns:a16="http://schemas.microsoft.com/office/drawing/2014/main" id="{6951BBC2-F577-0564-6098-51365A173BC8}"/>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Review Alerted Transactions: AML Investigation</a:t>
            </a:r>
          </a:p>
        </p:txBody>
      </p:sp>
      <p:grpSp>
        <p:nvGrpSpPr>
          <p:cNvPr id="13" name="Group 12">
            <a:extLst>
              <a:ext uri="{FF2B5EF4-FFF2-40B4-BE49-F238E27FC236}">
                <a16:creationId xmlns:a16="http://schemas.microsoft.com/office/drawing/2014/main" id="{C114C449-EBDE-E3C2-996D-6E93A0442F0E}"/>
              </a:ext>
            </a:extLst>
          </p:cNvPr>
          <p:cNvGrpSpPr/>
          <p:nvPr/>
        </p:nvGrpSpPr>
        <p:grpSpPr>
          <a:xfrm>
            <a:off x="463295" y="1908796"/>
            <a:ext cx="4767943" cy="3732245"/>
            <a:chOff x="908033" y="1897753"/>
            <a:chExt cx="5465789" cy="3997955"/>
          </a:xfrm>
        </p:grpSpPr>
        <p:sp>
          <p:nvSpPr>
            <p:cNvPr id="14" name="Rectangle 13">
              <a:extLst>
                <a:ext uri="{FF2B5EF4-FFF2-40B4-BE49-F238E27FC236}">
                  <a16:creationId xmlns:a16="http://schemas.microsoft.com/office/drawing/2014/main" id="{66F9CF36-598B-13F3-C1C3-667753C0B0BB}"/>
                </a:ext>
              </a:extLst>
            </p:cNvPr>
            <p:cNvSpPr/>
            <p:nvPr/>
          </p:nvSpPr>
          <p:spPr bwMode="gray">
            <a:xfrm>
              <a:off x="3039103" y="5017324"/>
              <a:ext cx="1203649" cy="795647"/>
            </a:xfrm>
            <a:prstGeom prst="rect">
              <a:avLst/>
            </a:prstGeom>
            <a:solidFill>
              <a:schemeClr val="tx1">
                <a:lumMod val="85000"/>
                <a:lumOff val="1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
              <a:extLst>
                <a:ext uri="{FF2B5EF4-FFF2-40B4-BE49-F238E27FC236}">
                  <a16:creationId xmlns:a16="http://schemas.microsoft.com/office/drawing/2014/main" id="{E4352FBA-6C2B-7670-D059-F3D666EDEF3A}"/>
                </a:ext>
              </a:extLst>
            </p:cNvPr>
            <p:cNvSpPr/>
            <p:nvPr/>
          </p:nvSpPr>
          <p:spPr bwMode="gray">
            <a:xfrm>
              <a:off x="908033" y="1897753"/>
              <a:ext cx="5465789" cy="3336720"/>
            </a:xfrm>
            <a:prstGeom prst="roundRect">
              <a:avLst>
                <a:gd name="adj" fmla="val 2965"/>
              </a:avLst>
            </a:prstGeom>
            <a:gradFill>
              <a:gsLst>
                <a:gs pos="0">
                  <a:schemeClr val="tx1">
                    <a:lumMod val="75000"/>
                    <a:lumOff val="25000"/>
                  </a:schemeClr>
                </a:gs>
                <a:gs pos="100000">
                  <a:srgbClr val="000000"/>
                </a:gs>
              </a:gsLst>
              <a:lin ang="2700000" scaled="0"/>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13">
              <a:extLst>
                <a:ext uri="{FF2B5EF4-FFF2-40B4-BE49-F238E27FC236}">
                  <a16:creationId xmlns:a16="http://schemas.microsoft.com/office/drawing/2014/main" id="{60158DA8-AA94-EE51-E78B-14118B523A45}"/>
                </a:ext>
              </a:extLst>
            </p:cNvPr>
            <p:cNvSpPr/>
            <p:nvPr/>
          </p:nvSpPr>
          <p:spPr bwMode="gray">
            <a:xfrm>
              <a:off x="1021944" y="2024141"/>
              <a:ext cx="5237970" cy="3083946"/>
            </a:xfrm>
            <a:prstGeom prst="roundRect">
              <a:avLst>
                <a:gd name="adj" fmla="val 0"/>
              </a:avLst>
            </a:prstGeom>
            <a:solidFill>
              <a:srgbClr val="FFFFFF"/>
            </a:solidFill>
            <a:ln w="19050" algn="ctr">
              <a:noFill/>
              <a:miter lim="800000"/>
              <a:headEnd/>
              <a:tailEnd/>
            </a:ln>
          </p:spPr>
          <p:txBody>
            <a:bodyPr wrap="square" lIns="88900" tIns="88900" rIns="88900" bIns="88900" rtlCol="0" anchor="ctr"/>
            <a:lstStyle/>
            <a:p>
              <a:pPr lvl="0" algn="ctr"/>
              <a:r>
                <a:rPr kumimoji="0" lang="en-US" sz="12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200">
                  <a:latin typeface="Open Sans" panose="020B0606030504020204" pitchFamily="34" charset="0"/>
                  <a:ea typeface="Open Sans" panose="020B0606030504020204" pitchFamily="34" charset="0"/>
                  <a:cs typeface="Open Sans" panose="020B0606030504020204" pitchFamily="34" charset="0"/>
                </a:rPr>
                <a:t>Please review on Green Dot desktop for screenshots</a:t>
              </a:r>
              <a:r>
                <a:rPr kumimoji="0" lang="en-US" sz="12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t>
              </a:r>
            </a:p>
          </p:txBody>
        </p:sp>
        <p:sp>
          <p:nvSpPr>
            <p:cNvPr id="17" name="Rectangle 16">
              <a:extLst>
                <a:ext uri="{FF2B5EF4-FFF2-40B4-BE49-F238E27FC236}">
                  <a16:creationId xmlns:a16="http://schemas.microsoft.com/office/drawing/2014/main" id="{092906D3-E95E-00EE-199D-7C6C71FD18E6}"/>
                </a:ext>
              </a:extLst>
            </p:cNvPr>
            <p:cNvSpPr/>
            <p:nvPr/>
          </p:nvSpPr>
          <p:spPr bwMode="gray">
            <a:xfrm>
              <a:off x="2427948" y="5812971"/>
              <a:ext cx="2425959" cy="82737"/>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0" name="TextBox 19">
            <a:extLst>
              <a:ext uri="{FF2B5EF4-FFF2-40B4-BE49-F238E27FC236}">
                <a16:creationId xmlns:a16="http://schemas.microsoft.com/office/drawing/2014/main" id="{AB226852-E61C-2CA8-2770-BEABEBCD99CA}"/>
              </a:ext>
            </a:extLst>
          </p:cNvPr>
          <p:cNvSpPr txBox="1"/>
          <p:nvPr/>
        </p:nvSpPr>
        <p:spPr>
          <a:xfrm>
            <a:off x="6229893" y="2238732"/>
            <a:ext cx="5180227" cy="430887"/>
          </a:xfrm>
          <a:prstGeom prst="rect">
            <a:avLst/>
          </a:prstGeom>
          <a:solidFill>
            <a:schemeClr val="accent6">
              <a:lumMod val="20000"/>
              <a:lumOff val="80000"/>
            </a:schemeClr>
          </a:solidFill>
          <a:ln>
            <a:solidFill>
              <a:schemeClr val="tx1"/>
            </a:solidFill>
          </a:ln>
        </p:spPr>
        <p:txBody>
          <a:bodyPr wrap="square" rtlCol="0">
            <a:spAutoFit/>
          </a:bodyPr>
          <a:lstStyle/>
          <a:p>
            <a:r>
              <a:rPr lang="en-US" sz="11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Time frame </a:t>
            </a: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and order of transactions (e.g., does the Focal Entity alert across the entire 15-month Lookback Period or during a specific period)</a:t>
            </a:r>
            <a:endParaRPr lang="en-US" sz="1100">
              <a:latin typeface="Open Sans" panose="020B0606030504020204" pitchFamily="34" charset="0"/>
              <a:ea typeface="Open Sans" panose="020B0606030504020204" pitchFamily="34" charset="0"/>
              <a:cs typeface="Open Sans" panose="020B0606030504020204" pitchFamily="34" charset="0"/>
            </a:endParaRPr>
          </a:p>
        </p:txBody>
      </p:sp>
      <p:sp>
        <p:nvSpPr>
          <p:cNvPr id="21" name="TextBox 20">
            <a:extLst>
              <a:ext uri="{FF2B5EF4-FFF2-40B4-BE49-F238E27FC236}">
                <a16:creationId xmlns:a16="http://schemas.microsoft.com/office/drawing/2014/main" id="{0ED47287-AA68-048C-71BD-8774FBDFA457}"/>
              </a:ext>
            </a:extLst>
          </p:cNvPr>
          <p:cNvSpPr txBox="1"/>
          <p:nvPr/>
        </p:nvSpPr>
        <p:spPr>
          <a:xfrm>
            <a:off x="6225166" y="5145229"/>
            <a:ext cx="5179793" cy="600164"/>
          </a:xfrm>
          <a:prstGeom prst="rect">
            <a:avLst/>
          </a:prstGeom>
          <a:solidFill>
            <a:schemeClr val="accent6">
              <a:lumMod val="20000"/>
              <a:lumOff val="80000"/>
            </a:schemeClr>
          </a:solidFill>
          <a:ln>
            <a:solidFill>
              <a:schemeClr val="tx1"/>
            </a:solidFill>
          </a:ln>
        </p:spPr>
        <p:txBody>
          <a:bodyPr wrap="square" rtlCol="0">
            <a:spAutoFit/>
          </a:bodyPr>
          <a:lstStyle/>
          <a:p>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What is the </a:t>
            </a:r>
            <a:r>
              <a:rPr lang="en-US" sz="1100" b="1">
                <a:solidFill>
                  <a:srgbClr val="000000"/>
                </a:solidFill>
                <a:latin typeface="Open Sans" panose="020B0606030504020204" pitchFamily="34" charset="0"/>
                <a:ea typeface="Open Sans" panose="020B0606030504020204" pitchFamily="34" charset="0"/>
                <a:cs typeface="Open Sans" panose="020B0606030504020204" pitchFamily="34" charset="0"/>
              </a:rPr>
              <a:t>expected activity </a:t>
            </a: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(based on what is known about the focal entity and their customer/business type) vs. actual activity (e.g., does the alerted activity look like normal DDA account activity?) </a:t>
            </a:r>
            <a:endParaRPr lang="en-US" sz="1100">
              <a:latin typeface="Open Sans" panose="020B0606030504020204" pitchFamily="34" charset="0"/>
              <a:ea typeface="Open Sans" panose="020B0606030504020204" pitchFamily="34" charset="0"/>
              <a:cs typeface="Open Sans" panose="020B0606030504020204" pitchFamily="34" charset="0"/>
            </a:endParaRPr>
          </a:p>
        </p:txBody>
      </p:sp>
      <p:sp>
        <p:nvSpPr>
          <p:cNvPr id="22" name="TextBox 21">
            <a:extLst>
              <a:ext uri="{FF2B5EF4-FFF2-40B4-BE49-F238E27FC236}">
                <a16:creationId xmlns:a16="http://schemas.microsoft.com/office/drawing/2014/main" id="{F87E6961-F35E-2481-831D-8E211D1CDBFD}"/>
              </a:ext>
            </a:extLst>
          </p:cNvPr>
          <p:cNvSpPr txBox="1"/>
          <p:nvPr/>
        </p:nvSpPr>
        <p:spPr>
          <a:xfrm>
            <a:off x="6224186" y="3803367"/>
            <a:ext cx="5179793" cy="1277273"/>
          </a:xfrm>
          <a:prstGeom prst="rect">
            <a:avLst/>
          </a:prstGeom>
          <a:solidFill>
            <a:schemeClr val="accent6">
              <a:lumMod val="20000"/>
              <a:lumOff val="80000"/>
            </a:schemeClr>
          </a:solidFill>
          <a:ln>
            <a:solidFill>
              <a:schemeClr val="tx1"/>
            </a:solidFill>
          </a:ln>
        </p:spPr>
        <p:txBody>
          <a:bodyPr wrap="square" rtlCol="0">
            <a:spAutoFit/>
          </a:bodyPr>
          <a:lstStyle/>
          <a:p>
            <a:pPr algn="l" rtl="0" fontAlgn="base"/>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Based on the </a:t>
            </a:r>
            <a:r>
              <a:rPr lang="en-US" sz="11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products</a:t>
            </a: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listed in the Produc</a:t>
            </a: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t Column</a:t>
            </a:r>
            <a:endPar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p>
            <a:pPr marL="182880" lvl="1" fontAlgn="base">
              <a:buFont typeface="Arial" panose="020B0604020202020204" pitchFamily="34" charset="0"/>
              <a:buChar char="•"/>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Description of the product </a:t>
            </a:r>
          </a:p>
          <a:p>
            <a:pPr marL="182880" lvl="1" fontAlgn="base">
              <a:buFont typeface="Arial" panose="020B0604020202020204" pitchFamily="34" charset="0"/>
              <a:buChar char="•"/>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Product transaction limits (e.g., daily cash limit, MoneyPak limit) </a:t>
            </a:r>
          </a:p>
          <a:p>
            <a:pPr marL="182880" lvl="1" fontAlgn="base">
              <a:buFont typeface="Arial" panose="020B0604020202020204" pitchFamily="34" charset="0"/>
              <a:buChar char="•"/>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Potential money laundering risks and red flags </a:t>
            </a:r>
            <a:endPar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indent="-274320" fontAlgn="base"/>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 (R</a:t>
            </a: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eview the Green Dot Product Guide and the associated product </a:t>
            </a: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websites </a:t>
            </a: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to understand how the products works and how customer’s use their accounts)</a:t>
            </a:r>
          </a:p>
        </p:txBody>
      </p:sp>
      <p:sp>
        <p:nvSpPr>
          <p:cNvPr id="24" name="TextBox 23">
            <a:extLst>
              <a:ext uri="{FF2B5EF4-FFF2-40B4-BE49-F238E27FC236}">
                <a16:creationId xmlns:a16="http://schemas.microsoft.com/office/drawing/2014/main" id="{88D613A9-A011-AC99-D181-2149EECEFAB5}"/>
              </a:ext>
            </a:extLst>
          </p:cNvPr>
          <p:cNvSpPr txBox="1"/>
          <p:nvPr/>
        </p:nvSpPr>
        <p:spPr>
          <a:xfrm>
            <a:off x="6229417" y="2757969"/>
            <a:ext cx="5180227" cy="430887"/>
          </a:xfrm>
          <a:prstGeom prst="rect">
            <a:avLst/>
          </a:prstGeom>
          <a:solidFill>
            <a:schemeClr val="accent6">
              <a:lumMod val="20000"/>
              <a:lumOff val="80000"/>
            </a:schemeClr>
          </a:solidFill>
          <a:ln>
            <a:solidFill>
              <a:schemeClr val="tx1"/>
            </a:solidFill>
          </a:ln>
        </p:spPr>
        <p:txBody>
          <a:bodyPr wrap="square" rtlCol="0">
            <a:spAutoFit/>
          </a:bodyPr>
          <a:lstStyle/>
          <a:p>
            <a:r>
              <a:rPr lang="en-US" sz="1100" b="1">
                <a:solidFill>
                  <a:srgbClr val="000000"/>
                </a:solidFill>
                <a:latin typeface="Open Sans" panose="020B0606030504020204" pitchFamily="34" charset="0"/>
                <a:ea typeface="Open Sans" panose="020B0606030504020204" pitchFamily="34" charset="0"/>
                <a:cs typeface="Open Sans" panose="020B0606030504020204" pitchFamily="34" charset="0"/>
              </a:rPr>
              <a:t>Counterparties</a:t>
            </a: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 most involved in the alerted activity for each alert (can be based on total value and volume of transactions)</a:t>
            </a:r>
            <a:endParaRPr lang="en-US" sz="1100">
              <a:latin typeface="Open Sans" panose="020B0606030504020204" pitchFamily="34"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7C51D84A-39AF-F593-F3C7-E3078CD9079B}"/>
              </a:ext>
            </a:extLst>
          </p:cNvPr>
          <p:cNvSpPr txBox="1"/>
          <p:nvPr/>
        </p:nvSpPr>
        <p:spPr>
          <a:xfrm>
            <a:off x="6229851" y="1550218"/>
            <a:ext cx="5179793" cy="600164"/>
          </a:xfrm>
          <a:prstGeom prst="rect">
            <a:avLst/>
          </a:prstGeom>
          <a:solidFill>
            <a:schemeClr val="accent6">
              <a:lumMod val="20000"/>
              <a:lumOff val="80000"/>
            </a:schemeClr>
          </a:solidFill>
          <a:ln>
            <a:solidFill>
              <a:schemeClr val="tx1"/>
            </a:solidFill>
          </a:ln>
        </p:spPr>
        <p:txBody>
          <a:bodyPr wrap="square" rtlCol="0">
            <a:spAutoFit/>
          </a:bodyPr>
          <a:lstStyle/>
          <a:p>
            <a:r>
              <a:rPr lang="en-US" sz="110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Alerted transactions under </a:t>
            </a:r>
            <a:r>
              <a:rPr lang="en-US" sz="11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each Alert ID </a:t>
            </a: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and the alert summary; and does the alerted activity </a:t>
            </a:r>
            <a:r>
              <a:rPr lang="en-US" sz="11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span multiple accounts and products</a:t>
            </a: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Note whether the product is associated with a SMB or consumer </a:t>
            </a:r>
          </a:p>
        </p:txBody>
      </p:sp>
      <p:cxnSp>
        <p:nvCxnSpPr>
          <p:cNvPr id="27" name="Straight Connector 26">
            <a:extLst>
              <a:ext uri="{FF2B5EF4-FFF2-40B4-BE49-F238E27FC236}">
                <a16:creationId xmlns:a16="http://schemas.microsoft.com/office/drawing/2014/main" id="{66AF517F-9709-F8D9-373E-4286BF55C009}"/>
              </a:ext>
            </a:extLst>
          </p:cNvPr>
          <p:cNvCxnSpPr>
            <a:cxnSpLocks/>
            <a:stCxn id="15" idx="3"/>
            <a:endCxn id="25" idx="1"/>
          </p:cNvCxnSpPr>
          <p:nvPr/>
        </p:nvCxnSpPr>
        <p:spPr>
          <a:xfrm flipV="1">
            <a:off x="5231238" y="1850300"/>
            <a:ext cx="998613" cy="1615975"/>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1FF1193-9860-E37A-60F4-3D8972D9F666}"/>
              </a:ext>
            </a:extLst>
          </p:cNvPr>
          <p:cNvCxnSpPr>
            <a:cxnSpLocks/>
            <a:stCxn id="15" idx="3"/>
            <a:endCxn id="20" idx="1"/>
          </p:cNvCxnSpPr>
          <p:nvPr/>
        </p:nvCxnSpPr>
        <p:spPr>
          <a:xfrm flipV="1">
            <a:off x="5231238" y="2454176"/>
            <a:ext cx="998655" cy="1012099"/>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59BB821-DD74-A192-C73A-A8BD0FB7F4BE}"/>
              </a:ext>
            </a:extLst>
          </p:cNvPr>
          <p:cNvCxnSpPr>
            <a:cxnSpLocks/>
            <a:stCxn id="15" idx="3"/>
            <a:endCxn id="24" idx="1"/>
          </p:cNvCxnSpPr>
          <p:nvPr/>
        </p:nvCxnSpPr>
        <p:spPr>
          <a:xfrm flipV="1">
            <a:off x="5231238" y="2973413"/>
            <a:ext cx="998179" cy="492862"/>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074B32-2904-E26D-3C17-ED6FD19CC92F}"/>
              </a:ext>
            </a:extLst>
          </p:cNvPr>
          <p:cNvCxnSpPr>
            <a:cxnSpLocks/>
            <a:stCxn id="15" idx="3"/>
            <a:endCxn id="22" idx="1"/>
          </p:cNvCxnSpPr>
          <p:nvPr/>
        </p:nvCxnSpPr>
        <p:spPr>
          <a:xfrm>
            <a:off x="5231238" y="3466275"/>
            <a:ext cx="992948" cy="975729"/>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D6041B8-078A-CD9D-F18E-6DA0C85901D0}"/>
              </a:ext>
            </a:extLst>
          </p:cNvPr>
          <p:cNvCxnSpPr>
            <a:cxnSpLocks/>
            <a:stCxn id="15" idx="3"/>
            <a:endCxn id="21" idx="1"/>
          </p:cNvCxnSpPr>
          <p:nvPr/>
        </p:nvCxnSpPr>
        <p:spPr>
          <a:xfrm>
            <a:off x="5231238" y="3466275"/>
            <a:ext cx="993928" cy="1979036"/>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6710D17-1F29-354A-2FCA-5E1CFBF19B98}"/>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4</a:t>
            </a:r>
          </a:p>
        </p:txBody>
      </p:sp>
      <p:cxnSp>
        <p:nvCxnSpPr>
          <p:cNvPr id="51" name="Straight Connector 50">
            <a:extLst>
              <a:ext uri="{FF2B5EF4-FFF2-40B4-BE49-F238E27FC236}">
                <a16:creationId xmlns:a16="http://schemas.microsoft.com/office/drawing/2014/main" id="{A3EF6568-74BE-840F-DEA1-B1F464628902}"/>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3F42F76-A2EC-C4EB-B9DF-5CDF754E77C8}"/>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D615E17-BEBE-F4EE-9ED3-80C9015B05A3}"/>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grpSp>
        <p:nvGrpSpPr>
          <p:cNvPr id="54" name="Group 417">
            <a:extLst>
              <a:ext uri="{FF2B5EF4-FFF2-40B4-BE49-F238E27FC236}">
                <a16:creationId xmlns:a16="http://schemas.microsoft.com/office/drawing/2014/main" id="{022EF08B-3143-FB22-6D4B-37E809D9C455}"/>
              </a:ext>
            </a:extLst>
          </p:cNvPr>
          <p:cNvGrpSpPr>
            <a:grpSpLocks noChangeAspect="1"/>
          </p:cNvGrpSpPr>
          <p:nvPr/>
        </p:nvGrpSpPr>
        <p:grpSpPr bwMode="auto">
          <a:xfrm>
            <a:off x="2664386" y="2232607"/>
            <a:ext cx="365760" cy="366834"/>
            <a:chOff x="2725" y="1609"/>
            <a:chExt cx="340" cy="341"/>
          </a:xfrm>
          <a:solidFill>
            <a:schemeClr val="accent6">
              <a:lumMod val="75000"/>
            </a:schemeClr>
          </a:solidFill>
        </p:grpSpPr>
        <p:sp>
          <p:nvSpPr>
            <p:cNvPr id="55" name="Freeform 418">
              <a:extLst>
                <a:ext uri="{FF2B5EF4-FFF2-40B4-BE49-F238E27FC236}">
                  <a16:creationId xmlns:a16="http://schemas.microsoft.com/office/drawing/2014/main" id="{DB1A3742-2617-CACE-2603-88960F418BE3}"/>
                </a:ext>
              </a:extLst>
            </p:cNvPr>
            <p:cNvSpPr>
              <a:spLocks noEditPoints="1"/>
            </p:cNvSpPr>
            <p:nvPr/>
          </p:nvSpPr>
          <p:spPr bwMode="auto">
            <a:xfrm>
              <a:off x="2725" y="1609"/>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华文细黑" panose="02010600040101010101" pitchFamily="2" charset="-122"/>
                <a:ea typeface="华文细黑" panose="02010600040101010101" pitchFamily="2" charset="-122"/>
              </a:endParaRPr>
            </a:p>
          </p:txBody>
        </p:sp>
        <p:sp>
          <p:nvSpPr>
            <p:cNvPr id="56" name="Freeform 419">
              <a:extLst>
                <a:ext uri="{FF2B5EF4-FFF2-40B4-BE49-F238E27FC236}">
                  <a16:creationId xmlns:a16="http://schemas.microsoft.com/office/drawing/2014/main" id="{9A268D38-857E-0429-1234-27F7A40D8500}"/>
                </a:ext>
              </a:extLst>
            </p:cNvPr>
            <p:cNvSpPr>
              <a:spLocks noEditPoints="1"/>
            </p:cNvSpPr>
            <p:nvPr/>
          </p:nvSpPr>
          <p:spPr bwMode="auto">
            <a:xfrm>
              <a:off x="2817" y="1673"/>
              <a:ext cx="156" cy="213"/>
            </a:xfrm>
            <a:custGeom>
              <a:avLst/>
              <a:gdLst>
                <a:gd name="T0" fmla="*/ 25 w 235"/>
                <a:gd name="T1" fmla="*/ 189 h 320"/>
                <a:gd name="T2" fmla="*/ 25 w 235"/>
                <a:gd name="T3" fmla="*/ 173 h 320"/>
                <a:gd name="T4" fmla="*/ 40 w 235"/>
                <a:gd name="T5" fmla="*/ 173 h 320"/>
                <a:gd name="T6" fmla="*/ 107 w 235"/>
                <a:gd name="T7" fmla="*/ 241 h 320"/>
                <a:gd name="T8" fmla="*/ 107 w 235"/>
                <a:gd name="T9" fmla="*/ 10 h 320"/>
                <a:gd name="T10" fmla="*/ 118 w 235"/>
                <a:gd name="T11" fmla="*/ 0 h 320"/>
                <a:gd name="T12" fmla="*/ 128 w 235"/>
                <a:gd name="T13" fmla="*/ 10 h 320"/>
                <a:gd name="T14" fmla="*/ 128 w 235"/>
                <a:gd name="T15" fmla="*/ 241 h 320"/>
                <a:gd name="T16" fmla="*/ 195 w 235"/>
                <a:gd name="T17" fmla="*/ 173 h 320"/>
                <a:gd name="T18" fmla="*/ 211 w 235"/>
                <a:gd name="T19" fmla="*/ 173 h 320"/>
                <a:gd name="T20" fmla="*/ 211 w 235"/>
                <a:gd name="T21" fmla="*/ 189 h 320"/>
                <a:gd name="T22" fmla="*/ 125 w 235"/>
                <a:gd name="T23" fmla="*/ 274 h 320"/>
                <a:gd name="T24" fmla="*/ 122 w 235"/>
                <a:gd name="T25" fmla="*/ 276 h 320"/>
                <a:gd name="T26" fmla="*/ 118 w 235"/>
                <a:gd name="T27" fmla="*/ 277 h 320"/>
                <a:gd name="T28" fmla="*/ 114 w 235"/>
                <a:gd name="T29" fmla="*/ 276 h 320"/>
                <a:gd name="T30" fmla="*/ 110 w 235"/>
                <a:gd name="T31" fmla="*/ 274 h 320"/>
                <a:gd name="T32" fmla="*/ 25 w 235"/>
                <a:gd name="T33" fmla="*/ 189 h 320"/>
                <a:gd name="T34" fmla="*/ 224 w 235"/>
                <a:gd name="T35" fmla="*/ 256 h 320"/>
                <a:gd name="T36" fmla="*/ 214 w 235"/>
                <a:gd name="T37" fmla="*/ 266 h 320"/>
                <a:gd name="T38" fmla="*/ 214 w 235"/>
                <a:gd name="T39" fmla="*/ 298 h 320"/>
                <a:gd name="T40" fmla="*/ 22 w 235"/>
                <a:gd name="T41" fmla="*/ 298 h 320"/>
                <a:gd name="T42" fmla="*/ 22 w 235"/>
                <a:gd name="T43" fmla="*/ 266 h 320"/>
                <a:gd name="T44" fmla="*/ 11 w 235"/>
                <a:gd name="T45" fmla="*/ 256 h 320"/>
                <a:gd name="T46" fmla="*/ 0 w 235"/>
                <a:gd name="T47" fmla="*/ 266 h 320"/>
                <a:gd name="T48" fmla="*/ 0 w 235"/>
                <a:gd name="T49" fmla="*/ 309 h 320"/>
                <a:gd name="T50" fmla="*/ 11 w 235"/>
                <a:gd name="T51" fmla="*/ 320 h 320"/>
                <a:gd name="T52" fmla="*/ 224 w 235"/>
                <a:gd name="T53" fmla="*/ 320 h 320"/>
                <a:gd name="T54" fmla="*/ 235 w 235"/>
                <a:gd name="T55" fmla="*/ 309 h 320"/>
                <a:gd name="T56" fmla="*/ 235 w 235"/>
                <a:gd name="T57" fmla="*/ 266 h 320"/>
                <a:gd name="T58" fmla="*/ 224 w 235"/>
                <a:gd name="T59"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5" h="320">
                  <a:moveTo>
                    <a:pt x="25" y="189"/>
                  </a:moveTo>
                  <a:cubicBezTo>
                    <a:pt x="21" y="184"/>
                    <a:pt x="21" y="178"/>
                    <a:pt x="25" y="173"/>
                  </a:cubicBezTo>
                  <a:cubicBezTo>
                    <a:pt x="29" y="169"/>
                    <a:pt x="36" y="169"/>
                    <a:pt x="40" y="173"/>
                  </a:cubicBezTo>
                  <a:cubicBezTo>
                    <a:pt x="107" y="241"/>
                    <a:pt x="107" y="241"/>
                    <a:pt x="107" y="241"/>
                  </a:cubicBezTo>
                  <a:cubicBezTo>
                    <a:pt x="107" y="10"/>
                    <a:pt x="107" y="10"/>
                    <a:pt x="107" y="10"/>
                  </a:cubicBezTo>
                  <a:cubicBezTo>
                    <a:pt x="107" y="4"/>
                    <a:pt x="112" y="0"/>
                    <a:pt x="118" y="0"/>
                  </a:cubicBezTo>
                  <a:cubicBezTo>
                    <a:pt x="124" y="0"/>
                    <a:pt x="128" y="4"/>
                    <a:pt x="128" y="10"/>
                  </a:cubicBezTo>
                  <a:cubicBezTo>
                    <a:pt x="128" y="241"/>
                    <a:pt x="128" y="241"/>
                    <a:pt x="128" y="241"/>
                  </a:cubicBezTo>
                  <a:cubicBezTo>
                    <a:pt x="195" y="173"/>
                    <a:pt x="195" y="173"/>
                    <a:pt x="195" y="173"/>
                  </a:cubicBezTo>
                  <a:cubicBezTo>
                    <a:pt x="200" y="169"/>
                    <a:pt x="206" y="169"/>
                    <a:pt x="211" y="173"/>
                  </a:cubicBezTo>
                  <a:cubicBezTo>
                    <a:pt x="215" y="178"/>
                    <a:pt x="215" y="184"/>
                    <a:pt x="211" y="189"/>
                  </a:cubicBezTo>
                  <a:cubicBezTo>
                    <a:pt x="125" y="274"/>
                    <a:pt x="125" y="274"/>
                    <a:pt x="125" y="274"/>
                  </a:cubicBezTo>
                  <a:cubicBezTo>
                    <a:pt x="124" y="275"/>
                    <a:pt x="123" y="276"/>
                    <a:pt x="122" y="276"/>
                  </a:cubicBezTo>
                  <a:cubicBezTo>
                    <a:pt x="120" y="277"/>
                    <a:pt x="119" y="277"/>
                    <a:pt x="118" y="277"/>
                  </a:cubicBezTo>
                  <a:cubicBezTo>
                    <a:pt x="116" y="277"/>
                    <a:pt x="115" y="277"/>
                    <a:pt x="114" y="276"/>
                  </a:cubicBezTo>
                  <a:cubicBezTo>
                    <a:pt x="112" y="276"/>
                    <a:pt x="111" y="275"/>
                    <a:pt x="110" y="274"/>
                  </a:cubicBezTo>
                  <a:lnTo>
                    <a:pt x="25" y="189"/>
                  </a:lnTo>
                  <a:close/>
                  <a:moveTo>
                    <a:pt x="224" y="256"/>
                  </a:moveTo>
                  <a:cubicBezTo>
                    <a:pt x="218" y="256"/>
                    <a:pt x="214" y="260"/>
                    <a:pt x="214" y="266"/>
                  </a:cubicBezTo>
                  <a:cubicBezTo>
                    <a:pt x="214" y="298"/>
                    <a:pt x="214" y="298"/>
                    <a:pt x="214" y="298"/>
                  </a:cubicBezTo>
                  <a:cubicBezTo>
                    <a:pt x="22" y="298"/>
                    <a:pt x="22" y="298"/>
                    <a:pt x="22" y="298"/>
                  </a:cubicBezTo>
                  <a:cubicBezTo>
                    <a:pt x="22" y="266"/>
                    <a:pt x="22" y="266"/>
                    <a:pt x="22" y="266"/>
                  </a:cubicBezTo>
                  <a:cubicBezTo>
                    <a:pt x="22" y="260"/>
                    <a:pt x="17" y="256"/>
                    <a:pt x="11" y="256"/>
                  </a:cubicBezTo>
                  <a:cubicBezTo>
                    <a:pt x="5" y="256"/>
                    <a:pt x="0" y="260"/>
                    <a:pt x="0" y="266"/>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266"/>
                    <a:pt x="235" y="266"/>
                    <a:pt x="235" y="266"/>
                  </a:cubicBezTo>
                  <a:cubicBezTo>
                    <a:pt x="235" y="260"/>
                    <a:pt x="230" y="256"/>
                    <a:pt x="224" y="2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华文细黑" panose="02010600040101010101" pitchFamily="2" charset="-122"/>
                <a:ea typeface="华文细黑" panose="02010600040101010101" pitchFamily="2" charset="-122"/>
              </a:endParaRPr>
            </a:p>
          </p:txBody>
        </p:sp>
      </p:grpSp>
      <p:sp>
        <p:nvSpPr>
          <p:cNvPr id="5" name="TextBox 4">
            <a:extLst>
              <a:ext uri="{FF2B5EF4-FFF2-40B4-BE49-F238E27FC236}">
                <a16:creationId xmlns:a16="http://schemas.microsoft.com/office/drawing/2014/main" id="{943DE6F1-84CC-1540-5343-68CC829230F6}"/>
              </a:ext>
            </a:extLst>
          </p:cNvPr>
          <p:cNvSpPr txBox="1"/>
          <p:nvPr/>
        </p:nvSpPr>
        <p:spPr>
          <a:xfrm>
            <a:off x="6229852" y="1167375"/>
            <a:ext cx="5179793" cy="276999"/>
          </a:xfrm>
          <a:prstGeom prst="rect">
            <a:avLst/>
          </a:prstGeom>
          <a:solidFill>
            <a:schemeClr val="accent6">
              <a:lumMod val="75000"/>
            </a:schemeClr>
          </a:solidFill>
          <a:ln>
            <a:solidFill>
              <a:schemeClr val="accent6">
                <a:lumMod val="75000"/>
              </a:schemeClr>
            </a:solidFill>
          </a:ln>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1"/>
                </a:solidFill>
                <a:latin typeface="Open Sans"/>
              </a:rPr>
              <a:t>TAKE NOTE OF…</a:t>
            </a:r>
            <a:endParaRPr kumimoji="0" lang="en-US" sz="1200" b="1" i="0" u="none" strike="noStrike" kern="1200" cap="none" spc="0" normalizeH="0" baseline="0" noProof="0">
              <a:solidFill>
                <a:schemeClr val="bg1"/>
              </a:solidFill>
              <a:effectLst/>
              <a:uLnTx/>
              <a:uFillTx/>
              <a:latin typeface="Open Sans"/>
              <a:ea typeface="+mn-ea"/>
              <a:cs typeface="+mn-cs"/>
            </a:endParaRPr>
          </a:p>
        </p:txBody>
      </p:sp>
      <p:sp>
        <p:nvSpPr>
          <p:cNvPr id="38" name="TextBox 37">
            <a:extLst>
              <a:ext uri="{FF2B5EF4-FFF2-40B4-BE49-F238E27FC236}">
                <a16:creationId xmlns:a16="http://schemas.microsoft.com/office/drawing/2014/main" id="{65883D35-FC31-A131-F4F5-CFD41A148D62}"/>
              </a:ext>
            </a:extLst>
          </p:cNvPr>
          <p:cNvSpPr txBox="1"/>
          <p:nvPr/>
        </p:nvSpPr>
        <p:spPr>
          <a:xfrm>
            <a:off x="6227127" y="5809982"/>
            <a:ext cx="5179793" cy="430887"/>
          </a:xfrm>
          <a:prstGeom prst="rect">
            <a:avLst/>
          </a:prstGeom>
          <a:solidFill>
            <a:schemeClr val="accent6">
              <a:lumMod val="20000"/>
              <a:lumOff val="80000"/>
            </a:schemeClr>
          </a:solidFill>
          <a:ln>
            <a:solidFill>
              <a:schemeClr val="tx1"/>
            </a:solidFill>
          </a:ln>
        </p:spPr>
        <p:txBody>
          <a:bodyPr wrap="square" rtlCol="0">
            <a:spAutoFit/>
          </a:bodyPr>
          <a:lstStyle/>
          <a:p>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Whether additional transactions are needed to understand the </a:t>
            </a:r>
            <a:r>
              <a:rPr lang="en-US" sz="11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source or use of funds</a:t>
            </a:r>
            <a:r>
              <a:rPr lang="en-US" sz="80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endParaRPr lang="en-US" sz="1100">
              <a:latin typeface="Open Sans" panose="020B0606030504020204" pitchFamily="34" charset="0"/>
              <a:ea typeface="Open Sans" panose="020B0606030504020204" pitchFamily="34" charset="0"/>
              <a:cs typeface="Open Sans" panose="020B0606030504020204" pitchFamily="34" charset="0"/>
            </a:endParaRPr>
          </a:p>
        </p:txBody>
      </p:sp>
      <p:cxnSp>
        <p:nvCxnSpPr>
          <p:cNvPr id="44" name="Straight Connector 43">
            <a:extLst>
              <a:ext uri="{FF2B5EF4-FFF2-40B4-BE49-F238E27FC236}">
                <a16:creationId xmlns:a16="http://schemas.microsoft.com/office/drawing/2014/main" id="{E1E3CC05-81C2-EBEB-D998-A6718D9ECAE8}"/>
              </a:ext>
            </a:extLst>
          </p:cNvPr>
          <p:cNvCxnSpPr>
            <a:cxnSpLocks/>
            <a:stCxn id="15" idx="3"/>
            <a:endCxn id="38" idx="1"/>
          </p:cNvCxnSpPr>
          <p:nvPr/>
        </p:nvCxnSpPr>
        <p:spPr>
          <a:xfrm>
            <a:off x="5231238" y="3466275"/>
            <a:ext cx="995889" cy="2559151"/>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61CCEC8-BB3A-6B55-EF25-9AA6F1D059A5}"/>
              </a:ext>
            </a:extLst>
          </p:cNvPr>
          <p:cNvSpPr txBox="1"/>
          <p:nvPr/>
        </p:nvSpPr>
        <p:spPr>
          <a:xfrm>
            <a:off x="6226693" y="3280668"/>
            <a:ext cx="5180227" cy="430887"/>
          </a:xfrm>
          <a:prstGeom prst="rect">
            <a:avLst/>
          </a:prstGeom>
          <a:solidFill>
            <a:schemeClr val="accent6">
              <a:lumMod val="20000"/>
              <a:lumOff val="80000"/>
            </a:schemeClr>
          </a:solidFill>
          <a:ln>
            <a:solidFill>
              <a:schemeClr val="tx1"/>
            </a:solidFill>
          </a:ln>
        </p:spPr>
        <p:txBody>
          <a:bodyPr wrap="square" rtlCol="0">
            <a:spAutoFit/>
          </a:bodyPr>
          <a:lstStyle/>
          <a:p>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Review the location of the counterparties involved in transactions. Reference Appendix E of the desktop procedures to identify </a:t>
            </a:r>
            <a:r>
              <a:rPr lang="en-US" sz="1100" b="1">
                <a:solidFill>
                  <a:srgbClr val="000000"/>
                </a:solidFill>
                <a:latin typeface="Open Sans" panose="020B0606030504020204" pitchFamily="34" charset="0"/>
                <a:ea typeface="Open Sans" panose="020B0606030504020204" pitchFamily="34" charset="0"/>
                <a:cs typeface="Open Sans" panose="020B0606030504020204" pitchFamily="34" charset="0"/>
              </a:rPr>
              <a:t>High-Risk Jurisdictions </a:t>
            </a:r>
          </a:p>
        </p:txBody>
      </p:sp>
      <p:cxnSp>
        <p:nvCxnSpPr>
          <p:cNvPr id="39" name="Straight Connector 38">
            <a:extLst>
              <a:ext uri="{FF2B5EF4-FFF2-40B4-BE49-F238E27FC236}">
                <a16:creationId xmlns:a16="http://schemas.microsoft.com/office/drawing/2014/main" id="{AFCACD54-F3D9-2498-7424-E8B4BA8F88E4}"/>
              </a:ext>
            </a:extLst>
          </p:cNvPr>
          <p:cNvCxnSpPr>
            <a:cxnSpLocks/>
            <a:stCxn id="15" idx="3"/>
            <a:endCxn id="34" idx="1"/>
          </p:cNvCxnSpPr>
          <p:nvPr/>
        </p:nvCxnSpPr>
        <p:spPr>
          <a:xfrm>
            <a:off x="5231238" y="3466275"/>
            <a:ext cx="995455" cy="29837"/>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522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99CC-0B92-AC11-649D-2F9C357F03D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064ADF8-60A4-A020-0DE5-8F54E287FF89}"/>
              </a:ext>
            </a:extLst>
          </p:cNvPr>
          <p:cNvSpPr>
            <a:spLocks noGrp="1"/>
          </p:cNvSpPr>
          <p:nvPr>
            <p:ph type="body" sz="quarter" idx="22"/>
          </p:nvPr>
        </p:nvSpPr>
        <p:spPr>
          <a:xfrm>
            <a:off x="463294" y="682940"/>
            <a:ext cx="10668125"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Review the Lookback Transaction Summary table and Lookback Period Data for an overview of the 15-month Lookback activity.</a:t>
            </a:r>
            <a:endPar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4" name="Title 3">
            <a:extLst>
              <a:ext uri="{FF2B5EF4-FFF2-40B4-BE49-F238E27FC236}">
                <a16:creationId xmlns:a16="http://schemas.microsoft.com/office/drawing/2014/main" id="{1A5815D4-1563-DF51-E844-8F7F8DACA3B9}"/>
              </a:ext>
            </a:extLst>
          </p:cNvPr>
          <p:cNvSpPr>
            <a:spLocks noGrp="1"/>
          </p:cNvSpPr>
          <p:nvPr>
            <p:ph type="title"/>
          </p:nvPr>
        </p:nvSpPr>
        <p:spPr>
          <a:xfrm>
            <a:off x="463295" y="355323"/>
            <a:ext cx="11277600"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Review Historical Transactions</a:t>
            </a:r>
          </a:p>
        </p:txBody>
      </p:sp>
      <p:sp>
        <p:nvSpPr>
          <p:cNvPr id="16" name="TextBox 15">
            <a:extLst>
              <a:ext uri="{FF2B5EF4-FFF2-40B4-BE49-F238E27FC236}">
                <a16:creationId xmlns:a16="http://schemas.microsoft.com/office/drawing/2014/main" id="{DEAD7E34-07B9-1457-7FAE-6362CFBEDEEF}"/>
              </a:ext>
            </a:extLst>
          </p:cNvPr>
          <p:cNvSpPr txBox="1"/>
          <p:nvPr/>
        </p:nvSpPr>
        <p:spPr>
          <a:xfrm>
            <a:off x="11327932" y="97542"/>
            <a:ext cx="53732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a:solidFill>
                  <a:prstClr val="black"/>
                </a:solidFill>
                <a:latin typeface="Open Sans" panose="020B0606030504020204" pitchFamily="34" charset="0"/>
                <a:ea typeface="Open Sans" panose="020B0606030504020204" pitchFamily="34" charset="0"/>
                <a:cs typeface="Open Sans" panose="020B0606030504020204" pitchFamily="34" charset="0"/>
              </a:rPr>
              <a:t>3</a:t>
            </a:r>
            <a:endParaRPr kumimoji="0" lang="en-US" sz="4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7" name="Straight Connector 16">
            <a:extLst>
              <a:ext uri="{FF2B5EF4-FFF2-40B4-BE49-F238E27FC236}">
                <a16:creationId xmlns:a16="http://schemas.microsoft.com/office/drawing/2014/main" id="{DFF94D1D-6626-E323-B29B-361D267385A4}"/>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41FE9B-156B-35CD-5861-116E74E6A1CA}"/>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17E940-2290-E4DA-C916-E58E1D85C17C}"/>
              </a:ext>
            </a:extLst>
          </p:cNvPr>
          <p:cNvSpPr txBox="1"/>
          <p:nvPr/>
        </p:nvSpPr>
        <p:spPr>
          <a:xfrm>
            <a:off x="11247778" y="124278"/>
            <a:ext cx="4489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STEP</a:t>
            </a:r>
          </a:p>
        </p:txBody>
      </p:sp>
      <p:sp>
        <p:nvSpPr>
          <p:cNvPr id="7" name="TextBox 6">
            <a:extLst>
              <a:ext uri="{FF2B5EF4-FFF2-40B4-BE49-F238E27FC236}">
                <a16:creationId xmlns:a16="http://schemas.microsoft.com/office/drawing/2014/main" id="{EEE42B7B-94F3-AA35-B420-B64315CE5266}"/>
              </a:ext>
            </a:extLst>
          </p:cNvPr>
          <p:cNvSpPr txBox="1"/>
          <p:nvPr/>
        </p:nvSpPr>
        <p:spPr>
          <a:xfrm>
            <a:off x="4106339" y="2561052"/>
            <a:ext cx="6097554" cy="3662541"/>
          </a:xfrm>
          <a:prstGeom prst="rect">
            <a:avLst/>
          </a:prstGeom>
          <a:solidFill>
            <a:schemeClr val="bg1"/>
          </a:solidFill>
          <a:ln>
            <a:solidFill>
              <a:schemeClr val="accent6">
                <a:lumMod val="75000"/>
              </a:schemeClr>
            </a:solidFill>
            <a:prstDash val="lgDash"/>
          </a:ln>
          <a:effectLst>
            <a:outerShdw blurRad="50800" dist="38100" dir="2700000" algn="tl" rotWithShape="0">
              <a:prstClr val="black">
                <a:alpha val="40000"/>
              </a:prstClr>
            </a:outerShdw>
          </a:effectLst>
        </p:spPr>
        <p:txBody>
          <a:bodyPr wrap="square">
            <a:spAutoFit/>
          </a:bodyPr>
          <a:lstStyle/>
          <a:p>
            <a:endParaRPr lang="en-US"/>
          </a:p>
          <a:p>
            <a:pPr algn="just"/>
            <a:r>
              <a:rPr lang="en-US" sz="1400">
                <a:latin typeface="Open Sans" panose="020B0606030504020204" pitchFamily="34" charset="0"/>
                <a:ea typeface="Open Sans" panose="020B0606030504020204" pitchFamily="34" charset="0"/>
                <a:cs typeface="Open Sans" panose="020B0606030504020204" pitchFamily="34" charset="0"/>
              </a:rPr>
              <a:t>	Monthly transactional values and volumes </a:t>
            </a:r>
          </a:p>
          <a:p>
            <a:pPr algn="just"/>
            <a:endParaRPr lang="en-US" sz="1400">
              <a:latin typeface="Open Sans" panose="020B0606030504020204" pitchFamily="34" charset="0"/>
              <a:ea typeface="Open Sans" panose="020B0606030504020204" pitchFamily="34" charset="0"/>
              <a:cs typeface="Open Sans" panose="020B0606030504020204" pitchFamily="34" charset="0"/>
            </a:endParaRPr>
          </a:p>
          <a:p>
            <a:pPr algn="just"/>
            <a:r>
              <a:rPr lang="en-US" sz="1400">
                <a:latin typeface="Open Sans" panose="020B0606030504020204" pitchFamily="34" charset="0"/>
                <a:ea typeface="Open Sans" panose="020B0606030504020204" pitchFamily="34" charset="0"/>
                <a:cs typeface="Open Sans" panose="020B0606030504020204" pitchFamily="34" charset="0"/>
              </a:rPr>
              <a:t>	Transactional inconsistencies with historical activity with no 	apparent purpose </a:t>
            </a:r>
          </a:p>
          <a:p>
            <a:pPr algn="just"/>
            <a:endParaRPr lang="en-US" sz="1400">
              <a:latin typeface="Open Sans" panose="020B0606030504020204" pitchFamily="34" charset="0"/>
              <a:ea typeface="Open Sans" panose="020B0606030504020204" pitchFamily="34" charset="0"/>
              <a:cs typeface="Open Sans" panose="020B0606030504020204" pitchFamily="34" charset="0"/>
            </a:endParaRPr>
          </a:p>
          <a:p>
            <a:pPr algn="just"/>
            <a:r>
              <a:rPr lang="en-US" sz="1400">
                <a:latin typeface="Open Sans" panose="020B0606030504020204" pitchFamily="34" charset="0"/>
                <a:ea typeface="Open Sans" panose="020B0606030504020204" pitchFamily="34" charset="0"/>
                <a:cs typeface="Open Sans" panose="020B0606030504020204" pitchFamily="34" charset="0"/>
              </a:rPr>
              <a:t>	Review by transaction type, if applicable, to provide a 	targeted view of historical transactions (e.g., cash 	transactions)</a:t>
            </a:r>
          </a:p>
          <a:p>
            <a:pPr algn="just"/>
            <a:endParaRPr lang="en-US" sz="1400">
              <a:latin typeface="Open Sans" panose="020B0606030504020204" pitchFamily="34" charset="0"/>
              <a:ea typeface="Open Sans" panose="020B0606030504020204" pitchFamily="34" charset="0"/>
              <a:cs typeface="Open Sans" panose="020B0606030504020204" pitchFamily="34" charset="0"/>
            </a:endParaRPr>
          </a:p>
          <a:p>
            <a:pPr lvl="2" algn="just"/>
            <a:r>
              <a:rPr lang="en-US" sz="1400">
                <a:latin typeface="Open Sans" panose="020B0606030504020204" pitchFamily="34" charset="0"/>
                <a:ea typeface="Open Sans" panose="020B0606030504020204" pitchFamily="34" charset="0"/>
                <a:cs typeface="Open Sans" panose="020B0606030504020204" pitchFamily="34" charset="0"/>
              </a:rPr>
              <a:t>Any spikes in activity during the review period (e.g., volume, frequency, dollar amounts, number of counterparties, etc.) </a:t>
            </a:r>
          </a:p>
          <a:p>
            <a:pPr lvl="2" algn="just"/>
            <a:endParaRPr lang="en-US" sz="1400">
              <a:latin typeface="Open Sans" panose="020B0606030504020204" pitchFamily="34" charset="0"/>
              <a:ea typeface="Open Sans" panose="020B0606030504020204" pitchFamily="34" charset="0"/>
              <a:cs typeface="Open Sans" panose="020B0606030504020204" pitchFamily="34" charset="0"/>
            </a:endParaRPr>
          </a:p>
          <a:p>
            <a:pPr lvl="2" algn="just"/>
            <a:r>
              <a:rPr lang="en-US" sz="1400">
                <a:latin typeface="Open Sans" panose="020B0606030504020204" pitchFamily="34" charset="0"/>
                <a:ea typeface="Open Sans" panose="020B0606030504020204" pitchFamily="34" charset="0"/>
                <a:cs typeface="Open Sans" panose="020B0606030504020204" pitchFamily="34" charset="0"/>
              </a:rPr>
              <a:t>The types of transactions the customer has carried out and if they appear in certain months </a:t>
            </a:r>
          </a:p>
          <a:p>
            <a:pPr algn="just"/>
            <a:r>
              <a:rPr lang="en-US"/>
              <a:t> </a:t>
            </a:r>
          </a:p>
        </p:txBody>
      </p:sp>
      <p:grpSp>
        <p:nvGrpSpPr>
          <p:cNvPr id="8" name="Group 7">
            <a:extLst>
              <a:ext uri="{FF2B5EF4-FFF2-40B4-BE49-F238E27FC236}">
                <a16:creationId xmlns:a16="http://schemas.microsoft.com/office/drawing/2014/main" id="{FAB3E5AB-4FBC-D6F0-9A4B-B783C96CC724}"/>
              </a:ext>
            </a:extLst>
          </p:cNvPr>
          <p:cNvGrpSpPr>
            <a:grpSpLocks noChangeAspect="1"/>
          </p:cNvGrpSpPr>
          <p:nvPr/>
        </p:nvGrpSpPr>
        <p:grpSpPr>
          <a:xfrm>
            <a:off x="1183197" y="2498355"/>
            <a:ext cx="2093976" cy="2100362"/>
            <a:chOff x="5837238" y="5020310"/>
            <a:chExt cx="520700" cy="522288"/>
          </a:xfrm>
          <a:solidFill>
            <a:srgbClr val="86BC25">
              <a:lumMod val="50000"/>
            </a:srgbClr>
          </a:solidFill>
        </p:grpSpPr>
        <p:sp>
          <p:nvSpPr>
            <p:cNvPr id="9" name="Freeform 43">
              <a:extLst>
                <a:ext uri="{FF2B5EF4-FFF2-40B4-BE49-F238E27FC236}">
                  <a16:creationId xmlns:a16="http://schemas.microsoft.com/office/drawing/2014/main" id="{BD76208A-20B3-6C77-1A09-C990ADC413C3}"/>
                </a:ext>
              </a:extLst>
            </p:cNvPr>
            <p:cNvSpPr>
              <a:spLocks noEditPoints="1"/>
            </p:cNvSpPr>
            <p:nvPr/>
          </p:nvSpPr>
          <p:spPr bwMode="auto">
            <a:xfrm>
              <a:off x="5837238" y="5020310"/>
              <a:ext cx="520700" cy="522288"/>
            </a:xfrm>
            <a:custGeom>
              <a:avLst/>
              <a:gdLst>
                <a:gd name="T0" fmla="*/ 312 w 658"/>
                <a:gd name="T1" fmla="*/ 657 h 657"/>
                <a:gd name="T2" fmla="*/ 262 w 658"/>
                <a:gd name="T3" fmla="*/ 650 h 657"/>
                <a:gd name="T4" fmla="*/ 201 w 658"/>
                <a:gd name="T5" fmla="*/ 632 h 657"/>
                <a:gd name="T6" fmla="*/ 120 w 658"/>
                <a:gd name="T7" fmla="*/ 582 h 657"/>
                <a:gd name="T8" fmla="*/ 57 w 658"/>
                <a:gd name="T9" fmla="*/ 512 h 657"/>
                <a:gd name="T10" fmla="*/ 15 w 658"/>
                <a:gd name="T11" fmla="*/ 426 h 657"/>
                <a:gd name="T12" fmla="*/ 4 w 658"/>
                <a:gd name="T13" fmla="*/ 379 h 657"/>
                <a:gd name="T14" fmla="*/ 0 w 658"/>
                <a:gd name="T15" fmla="*/ 328 h 657"/>
                <a:gd name="T16" fmla="*/ 2 w 658"/>
                <a:gd name="T17" fmla="*/ 294 h 657"/>
                <a:gd name="T18" fmla="*/ 10 w 658"/>
                <a:gd name="T19" fmla="*/ 246 h 657"/>
                <a:gd name="T20" fmla="*/ 39 w 658"/>
                <a:gd name="T21" fmla="*/ 172 h 657"/>
                <a:gd name="T22" fmla="*/ 96 w 658"/>
                <a:gd name="T23" fmla="*/ 95 h 657"/>
                <a:gd name="T24" fmla="*/ 172 w 658"/>
                <a:gd name="T25" fmla="*/ 39 h 657"/>
                <a:gd name="T26" fmla="*/ 246 w 658"/>
                <a:gd name="T27" fmla="*/ 9 h 657"/>
                <a:gd name="T28" fmla="*/ 295 w 658"/>
                <a:gd name="T29" fmla="*/ 1 h 657"/>
                <a:gd name="T30" fmla="*/ 328 w 658"/>
                <a:gd name="T31" fmla="*/ 0 h 657"/>
                <a:gd name="T32" fmla="*/ 379 w 658"/>
                <a:gd name="T33" fmla="*/ 3 h 657"/>
                <a:gd name="T34" fmla="*/ 426 w 658"/>
                <a:gd name="T35" fmla="*/ 15 h 657"/>
                <a:gd name="T36" fmla="*/ 512 w 658"/>
                <a:gd name="T37" fmla="*/ 56 h 657"/>
                <a:gd name="T38" fmla="*/ 582 w 658"/>
                <a:gd name="T39" fmla="*/ 120 h 657"/>
                <a:gd name="T40" fmla="*/ 632 w 658"/>
                <a:gd name="T41" fmla="*/ 200 h 657"/>
                <a:gd name="T42" fmla="*/ 651 w 658"/>
                <a:gd name="T43" fmla="*/ 262 h 657"/>
                <a:gd name="T44" fmla="*/ 658 w 658"/>
                <a:gd name="T45" fmla="*/ 312 h 657"/>
                <a:gd name="T46" fmla="*/ 658 w 658"/>
                <a:gd name="T47" fmla="*/ 345 h 657"/>
                <a:gd name="T48" fmla="*/ 651 w 658"/>
                <a:gd name="T49" fmla="*/ 395 h 657"/>
                <a:gd name="T50" fmla="*/ 632 w 658"/>
                <a:gd name="T51" fmla="*/ 457 h 657"/>
                <a:gd name="T52" fmla="*/ 582 w 658"/>
                <a:gd name="T53" fmla="*/ 538 h 657"/>
                <a:gd name="T54" fmla="*/ 512 w 658"/>
                <a:gd name="T55" fmla="*/ 601 h 657"/>
                <a:gd name="T56" fmla="*/ 426 w 658"/>
                <a:gd name="T57" fmla="*/ 642 h 657"/>
                <a:gd name="T58" fmla="*/ 379 w 658"/>
                <a:gd name="T59" fmla="*/ 653 h 657"/>
                <a:gd name="T60" fmla="*/ 328 w 658"/>
                <a:gd name="T61" fmla="*/ 657 h 657"/>
                <a:gd name="T62" fmla="*/ 328 w 658"/>
                <a:gd name="T63" fmla="*/ 38 h 657"/>
                <a:gd name="T64" fmla="*/ 242 w 658"/>
                <a:gd name="T65" fmla="*/ 50 h 657"/>
                <a:gd name="T66" fmla="*/ 166 w 658"/>
                <a:gd name="T67" fmla="*/ 87 h 657"/>
                <a:gd name="T68" fmla="*/ 104 w 658"/>
                <a:gd name="T69" fmla="*/ 144 h 657"/>
                <a:gd name="T70" fmla="*/ 61 w 658"/>
                <a:gd name="T71" fmla="*/ 215 h 657"/>
                <a:gd name="T72" fmla="*/ 39 w 658"/>
                <a:gd name="T73" fmla="*/ 298 h 657"/>
                <a:gd name="T74" fmla="*/ 39 w 658"/>
                <a:gd name="T75" fmla="*/ 359 h 657"/>
                <a:gd name="T76" fmla="*/ 61 w 658"/>
                <a:gd name="T77" fmla="*/ 442 h 657"/>
                <a:gd name="T78" fmla="*/ 104 w 658"/>
                <a:gd name="T79" fmla="*/ 513 h 657"/>
                <a:gd name="T80" fmla="*/ 166 w 658"/>
                <a:gd name="T81" fmla="*/ 570 h 657"/>
                <a:gd name="T82" fmla="*/ 242 w 658"/>
                <a:gd name="T83" fmla="*/ 606 h 657"/>
                <a:gd name="T84" fmla="*/ 328 w 658"/>
                <a:gd name="T85" fmla="*/ 620 h 657"/>
                <a:gd name="T86" fmla="*/ 387 w 658"/>
                <a:gd name="T87" fmla="*/ 614 h 657"/>
                <a:gd name="T88" fmla="*/ 468 w 658"/>
                <a:gd name="T89" fmla="*/ 585 h 657"/>
                <a:gd name="T90" fmla="*/ 535 w 658"/>
                <a:gd name="T91" fmla="*/ 535 h 657"/>
                <a:gd name="T92" fmla="*/ 585 w 658"/>
                <a:gd name="T93" fmla="*/ 468 h 657"/>
                <a:gd name="T94" fmla="*/ 615 w 658"/>
                <a:gd name="T95" fmla="*/ 387 h 657"/>
                <a:gd name="T96" fmla="*/ 620 w 658"/>
                <a:gd name="T97" fmla="*/ 328 h 657"/>
                <a:gd name="T98" fmla="*/ 607 w 658"/>
                <a:gd name="T99" fmla="*/ 242 h 657"/>
                <a:gd name="T100" fmla="*/ 570 w 658"/>
                <a:gd name="T101" fmla="*/ 165 h 657"/>
                <a:gd name="T102" fmla="*/ 514 w 658"/>
                <a:gd name="T103" fmla="*/ 103 h 657"/>
                <a:gd name="T104" fmla="*/ 443 w 658"/>
                <a:gd name="T105" fmla="*/ 60 h 657"/>
                <a:gd name="T106" fmla="*/ 359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8" y="657"/>
                  </a:moveTo>
                  <a:lnTo>
                    <a:pt x="328" y="657"/>
                  </a:lnTo>
                  <a:lnTo>
                    <a:pt x="312" y="657"/>
                  </a:lnTo>
                  <a:lnTo>
                    <a:pt x="295" y="656"/>
                  </a:lnTo>
                  <a:lnTo>
                    <a:pt x="279" y="653"/>
                  </a:lnTo>
                  <a:lnTo>
                    <a:pt x="262" y="650"/>
                  </a:lnTo>
                  <a:lnTo>
                    <a:pt x="246" y="646"/>
                  </a:lnTo>
                  <a:lnTo>
                    <a:pt x="232" y="642"/>
                  </a:lnTo>
                  <a:lnTo>
                    <a:pt x="201" y="632"/>
                  </a:lnTo>
                  <a:lnTo>
                    <a:pt x="172" y="618"/>
                  </a:lnTo>
                  <a:lnTo>
                    <a:pt x="146" y="601"/>
                  </a:lnTo>
                  <a:lnTo>
                    <a:pt x="120" y="582"/>
                  </a:lnTo>
                  <a:lnTo>
                    <a:pt x="96" y="560"/>
                  </a:lnTo>
                  <a:lnTo>
                    <a:pt x="76" y="538"/>
                  </a:lnTo>
                  <a:lnTo>
                    <a:pt x="57" y="512"/>
                  </a:lnTo>
                  <a:lnTo>
                    <a:pt x="39" y="485"/>
                  </a:lnTo>
                  <a:lnTo>
                    <a:pt x="26" y="457"/>
                  </a:lnTo>
                  <a:lnTo>
                    <a:pt x="15" y="426"/>
                  </a:lnTo>
                  <a:lnTo>
                    <a:pt x="10" y="411"/>
                  </a:lnTo>
                  <a:lnTo>
                    <a:pt x="7" y="395"/>
                  </a:lnTo>
                  <a:lnTo>
                    <a:pt x="4" y="379"/>
                  </a:lnTo>
                  <a:lnTo>
                    <a:pt x="2" y="362"/>
                  </a:lnTo>
                  <a:lnTo>
                    <a:pt x="0" y="345"/>
                  </a:lnTo>
                  <a:lnTo>
                    <a:pt x="0" y="328"/>
                  </a:lnTo>
                  <a:lnTo>
                    <a:pt x="0" y="328"/>
                  </a:lnTo>
                  <a:lnTo>
                    <a:pt x="0" y="312"/>
                  </a:lnTo>
                  <a:lnTo>
                    <a:pt x="2" y="294"/>
                  </a:lnTo>
                  <a:lnTo>
                    <a:pt x="4" y="278"/>
                  </a:lnTo>
                  <a:lnTo>
                    <a:pt x="7" y="262"/>
                  </a:lnTo>
                  <a:lnTo>
                    <a:pt x="10" y="246"/>
                  </a:lnTo>
                  <a:lnTo>
                    <a:pt x="15" y="231"/>
                  </a:lnTo>
                  <a:lnTo>
                    <a:pt x="26" y="200"/>
                  </a:lnTo>
                  <a:lnTo>
                    <a:pt x="39" y="172"/>
                  </a:lnTo>
                  <a:lnTo>
                    <a:pt x="57" y="145"/>
                  </a:lnTo>
                  <a:lnTo>
                    <a:pt x="76" y="120"/>
                  </a:lnTo>
                  <a:lnTo>
                    <a:pt x="96" y="95"/>
                  </a:lnTo>
                  <a:lnTo>
                    <a:pt x="120" y="75"/>
                  </a:lnTo>
                  <a:lnTo>
                    <a:pt x="146" y="56"/>
                  </a:lnTo>
                  <a:lnTo>
                    <a:pt x="172" y="39"/>
                  </a:lnTo>
                  <a:lnTo>
                    <a:pt x="201" y="25"/>
                  </a:lnTo>
                  <a:lnTo>
                    <a:pt x="232" y="15"/>
                  </a:lnTo>
                  <a:lnTo>
                    <a:pt x="246" y="9"/>
                  </a:lnTo>
                  <a:lnTo>
                    <a:pt x="262" y="7"/>
                  </a:lnTo>
                  <a:lnTo>
                    <a:pt x="279" y="3"/>
                  </a:lnTo>
                  <a:lnTo>
                    <a:pt x="295" y="1"/>
                  </a:lnTo>
                  <a:lnTo>
                    <a:pt x="312" y="0"/>
                  </a:lnTo>
                  <a:lnTo>
                    <a:pt x="328" y="0"/>
                  </a:lnTo>
                  <a:lnTo>
                    <a:pt x="328" y="0"/>
                  </a:lnTo>
                  <a:lnTo>
                    <a:pt x="346" y="0"/>
                  </a:lnTo>
                  <a:lnTo>
                    <a:pt x="362" y="1"/>
                  </a:lnTo>
                  <a:lnTo>
                    <a:pt x="379" y="3"/>
                  </a:lnTo>
                  <a:lnTo>
                    <a:pt x="396" y="7"/>
                  </a:lnTo>
                  <a:lnTo>
                    <a:pt x="412" y="9"/>
                  </a:lnTo>
                  <a:lnTo>
                    <a:pt x="426" y="15"/>
                  </a:lnTo>
                  <a:lnTo>
                    <a:pt x="457" y="25"/>
                  </a:lnTo>
                  <a:lnTo>
                    <a:pt x="486" y="39"/>
                  </a:lnTo>
                  <a:lnTo>
                    <a:pt x="512" y="56"/>
                  </a:lnTo>
                  <a:lnTo>
                    <a:pt x="538" y="75"/>
                  </a:lnTo>
                  <a:lnTo>
                    <a:pt x="561" y="95"/>
                  </a:lnTo>
                  <a:lnTo>
                    <a:pt x="582" y="120"/>
                  </a:lnTo>
                  <a:lnTo>
                    <a:pt x="601" y="145"/>
                  </a:lnTo>
                  <a:lnTo>
                    <a:pt x="619" y="172"/>
                  </a:lnTo>
                  <a:lnTo>
                    <a:pt x="632" y="200"/>
                  </a:lnTo>
                  <a:lnTo>
                    <a:pt x="643" y="231"/>
                  </a:lnTo>
                  <a:lnTo>
                    <a:pt x="648" y="246"/>
                  </a:lnTo>
                  <a:lnTo>
                    <a:pt x="651" y="262"/>
                  </a:lnTo>
                  <a:lnTo>
                    <a:pt x="654" y="278"/>
                  </a:lnTo>
                  <a:lnTo>
                    <a:pt x="656" y="294"/>
                  </a:lnTo>
                  <a:lnTo>
                    <a:pt x="658" y="312"/>
                  </a:lnTo>
                  <a:lnTo>
                    <a:pt x="658" y="328"/>
                  </a:lnTo>
                  <a:lnTo>
                    <a:pt x="658" y="328"/>
                  </a:lnTo>
                  <a:lnTo>
                    <a:pt x="658" y="345"/>
                  </a:lnTo>
                  <a:lnTo>
                    <a:pt x="656" y="362"/>
                  </a:lnTo>
                  <a:lnTo>
                    <a:pt x="654" y="379"/>
                  </a:lnTo>
                  <a:lnTo>
                    <a:pt x="651" y="395"/>
                  </a:lnTo>
                  <a:lnTo>
                    <a:pt x="648" y="411"/>
                  </a:lnTo>
                  <a:lnTo>
                    <a:pt x="643" y="426"/>
                  </a:lnTo>
                  <a:lnTo>
                    <a:pt x="632" y="457"/>
                  </a:lnTo>
                  <a:lnTo>
                    <a:pt x="619" y="485"/>
                  </a:lnTo>
                  <a:lnTo>
                    <a:pt x="601" y="512"/>
                  </a:lnTo>
                  <a:lnTo>
                    <a:pt x="582" y="538"/>
                  </a:lnTo>
                  <a:lnTo>
                    <a:pt x="561" y="560"/>
                  </a:lnTo>
                  <a:lnTo>
                    <a:pt x="538" y="582"/>
                  </a:lnTo>
                  <a:lnTo>
                    <a:pt x="512" y="601"/>
                  </a:lnTo>
                  <a:lnTo>
                    <a:pt x="486" y="618"/>
                  </a:lnTo>
                  <a:lnTo>
                    <a:pt x="457" y="632"/>
                  </a:lnTo>
                  <a:lnTo>
                    <a:pt x="426" y="642"/>
                  </a:lnTo>
                  <a:lnTo>
                    <a:pt x="412" y="646"/>
                  </a:lnTo>
                  <a:lnTo>
                    <a:pt x="396" y="650"/>
                  </a:lnTo>
                  <a:lnTo>
                    <a:pt x="379" y="653"/>
                  </a:lnTo>
                  <a:lnTo>
                    <a:pt x="362" y="656"/>
                  </a:lnTo>
                  <a:lnTo>
                    <a:pt x="346" y="657"/>
                  </a:lnTo>
                  <a:lnTo>
                    <a:pt x="328" y="657"/>
                  </a:lnTo>
                  <a:lnTo>
                    <a:pt x="328" y="657"/>
                  </a:lnTo>
                  <a:close/>
                  <a:moveTo>
                    <a:pt x="328" y="38"/>
                  </a:moveTo>
                  <a:lnTo>
                    <a:pt x="328" y="38"/>
                  </a:lnTo>
                  <a:lnTo>
                    <a:pt x="299" y="39"/>
                  </a:lnTo>
                  <a:lnTo>
                    <a:pt x="271" y="43"/>
                  </a:lnTo>
                  <a:lnTo>
                    <a:pt x="242" y="50"/>
                  </a:lnTo>
                  <a:lnTo>
                    <a:pt x="215" y="60"/>
                  </a:lnTo>
                  <a:lnTo>
                    <a:pt x="190" y="73"/>
                  </a:lnTo>
                  <a:lnTo>
                    <a:pt x="166" y="87"/>
                  </a:lnTo>
                  <a:lnTo>
                    <a:pt x="144" y="103"/>
                  </a:lnTo>
                  <a:lnTo>
                    <a:pt x="123" y="122"/>
                  </a:lnTo>
                  <a:lnTo>
                    <a:pt x="104" y="144"/>
                  </a:lnTo>
                  <a:lnTo>
                    <a:pt x="88" y="165"/>
                  </a:lnTo>
                  <a:lnTo>
                    <a:pt x="73" y="189"/>
                  </a:lnTo>
                  <a:lnTo>
                    <a:pt x="61" y="215"/>
                  </a:lnTo>
                  <a:lnTo>
                    <a:pt x="50" y="242"/>
                  </a:lnTo>
                  <a:lnTo>
                    <a:pt x="43" y="270"/>
                  </a:lnTo>
                  <a:lnTo>
                    <a:pt x="39" y="298"/>
                  </a:lnTo>
                  <a:lnTo>
                    <a:pt x="38" y="328"/>
                  </a:lnTo>
                  <a:lnTo>
                    <a:pt x="38" y="328"/>
                  </a:lnTo>
                  <a:lnTo>
                    <a:pt x="39" y="359"/>
                  </a:lnTo>
                  <a:lnTo>
                    <a:pt x="43" y="387"/>
                  </a:lnTo>
                  <a:lnTo>
                    <a:pt x="50" y="415"/>
                  </a:lnTo>
                  <a:lnTo>
                    <a:pt x="61" y="442"/>
                  </a:lnTo>
                  <a:lnTo>
                    <a:pt x="73" y="468"/>
                  </a:lnTo>
                  <a:lnTo>
                    <a:pt x="88" y="492"/>
                  </a:lnTo>
                  <a:lnTo>
                    <a:pt x="104" y="513"/>
                  </a:lnTo>
                  <a:lnTo>
                    <a:pt x="123" y="535"/>
                  </a:lnTo>
                  <a:lnTo>
                    <a:pt x="144" y="554"/>
                  </a:lnTo>
                  <a:lnTo>
                    <a:pt x="166" y="570"/>
                  </a:lnTo>
                  <a:lnTo>
                    <a:pt x="190" y="585"/>
                  </a:lnTo>
                  <a:lnTo>
                    <a:pt x="215" y="597"/>
                  </a:lnTo>
                  <a:lnTo>
                    <a:pt x="242" y="606"/>
                  </a:lnTo>
                  <a:lnTo>
                    <a:pt x="271" y="614"/>
                  </a:lnTo>
                  <a:lnTo>
                    <a:pt x="299" y="618"/>
                  </a:lnTo>
                  <a:lnTo>
                    <a:pt x="328" y="620"/>
                  </a:lnTo>
                  <a:lnTo>
                    <a:pt x="328" y="620"/>
                  </a:lnTo>
                  <a:lnTo>
                    <a:pt x="359" y="618"/>
                  </a:lnTo>
                  <a:lnTo>
                    <a:pt x="387" y="614"/>
                  </a:lnTo>
                  <a:lnTo>
                    <a:pt x="416" y="606"/>
                  </a:lnTo>
                  <a:lnTo>
                    <a:pt x="443" y="597"/>
                  </a:lnTo>
                  <a:lnTo>
                    <a:pt x="468" y="585"/>
                  </a:lnTo>
                  <a:lnTo>
                    <a:pt x="492" y="570"/>
                  </a:lnTo>
                  <a:lnTo>
                    <a:pt x="514" y="554"/>
                  </a:lnTo>
                  <a:lnTo>
                    <a:pt x="535" y="535"/>
                  </a:lnTo>
                  <a:lnTo>
                    <a:pt x="554" y="513"/>
                  </a:lnTo>
                  <a:lnTo>
                    <a:pt x="570" y="492"/>
                  </a:lnTo>
                  <a:lnTo>
                    <a:pt x="585" y="468"/>
                  </a:lnTo>
                  <a:lnTo>
                    <a:pt x="597" y="442"/>
                  </a:lnTo>
                  <a:lnTo>
                    <a:pt x="607" y="415"/>
                  </a:lnTo>
                  <a:lnTo>
                    <a:pt x="615" y="387"/>
                  </a:lnTo>
                  <a:lnTo>
                    <a:pt x="619" y="359"/>
                  </a:lnTo>
                  <a:lnTo>
                    <a:pt x="620" y="328"/>
                  </a:lnTo>
                  <a:lnTo>
                    <a:pt x="620" y="328"/>
                  </a:lnTo>
                  <a:lnTo>
                    <a:pt x="619" y="298"/>
                  </a:lnTo>
                  <a:lnTo>
                    <a:pt x="615" y="270"/>
                  </a:lnTo>
                  <a:lnTo>
                    <a:pt x="607" y="242"/>
                  </a:lnTo>
                  <a:lnTo>
                    <a:pt x="597" y="215"/>
                  </a:lnTo>
                  <a:lnTo>
                    <a:pt x="585" y="189"/>
                  </a:lnTo>
                  <a:lnTo>
                    <a:pt x="570" y="165"/>
                  </a:lnTo>
                  <a:lnTo>
                    <a:pt x="554" y="144"/>
                  </a:lnTo>
                  <a:lnTo>
                    <a:pt x="535" y="122"/>
                  </a:lnTo>
                  <a:lnTo>
                    <a:pt x="514" y="103"/>
                  </a:lnTo>
                  <a:lnTo>
                    <a:pt x="492" y="87"/>
                  </a:lnTo>
                  <a:lnTo>
                    <a:pt x="468" y="73"/>
                  </a:lnTo>
                  <a:lnTo>
                    <a:pt x="443" y="60"/>
                  </a:lnTo>
                  <a:lnTo>
                    <a:pt x="416" y="50"/>
                  </a:lnTo>
                  <a:lnTo>
                    <a:pt x="387" y="43"/>
                  </a:lnTo>
                  <a:lnTo>
                    <a:pt x="359" y="39"/>
                  </a:lnTo>
                  <a:lnTo>
                    <a:pt x="328" y="38"/>
                  </a:lnTo>
                  <a:lnTo>
                    <a:pt x="328"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80">
              <a:extLst>
                <a:ext uri="{FF2B5EF4-FFF2-40B4-BE49-F238E27FC236}">
                  <a16:creationId xmlns:a16="http://schemas.microsoft.com/office/drawing/2014/main" id="{E462BD4A-B9B6-8A5A-CACC-247EB38EAF35}"/>
                </a:ext>
              </a:extLst>
            </p:cNvPr>
            <p:cNvSpPr>
              <a:spLocks/>
            </p:cNvSpPr>
            <p:nvPr/>
          </p:nvSpPr>
          <p:spPr bwMode="auto">
            <a:xfrm>
              <a:off x="6022976" y="5137785"/>
              <a:ext cx="17463" cy="58738"/>
            </a:xfrm>
            <a:custGeom>
              <a:avLst/>
              <a:gdLst>
                <a:gd name="T0" fmla="*/ 5 w 21"/>
                <a:gd name="T1" fmla="*/ 72 h 72"/>
                <a:gd name="T2" fmla="*/ 16 w 21"/>
                <a:gd name="T3" fmla="*/ 72 h 72"/>
                <a:gd name="T4" fmla="*/ 16 w 21"/>
                <a:gd name="T5" fmla="*/ 72 h 72"/>
                <a:gd name="T6" fmla="*/ 17 w 21"/>
                <a:gd name="T7" fmla="*/ 72 h 72"/>
                <a:gd name="T8" fmla="*/ 18 w 21"/>
                <a:gd name="T9" fmla="*/ 71 h 72"/>
                <a:gd name="T10" fmla="*/ 20 w 21"/>
                <a:gd name="T11" fmla="*/ 70 h 72"/>
                <a:gd name="T12" fmla="*/ 21 w 21"/>
                <a:gd name="T13" fmla="*/ 67 h 72"/>
                <a:gd name="T14" fmla="*/ 21 w 21"/>
                <a:gd name="T15" fmla="*/ 5 h 72"/>
                <a:gd name="T16" fmla="*/ 21 w 21"/>
                <a:gd name="T17" fmla="*/ 5 h 72"/>
                <a:gd name="T18" fmla="*/ 20 w 21"/>
                <a:gd name="T19" fmla="*/ 4 h 72"/>
                <a:gd name="T20" fmla="*/ 18 w 21"/>
                <a:gd name="T21" fmla="*/ 2 h 72"/>
                <a:gd name="T22" fmla="*/ 17 w 21"/>
                <a:gd name="T23" fmla="*/ 1 h 72"/>
                <a:gd name="T24" fmla="*/ 16 w 21"/>
                <a:gd name="T25" fmla="*/ 0 h 72"/>
                <a:gd name="T26" fmla="*/ 5 w 21"/>
                <a:gd name="T27" fmla="*/ 0 h 72"/>
                <a:gd name="T28" fmla="*/ 5 w 21"/>
                <a:gd name="T29" fmla="*/ 0 h 72"/>
                <a:gd name="T30" fmla="*/ 4 w 21"/>
                <a:gd name="T31" fmla="*/ 1 h 72"/>
                <a:gd name="T32" fmla="*/ 1 w 21"/>
                <a:gd name="T33" fmla="*/ 2 h 72"/>
                <a:gd name="T34" fmla="*/ 0 w 21"/>
                <a:gd name="T35" fmla="*/ 4 h 72"/>
                <a:gd name="T36" fmla="*/ 0 w 21"/>
                <a:gd name="T37" fmla="*/ 5 h 72"/>
                <a:gd name="T38" fmla="*/ 0 w 21"/>
                <a:gd name="T39" fmla="*/ 67 h 72"/>
                <a:gd name="T40" fmla="*/ 0 w 21"/>
                <a:gd name="T41" fmla="*/ 67 h 72"/>
                <a:gd name="T42" fmla="*/ 0 w 21"/>
                <a:gd name="T43" fmla="*/ 70 h 72"/>
                <a:gd name="T44" fmla="*/ 1 w 21"/>
                <a:gd name="T45" fmla="*/ 71 h 72"/>
                <a:gd name="T46" fmla="*/ 4 w 21"/>
                <a:gd name="T47" fmla="*/ 72 h 72"/>
                <a:gd name="T48" fmla="*/ 5 w 21"/>
                <a:gd name="T49" fmla="*/ 72 h 72"/>
                <a:gd name="T50" fmla="*/ 5 w 21"/>
                <a:gd name="T5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 h="72">
                  <a:moveTo>
                    <a:pt x="5" y="72"/>
                  </a:moveTo>
                  <a:lnTo>
                    <a:pt x="16" y="72"/>
                  </a:lnTo>
                  <a:lnTo>
                    <a:pt x="16" y="72"/>
                  </a:lnTo>
                  <a:lnTo>
                    <a:pt x="17" y="72"/>
                  </a:lnTo>
                  <a:lnTo>
                    <a:pt x="18" y="71"/>
                  </a:lnTo>
                  <a:lnTo>
                    <a:pt x="20" y="70"/>
                  </a:lnTo>
                  <a:lnTo>
                    <a:pt x="21" y="67"/>
                  </a:lnTo>
                  <a:lnTo>
                    <a:pt x="21" y="5"/>
                  </a:lnTo>
                  <a:lnTo>
                    <a:pt x="21" y="5"/>
                  </a:lnTo>
                  <a:lnTo>
                    <a:pt x="20" y="4"/>
                  </a:lnTo>
                  <a:lnTo>
                    <a:pt x="18" y="2"/>
                  </a:lnTo>
                  <a:lnTo>
                    <a:pt x="17" y="1"/>
                  </a:lnTo>
                  <a:lnTo>
                    <a:pt x="16" y="0"/>
                  </a:lnTo>
                  <a:lnTo>
                    <a:pt x="5" y="0"/>
                  </a:lnTo>
                  <a:lnTo>
                    <a:pt x="5" y="0"/>
                  </a:lnTo>
                  <a:lnTo>
                    <a:pt x="4" y="1"/>
                  </a:lnTo>
                  <a:lnTo>
                    <a:pt x="1" y="2"/>
                  </a:lnTo>
                  <a:lnTo>
                    <a:pt x="0" y="4"/>
                  </a:lnTo>
                  <a:lnTo>
                    <a:pt x="0" y="5"/>
                  </a:lnTo>
                  <a:lnTo>
                    <a:pt x="0" y="67"/>
                  </a:lnTo>
                  <a:lnTo>
                    <a:pt x="0" y="67"/>
                  </a:lnTo>
                  <a:lnTo>
                    <a:pt x="0" y="70"/>
                  </a:lnTo>
                  <a:lnTo>
                    <a:pt x="1" y="71"/>
                  </a:lnTo>
                  <a:lnTo>
                    <a:pt x="4" y="72"/>
                  </a:lnTo>
                  <a:lnTo>
                    <a:pt x="5" y="72"/>
                  </a:lnTo>
                  <a:lnTo>
                    <a:pt x="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81">
              <a:extLst>
                <a:ext uri="{FF2B5EF4-FFF2-40B4-BE49-F238E27FC236}">
                  <a16:creationId xmlns:a16="http://schemas.microsoft.com/office/drawing/2014/main" id="{B88BBB1B-FFD0-8BB6-F0A1-AB2884C834A7}"/>
                </a:ext>
              </a:extLst>
            </p:cNvPr>
            <p:cNvSpPr>
              <a:spLocks/>
            </p:cNvSpPr>
            <p:nvPr/>
          </p:nvSpPr>
          <p:spPr bwMode="auto">
            <a:xfrm>
              <a:off x="6154738" y="5137785"/>
              <a:ext cx="17463" cy="58738"/>
            </a:xfrm>
            <a:custGeom>
              <a:avLst/>
              <a:gdLst>
                <a:gd name="T0" fmla="*/ 5 w 21"/>
                <a:gd name="T1" fmla="*/ 72 h 72"/>
                <a:gd name="T2" fmla="*/ 16 w 21"/>
                <a:gd name="T3" fmla="*/ 72 h 72"/>
                <a:gd name="T4" fmla="*/ 16 w 21"/>
                <a:gd name="T5" fmla="*/ 72 h 72"/>
                <a:gd name="T6" fmla="*/ 17 w 21"/>
                <a:gd name="T7" fmla="*/ 72 h 72"/>
                <a:gd name="T8" fmla="*/ 20 w 21"/>
                <a:gd name="T9" fmla="*/ 71 h 72"/>
                <a:gd name="T10" fmla="*/ 20 w 21"/>
                <a:gd name="T11" fmla="*/ 70 h 72"/>
                <a:gd name="T12" fmla="*/ 21 w 21"/>
                <a:gd name="T13" fmla="*/ 67 h 72"/>
                <a:gd name="T14" fmla="*/ 21 w 21"/>
                <a:gd name="T15" fmla="*/ 5 h 72"/>
                <a:gd name="T16" fmla="*/ 21 w 21"/>
                <a:gd name="T17" fmla="*/ 5 h 72"/>
                <a:gd name="T18" fmla="*/ 20 w 21"/>
                <a:gd name="T19" fmla="*/ 4 h 72"/>
                <a:gd name="T20" fmla="*/ 20 w 21"/>
                <a:gd name="T21" fmla="*/ 2 h 72"/>
                <a:gd name="T22" fmla="*/ 17 w 21"/>
                <a:gd name="T23" fmla="*/ 1 h 72"/>
                <a:gd name="T24" fmla="*/ 16 w 21"/>
                <a:gd name="T25" fmla="*/ 0 h 72"/>
                <a:gd name="T26" fmla="*/ 5 w 21"/>
                <a:gd name="T27" fmla="*/ 0 h 72"/>
                <a:gd name="T28" fmla="*/ 5 w 21"/>
                <a:gd name="T29" fmla="*/ 0 h 72"/>
                <a:gd name="T30" fmla="*/ 4 w 21"/>
                <a:gd name="T31" fmla="*/ 1 h 72"/>
                <a:gd name="T32" fmla="*/ 3 w 21"/>
                <a:gd name="T33" fmla="*/ 2 h 72"/>
                <a:gd name="T34" fmla="*/ 1 w 21"/>
                <a:gd name="T35" fmla="*/ 4 h 72"/>
                <a:gd name="T36" fmla="*/ 0 w 21"/>
                <a:gd name="T37" fmla="*/ 5 h 72"/>
                <a:gd name="T38" fmla="*/ 0 w 21"/>
                <a:gd name="T39" fmla="*/ 67 h 72"/>
                <a:gd name="T40" fmla="*/ 0 w 21"/>
                <a:gd name="T41" fmla="*/ 67 h 72"/>
                <a:gd name="T42" fmla="*/ 1 w 21"/>
                <a:gd name="T43" fmla="*/ 70 h 72"/>
                <a:gd name="T44" fmla="*/ 3 w 21"/>
                <a:gd name="T45" fmla="*/ 71 h 72"/>
                <a:gd name="T46" fmla="*/ 4 w 21"/>
                <a:gd name="T47" fmla="*/ 72 h 72"/>
                <a:gd name="T48" fmla="*/ 5 w 21"/>
                <a:gd name="T49" fmla="*/ 72 h 72"/>
                <a:gd name="T50" fmla="*/ 5 w 21"/>
                <a:gd name="T5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 h="72">
                  <a:moveTo>
                    <a:pt x="5" y="72"/>
                  </a:moveTo>
                  <a:lnTo>
                    <a:pt x="16" y="72"/>
                  </a:lnTo>
                  <a:lnTo>
                    <a:pt x="16" y="72"/>
                  </a:lnTo>
                  <a:lnTo>
                    <a:pt x="17" y="72"/>
                  </a:lnTo>
                  <a:lnTo>
                    <a:pt x="20" y="71"/>
                  </a:lnTo>
                  <a:lnTo>
                    <a:pt x="20" y="70"/>
                  </a:lnTo>
                  <a:lnTo>
                    <a:pt x="21" y="67"/>
                  </a:lnTo>
                  <a:lnTo>
                    <a:pt x="21" y="5"/>
                  </a:lnTo>
                  <a:lnTo>
                    <a:pt x="21" y="5"/>
                  </a:lnTo>
                  <a:lnTo>
                    <a:pt x="20" y="4"/>
                  </a:lnTo>
                  <a:lnTo>
                    <a:pt x="20" y="2"/>
                  </a:lnTo>
                  <a:lnTo>
                    <a:pt x="17" y="1"/>
                  </a:lnTo>
                  <a:lnTo>
                    <a:pt x="16" y="0"/>
                  </a:lnTo>
                  <a:lnTo>
                    <a:pt x="5" y="0"/>
                  </a:lnTo>
                  <a:lnTo>
                    <a:pt x="5" y="0"/>
                  </a:lnTo>
                  <a:lnTo>
                    <a:pt x="4" y="1"/>
                  </a:lnTo>
                  <a:lnTo>
                    <a:pt x="3" y="2"/>
                  </a:lnTo>
                  <a:lnTo>
                    <a:pt x="1" y="4"/>
                  </a:lnTo>
                  <a:lnTo>
                    <a:pt x="0" y="5"/>
                  </a:lnTo>
                  <a:lnTo>
                    <a:pt x="0" y="67"/>
                  </a:lnTo>
                  <a:lnTo>
                    <a:pt x="0" y="67"/>
                  </a:lnTo>
                  <a:lnTo>
                    <a:pt x="1" y="70"/>
                  </a:lnTo>
                  <a:lnTo>
                    <a:pt x="3" y="71"/>
                  </a:lnTo>
                  <a:lnTo>
                    <a:pt x="4" y="72"/>
                  </a:lnTo>
                  <a:lnTo>
                    <a:pt x="5" y="72"/>
                  </a:lnTo>
                  <a:lnTo>
                    <a:pt x="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82">
              <a:extLst>
                <a:ext uri="{FF2B5EF4-FFF2-40B4-BE49-F238E27FC236}">
                  <a16:creationId xmlns:a16="http://schemas.microsoft.com/office/drawing/2014/main" id="{147FC1E8-3139-1D57-2242-88EA7F94FE19}"/>
                </a:ext>
              </a:extLst>
            </p:cNvPr>
            <p:cNvSpPr>
              <a:spLocks noEditPoints="1"/>
            </p:cNvSpPr>
            <p:nvPr/>
          </p:nvSpPr>
          <p:spPr bwMode="auto">
            <a:xfrm>
              <a:off x="5970587" y="5164772"/>
              <a:ext cx="254000" cy="261144"/>
            </a:xfrm>
            <a:custGeom>
              <a:avLst/>
              <a:gdLst>
                <a:gd name="T0" fmla="*/ 265 w 322"/>
                <a:gd name="T1" fmla="*/ 0 h 289"/>
                <a:gd name="T2" fmla="*/ 265 w 322"/>
                <a:gd name="T3" fmla="*/ 46 h 289"/>
                <a:gd name="T4" fmla="*/ 262 w 322"/>
                <a:gd name="T5" fmla="*/ 50 h 289"/>
                <a:gd name="T6" fmla="*/ 260 w 322"/>
                <a:gd name="T7" fmla="*/ 51 h 289"/>
                <a:gd name="T8" fmla="*/ 229 w 322"/>
                <a:gd name="T9" fmla="*/ 51 h 289"/>
                <a:gd name="T10" fmla="*/ 225 w 322"/>
                <a:gd name="T11" fmla="*/ 50 h 289"/>
                <a:gd name="T12" fmla="*/ 224 w 322"/>
                <a:gd name="T13" fmla="*/ 46 h 289"/>
                <a:gd name="T14" fmla="*/ 99 w 322"/>
                <a:gd name="T15" fmla="*/ 0 h 289"/>
                <a:gd name="T16" fmla="*/ 99 w 322"/>
                <a:gd name="T17" fmla="*/ 46 h 289"/>
                <a:gd name="T18" fmla="*/ 97 w 322"/>
                <a:gd name="T19" fmla="*/ 50 h 289"/>
                <a:gd name="T20" fmla="*/ 93 w 322"/>
                <a:gd name="T21" fmla="*/ 51 h 289"/>
                <a:gd name="T22" fmla="*/ 62 w 322"/>
                <a:gd name="T23" fmla="*/ 51 h 289"/>
                <a:gd name="T24" fmla="*/ 60 w 322"/>
                <a:gd name="T25" fmla="*/ 50 h 289"/>
                <a:gd name="T26" fmla="*/ 57 w 322"/>
                <a:gd name="T27" fmla="*/ 46 h 289"/>
                <a:gd name="T28" fmla="*/ 11 w 322"/>
                <a:gd name="T29" fmla="*/ 0 h 289"/>
                <a:gd name="T30" fmla="*/ 7 w 322"/>
                <a:gd name="T31" fmla="*/ 0 h 289"/>
                <a:gd name="T32" fmla="*/ 2 w 322"/>
                <a:gd name="T33" fmla="*/ 5 h 289"/>
                <a:gd name="T34" fmla="*/ 0 w 322"/>
                <a:gd name="T35" fmla="*/ 278 h 289"/>
                <a:gd name="T36" fmla="*/ 2 w 322"/>
                <a:gd name="T37" fmla="*/ 282 h 289"/>
                <a:gd name="T38" fmla="*/ 7 w 322"/>
                <a:gd name="T39" fmla="*/ 289 h 289"/>
                <a:gd name="T40" fmla="*/ 311 w 322"/>
                <a:gd name="T41" fmla="*/ 289 h 289"/>
                <a:gd name="T42" fmla="*/ 315 w 322"/>
                <a:gd name="T43" fmla="*/ 289 h 289"/>
                <a:gd name="T44" fmla="*/ 320 w 322"/>
                <a:gd name="T45" fmla="*/ 282 h 289"/>
                <a:gd name="T46" fmla="*/ 322 w 322"/>
                <a:gd name="T47" fmla="*/ 9 h 289"/>
                <a:gd name="T48" fmla="*/ 320 w 322"/>
                <a:gd name="T49" fmla="*/ 5 h 289"/>
                <a:gd name="T50" fmla="*/ 315 w 322"/>
                <a:gd name="T51" fmla="*/ 0 h 289"/>
                <a:gd name="T52" fmla="*/ 311 w 322"/>
                <a:gd name="T53" fmla="*/ 0 h 289"/>
                <a:gd name="T54" fmla="*/ 300 w 322"/>
                <a:gd name="T55" fmla="*/ 264 h 289"/>
                <a:gd name="T56" fmla="*/ 299 w 322"/>
                <a:gd name="T57" fmla="*/ 266 h 289"/>
                <a:gd name="T58" fmla="*/ 295 w 322"/>
                <a:gd name="T59" fmla="*/ 268 h 289"/>
                <a:gd name="T60" fmla="*/ 27 w 322"/>
                <a:gd name="T61" fmla="*/ 268 h 289"/>
                <a:gd name="T62" fmla="*/ 23 w 322"/>
                <a:gd name="T63" fmla="*/ 266 h 289"/>
                <a:gd name="T64" fmla="*/ 22 w 322"/>
                <a:gd name="T65" fmla="*/ 264 h 289"/>
                <a:gd name="T66" fmla="*/ 22 w 322"/>
                <a:gd name="T67" fmla="*/ 87 h 289"/>
                <a:gd name="T68" fmla="*/ 23 w 322"/>
                <a:gd name="T69" fmla="*/ 83 h 289"/>
                <a:gd name="T70" fmla="*/ 27 w 322"/>
                <a:gd name="T71" fmla="*/ 82 h 289"/>
                <a:gd name="T72" fmla="*/ 295 w 322"/>
                <a:gd name="T73" fmla="*/ 82 h 289"/>
                <a:gd name="T74" fmla="*/ 299 w 322"/>
                <a:gd name="T75" fmla="*/ 83 h 289"/>
                <a:gd name="T76" fmla="*/ 300 w 322"/>
                <a:gd name="T77" fmla="*/ 8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2" h="289">
                  <a:moveTo>
                    <a:pt x="311" y="0"/>
                  </a:moveTo>
                  <a:lnTo>
                    <a:pt x="265" y="0"/>
                  </a:lnTo>
                  <a:lnTo>
                    <a:pt x="265" y="46"/>
                  </a:lnTo>
                  <a:lnTo>
                    <a:pt x="265" y="46"/>
                  </a:lnTo>
                  <a:lnTo>
                    <a:pt x="264" y="48"/>
                  </a:lnTo>
                  <a:lnTo>
                    <a:pt x="262" y="50"/>
                  </a:lnTo>
                  <a:lnTo>
                    <a:pt x="261" y="51"/>
                  </a:lnTo>
                  <a:lnTo>
                    <a:pt x="260" y="51"/>
                  </a:lnTo>
                  <a:lnTo>
                    <a:pt x="229" y="51"/>
                  </a:lnTo>
                  <a:lnTo>
                    <a:pt x="229" y="51"/>
                  </a:lnTo>
                  <a:lnTo>
                    <a:pt x="226" y="51"/>
                  </a:lnTo>
                  <a:lnTo>
                    <a:pt x="225" y="50"/>
                  </a:lnTo>
                  <a:lnTo>
                    <a:pt x="224" y="48"/>
                  </a:lnTo>
                  <a:lnTo>
                    <a:pt x="224" y="46"/>
                  </a:lnTo>
                  <a:lnTo>
                    <a:pt x="224" y="0"/>
                  </a:lnTo>
                  <a:lnTo>
                    <a:pt x="99" y="0"/>
                  </a:lnTo>
                  <a:lnTo>
                    <a:pt x="99" y="46"/>
                  </a:lnTo>
                  <a:lnTo>
                    <a:pt x="99" y="46"/>
                  </a:lnTo>
                  <a:lnTo>
                    <a:pt x="99" y="48"/>
                  </a:lnTo>
                  <a:lnTo>
                    <a:pt x="97" y="50"/>
                  </a:lnTo>
                  <a:lnTo>
                    <a:pt x="96" y="51"/>
                  </a:lnTo>
                  <a:lnTo>
                    <a:pt x="93" y="51"/>
                  </a:lnTo>
                  <a:lnTo>
                    <a:pt x="62" y="51"/>
                  </a:lnTo>
                  <a:lnTo>
                    <a:pt x="62" y="51"/>
                  </a:lnTo>
                  <a:lnTo>
                    <a:pt x="61" y="51"/>
                  </a:lnTo>
                  <a:lnTo>
                    <a:pt x="60" y="50"/>
                  </a:lnTo>
                  <a:lnTo>
                    <a:pt x="58" y="48"/>
                  </a:lnTo>
                  <a:lnTo>
                    <a:pt x="57" y="46"/>
                  </a:lnTo>
                  <a:lnTo>
                    <a:pt x="57" y="0"/>
                  </a:lnTo>
                  <a:lnTo>
                    <a:pt x="11" y="0"/>
                  </a:lnTo>
                  <a:lnTo>
                    <a:pt x="11" y="0"/>
                  </a:lnTo>
                  <a:lnTo>
                    <a:pt x="7" y="0"/>
                  </a:lnTo>
                  <a:lnTo>
                    <a:pt x="3" y="3"/>
                  </a:lnTo>
                  <a:lnTo>
                    <a:pt x="2" y="5"/>
                  </a:lnTo>
                  <a:lnTo>
                    <a:pt x="0" y="9"/>
                  </a:lnTo>
                  <a:lnTo>
                    <a:pt x="0" y="278"/>
                  </a:lnTo>
                  <a:lnTo>
                    <a:pt x="0" y="278"/>
                  </a:lnTo>
                  <a:lnTo>
                    <a:pt x="2" y="282"/>
                  </a:lnTo>
                  <a:lnTo>
                    <a:pt x="3" y="286"/>
                  </a:lnTo>
                  <a:lnTo>
                    <a:pt x="7" y="289"/>
                  </a:lnTo>
                  <a:lnTo>
                    <a:pt x="11" y="289"/>
                  </a:lnTo>
                  <a:lnTo>
                    <a:pt x="311" y="289"/>
                  </a:lnTo>
                  <a:lnTo>
                    <a:pt x="311" y="289"/>
                  </a:lnTo>
                  <a:lnTo>
                    <a:pt x="315" y="289"/>
                  </a:lnTo>
                  <a:lnTo>
                    <a:pt x="319" y="286"/>
                  </a:lnTo>
                  <a:lnTo>
                    <a:pt x="320" y="282"/>
                  </a:lnTo>
                  <a:lnTo>
                    <a:pt x="322" y="278"/>
                  </a:lnTo>
                  <a:lnTo>
                    <a:pt x="322" y="9"/>
                  </a:lnTo>
                  <a:lnTo>
                    <a:pt x="322" y="9"/>
                  </a:lnTo>
                  <a:lnTo>
                    <a:pt x="320" y="5"/>
                  </a:lnTo>
                  <a:lnTo>
                    <a:pt x="319" y="3"/>
                  </a:lnTo>
                  <a:lnTo>
                    <a:pt x="315" y="0"/>
                  </a:lnTo>
                  <a:lnTo>
                    <a:pt x="311" y="0"/>
                  </a:lnTo>
                  <a:lnTo>
                    <a:pt x="311" y="0"/>
                  </a:lnTo>
                  <a:close/>
                  <a:moveTo>
                    <a:pt x="300" y="264"/>
                  </a:moveTo>
                  <a:lnTo>
                    <a:pt x="300" y="264"/>
                  </a:lnTo>
                  <a:lnTo>
                    <a:pt x="300" y="265"/>
                  </a:lnTo>
                  <a:lnTo>
                    <a:pt x="299" y="266"/>
                  </a:lnTo>
                  <a:lnTo>
                    <a:pt x="297" y="268"/>
                  </a:lnTo>
                  <a:lnTo>
                    <a:pt x="295" y="268"/>
                  </a:lnTo>
                  <a:lnTo>
                    <a:pt x="27" y="268"/>
                  </a:lnTo>
                  <a:lnTo>
                    <a:pt x="27" y="268"/>
                  </a:lnTo>
                  <a:lnTo>
                    <a:pt x="25" y="268"/>
                  </a:lnTo>
                  <a:lnTo>
                    <a:pt x="23" y="266"/>
                  </a:lnTo>
                  <a:lnTo>
                    <a:pt x="22" y="265"/>
                  </a:lnTo>
                  <a:lnTo>
                    <a:pt x="22" y="264"/>
                  </a:lnTo>
                  <a:lnTo>
                    <a:pt x="22" y="87"/>
                  </a:lnTo>
                  <a:lnTo>
                    <a:pt x="22" y="87"/>
                  </a:lnTo>
                  <a:lnTo>
                    <a:pt x="22" y="85"/>
                  </a:lnTo>
                  <a:lnTo>
                    <a:pt x="23" y="83"/>
                  </a:lnTo>
                  <a:lnTo>
                    <a:pt x="25" y="82"/>
                  </a:lnTo>
                  <a:lnTo>
                    <a:pt x="27" y="82"/>
                  </a:lnTo>
                  <a:lnTo>
                    <a:pt x="295" y="82"/>
                  </a:lnTo>
                  <a:lnTo>
                    <a:pt x="295" y="82"/>
                  </a:lnTo>
                  <a:lnTo>
                    <a:pt x="297" y="82"/>
                  </a:lnTo>
                  <a:lnTo>
                    <a:pt x="299" y="83"/>
                  </a:lnTo>
                  <a:lnTo>
                    <a:pt x="300" y="85"/>
                  </a:lnTo>
                  <a:lnTo>
                    <a:pt x="300" y="87"/>
                  </a:lnTo>
                  <a:lnTo>
                    <a:pt x="300"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Freeform 183">
              <a:extLst>
                <a:ext uri="{FF2B5EF4-FFF2-40B4-BE49-F238E27FC236}">
                  <a16:creationId xmlns:a16="http://schemas.microsoft.com/office/drawing/2014/main" id="{87B386B9-F7AA-8EF7-2422-30A8C3B1EA95}"/>
                </a:ext>
              </a:extLst>
            </p:cNvPr>
            <p:cNvSpPr>
              <a:spLocks/>
            </p:cNvSpPr>
            <p:nvPr/>
          </p:nvSpPr>
          <p:spPr bwMode="auto">
            <a:xfrm>
              <a:off x="6010276" y="5313998"/>
              <a:ext cx="44450" cy="36513"/>
            </a:xfrm>
            <a:custGeom>
              <a:avLst/>
              <a:gdLst>
                <a:gd name="T0" fmla="*/ 53 w 57"/>
                <a:gd name="T1" fmla="*/ 0 h 47"/>
                <a:gd name="T2" fmla="*/ 6 w 57"/>
                <a:gd name="T3" fmla="*/ 0 h 47"/>
                <a:gd name="T4" fmla="*/ 6 w 57"/>
                <a:gd name="T5" fmla="*/ 0 h 47"/>
                <a:gd name="T6" fmla="*/ 2 w 57"/>
                <a:gd name="T7" fmla="*/ 2 h 47"/>
                <a:gd name="T8" fmla="*/ 0 w 57"/>
                <a:gd name="T9" fmla="*/ 4 h 47"/>
                <a:gd name="T10" fmla="*/ 0 w 57"/>
                <a:gd name="T11" fmla="*/ 42 h 47"/>
                <a:gd name="T12" fmla="*/ 0 w 57"/>
                <a:gd name="T13" fmla="*/ 42 h 47"/>
                <a:gd name="T14" fmla="*/ 2 w 57"/>
                <a:gd name="T15" fmla="*/ 46 h 47"/>
                <a:gd name="T16" fmla="*/ 6 w 57"/>
                <a:gd name="T17" fmla="*/ 47 h 47"/>
                <a:gd name="T18" fmla="*/ 53 w 57"/>
                <a:gd name="T19" fmla="*/ 47 h 47"/>
                <a:gd name="T20" fmla="*/ 53 w 57"/>
                <a:gd name="T21" fmla="*/ 47 h 47"/>
                <a:gd name="T22" fmla="*/ 56 w 57"/>
                <a:gd name="T23" fmla="*/ 46 h 47"/>
                <a:gd name="T24" fmla="*/ 57 w 57"/>
                <a:gd name="T25" fmla="*/ 42 h 47"/>
                <a:gd name="T26" fmla="*/ 57 w 57"/>
                <a:gd name="T27" fmla="*/ 4 h 47"/>
                <a:gd name="T28" fmla="*/ 57 w 57"/>
                <a:gd name="T29" fmla="*/ 4 h 47"/>
                <a:gd name="T30" fmla="*/ 56 w 57"/>
                <a:gd name="T31" fmla="*/ 2 h 47"/>
                <a:gd name="T32" fmla="*/ 53 w 57"/>
                <a:gd name="T33" fmla="*/ 0 h 47"/>
                <a:gd name="T34" fmla="*/ 53 w 57"/>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3" y="0"/>
                  </a:moveTo>
                  <a:lnTo>
                    <a:pt x="6" y="0"/>
                  </a:lnTo>
                  <a:lnTo>
                    <a:pt x="6" y="0"/>
                  </a:lnTo>
                  <a:lnTo>
                    <a:pt x="2" y="2"/>
                  </a:lnTo>
                  <a:lnTo>
                    <a:pt x="0" y="4"/>
                  </a:lnTo>
                  <a:lnTo>
                    <a:pt x="0" y="42"/>
                  </a:lnTo>
                  <a:lnTo>
                    <a:pt x="0" y="42"/>
                  </a:lnTo>
                  <a:lnTo>
                    <a:pt x="2" y="46"/>
                  </a:lnTo>
                  <a:lnTo>
                    <a:pt x="6" y="47"/>
                  </a:lnTo>
                  <a:lnTo>
                    <a:pt x="53" y="47"/>
                  </a:lnTo>
                  <a:lnTo>
                    <a:pt x="53" y="47"/>
                  </a:lnTo>
                  <a:lnTo>
                    <a:pt x="56" y="46"/>
                  </a:lnTo>
                  <a:lnTo>
                    <a:pt x="57" y="42"/>
                  </a:lnTo>
                  <a:lnTo>
                    <a:pt x="57" y="4"/>
                  </a:lnTo>
                  <a:lnTo>
                    <a:pt x="57" y="4"/>
                  </a:lnTo>
                  <a:lnTo>
                    <a:pt x="56" y="2"/>
                  </a:lnTo>
                  <a:lnTo>
                    <a:pt x="53"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84">
              <a:extLst>
                <a:ext uri="{FF2B5EF4-FFF2-40B4-BE49-F238E27FC236}">
                  <a16:creationId xmlns:a16="http://schemas.microsoft.com/office/drawing/2014/main" id="{A8DE3F4C-D9BD-5654-CE96-916F40A7AB24}"/>
                </a:ext>
              </a:extLst>
            </p:cNvPr>
            <p:cNvSpPr>
              <a:spLocks/>
            </p:cNvSpPr>
            <p:nvPr/>
          </p:nvSpPr>
          <p:spPr bwMode="auto">
            <a:xfrm>
              <a:off x="6010276" y="5255260"/>
              <a:ext cx="44450" cy="38100"/>
            </a:xfrm>
            <a:custGeom>
              <a:avLst/>
              <a:gdLst>
                <a:gd name="T0" fmla="*/ 53 w 57"/>
                <a:gd name="T1" fmla="*/ 0 h 47"/>
                <a:gd name="T2" fmla="*/ 6 w 57"/>
                <a:gd name="T3" fmla="*/ 0 h 47"/>
                <a:gd name="T4" fmla="*/ 6 w 57"/>
                <a:gd name="T5" fmla="*/ 0 h 47"/>
                <a:gd name="T6" fmla="*/ 2 w 57"/>
                <a:gd name="T7" fmla="*/ 1 h 47"/>
                <a:gd name="T8" fmla="*/ 0 w 57"/>
                <a:gd name="T9" fmla="*/ 4 h 47"/>
                <a:gd name="T10" fmla="*/ 0 w 57"/>
                <a:gd name="T11" fmla="*/ 41 h 47"/>
                <a:gd name="T12" fmla="*/ 0 w 57"/>
                <a:gd name="T13" fmla="*/ 41 h 47"/>
                <a:gd name="T14" fmla="*/ 2 w 57"/>
                <a:gd name="T15" fmla="*/ 45 h 47"/>
                <a:gd name="T16" fmla="*/ 6 w 57"/>
                <a:gd name="T17" fmla="*/ 47 h 47"/>
                <a:gd name="T18" fmla="*/ 53 w 57"/>
                <a:gd name="T19" fmla="*/ 47 h 47"/>
                <a:gd name="T20" fmla="*/ 53 w 57"/>
                <a:gd name="T21" fmla="*/ 47 h 47"/>
                <a:gd name="T22" fmla="*/ 56 w 57"/>
                <a:gd name="T23" fmla="*/ 45 h 47"/>
                <a:gd name="T24" fmla="*/ 57 w 57"/>
                <a:gd name="T25" fmla="*/ 41 h 47"/>
                <a:gd name="T26" fmla="*/ 57 w 57"/>
                <a:gd name="T27" fmla="*/ 4 h 47"/>
                <a:gd name="T28" fmla="*/ 57 w 57"/>
                <a:gd name="T29" fmla="*/ 4 h 47"/>
                <a:gd name="T30" fmla="*/ 56 w 57"/>
                <a:gd name="T31" fmla="*/ 1 h 47"/>
                <a:gd name="T32" fmla="*/ 53 w 57"/>
                <a:gd name="T33" fmla="*/ 0 h 47"/>
                <a:gd name="T34" fmla="*/ 53 w 57"/>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47">
                  <a:moveTo>
                    <a:pt x="53" y="0"/>
                  </a:moveTo>
                  <a:lnTo>
                    <a:pt x="6" y="0"/>
                  </a:lnTo>
                  <a:lnTo>
                    <a:pt x="6" y="0"/>
                  </a:lnTo>
                  <a:lnTo>
                    <a:pt x="2" y="1"/>
                  </a:lnTo>
                  <a:lnTo>
                    <a:pt x="0" y="4"/>
                  </a:lnTo>
                  <a:lnTo>
                    <a:pt x="0" y="41"/>
                  </a:lnTo>
                  <a:lnTo>
                    <a:pt x="0" y="41"/>
                  </a:lnTo>
                  <a:lnTo>
                    <a:pt x="2" y="45"/>
                  </a:lnTo>
                  <a:lnTo>
                    <a:pt x="6" y="47"/>
                  </a:lnTo>
                  <a:lnTo>
                    <a:pt x="53" y="47"/>
                  </a:lnTo>
                  <a:lnTo>
                    <a:pt x="53" y="47"/>
                  </a:lnTo>
                  <a:lnTo>
                    <a:pt x="56" y="45"/>
                  </a:lnTo>
                  <a:lnTo>
                    <a:pt x="57" y="41"/>
                  </a:lnTo>
                  <a:lnTo>
                    <a:pt x="57" y="4"/>
                  </a:lnTo>
                  <a:lnTo>
                    <a:pt x="57" y="4"/>
                  </a:lnTo>
                  <a:lnTo>
                    <a:pt x="56" y="1"/>
                  </a:lnTo>
                  <a:lnTo>
                    <a:pt x="53"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 name="Freeform 185">
              <a:extLst>
                <a:ext uri="{FF2B5EF4-FFF2-40B4-BE49-F238E27FC236}">
                  <a16:creationId xmlns:a16="http://schemas.microsoft.com/office/drawing/2014/main" id="{C728A33F-AFBB-CD31-B3EA-B5B74B979844}"/>
                </a:ext>
              </a:extLst>
            </p:cNvPr>
            <p:cNvSpPr>
              <a:spLocks/>
            </p:cNvSpPr>
            <p:nvPr/>
          </p:nvSpPr>
          <p:spPr bwMode="auto">
            <a:xfrm>
              <a:off x="6076951" y="5313998"/>
              <a:ext cx="44450" cy="36513"/>
            </a:xfrm>
            <a:custGeom>
              <a:avLst/>
              <a:gdLst>
                <a:gd name="T0" fmla="*/ 51 w 56"/>
                <a:gd name="T1" fmla="*/ 0 h 47"/>
                <a:gd name="T2" fmla="*/ 5 w 56"/>
                <a:gd name="T3" fmla="*/ 0 h 47"/>
                <a:gd name="T4" fmla="*/ 5 w 56"/>
                <a:gd name="T5" fmla="*/ 0 h 47"/>
                <a:gd name="T6" fmla="*/ 1 w 56"/>
                <a:gd name="T7" fmla="*/ 2 h 47"/>
                <a:gd name="T8" fmla="*/ 0 w 56"/>
                <a:gd name="T9" fmla="*/ 4 h 47"/>
                <a:gd name="T10" fmla="*/ 0 w 56"/>
                <a:gd name="T11" fmla="*/ 42 h 47"/>
                <a:gd name="T12" fmla="*/ 0 w 56"/>
                <a:gd name="T13" fmla="*/ 42 h 47"/>
                <a:gd name="T14" fmla="*/ 1 w 56"/>
                <a:gd name="T15" fmla="*/ 46 h 47"/>
                <a:gd name="T16" fmla="*/ 5 w 56"/>
                <a:gd name="T17" fmla="*/ 47 h 47"/>
                <a:gd name="T18" fmla="*/ 51 w 56"/>
                <a:gd name="T19" fmla="*/ 47 h 47"/>
                <a:gd name="T20" fmla="*/ 51 w 56"/>
                <a:gd name="T21" fmla="*/ 47 h 47"/>
                <a:gd name="T22" fmla="*/ 55 w 56"/>
                <a:gd name="T23" fmla="*/ 46 h 47"/>
                <a:gd name="T24" fmla="*/ 56 w 56"/>
                <a:gd name="T25" fmla="*/ 42 h 47"/>
                <a:gd name="T26" fmla="*/ 56 w 56"/>
                <a:gd name="T27" fmla="*/ 4 h 47"/>
                <a:gd name="T28" fmla="*/ 56 w 56"/>
                <a:gd name="T29" fmla="*/ 4 h 47"/>
                <a:gd name="T30" fmla="*/ 55 w 56"/>
                <a:gd name="T31" fmla="*/ 2 h 47"/>
                <a:gd name="T32" fmla="*/ 51 w 56"/>
                <a:gd name="T33" fmla="*/ 0 h 47"/>
                <a:gd name="T34" fmla="*/ 51 w 56"/>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47">
                  <a:moveTo>
                    <a:pt x="51" y="0"/>
                  </a:moveTo>
                  <a:lnTo>
                    <a:pt x="5" y="0"/>
                  </a:lnTo>
                  <a:lnTo>
                    <a:pt x="5" y="0"/>
                  </a:lnTo>
                  <a:lnTo>
                    <a:pt x="1" y="2"/>
                  </a:lnTo>
                  <a:lnTo>
                    <a:pt x="0" y="4"/>
                  </a:lnTo>
                  <a:lnTo>
                    <a:pt x="0" y="42"/>
                  </a:lnTo>
                  <a:lnTo>
                    <a:pt x="0" y="42"/>
                  </a:lnTo>
                  <a:lnTo>
                    <a:pt x="1" y="46"/>
                  </a:lnTo>
                  <a:lnTo>
                    <a:pt x="5" y="47"/>
                  </a:lnTo>
                  <a:lnTo>
                    <a:pt x="51" y="47"/>
                  </a:lnTo>
                  <a:lnTo>
                    <a:pt x="51" y="47"/>
                  </a:lnTo>
                  <a:lnTo>
                    <a:pt x="55" y="46"/>
                  </a:lnTo>
                  <a:lnTo>
                    <a:pt x="56" y="42"/>
                  </a:lnTo>
                  <a:lnTo>
                    <a:pt x="56" y="4"/>
                  </a:lnTo>
                  <a:lnTo>
                    <a:pt x="56" y="4"/>
                  </a:lnTo>
                  <a:lnTo>
                    <a:pt x="55" y="2"/>
                  </a:lnTo>
                  <a:lnTo>
                    <a:pt x="51" y="0"/>
                  </a:ln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Freeform 186">
              <a:extLst>
                <a:ext uri="{FF2B5EF4-FFF2-40B4-BE49-F238E27FC236}">
                  <a16:creationId xmlns:a16="http://schemas.microsoft.com/office/drawing/2014/main" id="{298652E5-D3CD-019C-EF90-DDFC1D58C06D}"/>
                </a:ext>
              </a:extLst>
            </p:cNvPr>
            <p:cNvSpPr>
              <a:spLocks/>
            </p:cNvSpPr>
            <p:nvPr/>
          </p:nvSpPr>
          <p:spPr bwMode="auto">
            <a:xfrm>
              <a:off x="6076951" y="5255260"/>
              <a:ext cx="44450" cy="38100"/>
            </a:xfrm>
            <a:custGeom>
              <a:avLst/>
              <a:gdLst>
                <a:gd name="T0" fmla="*/ 51 w 56"/>
                <a:gd name="T1" fmla="*/ 0 h 47"/>
                <a:gd name="T2" fmla="*/ 5 w 56"/>
                <a:gd name="T3" fmla="*/ 0 h 47"/>
                <a:gd name="T4" fmla="*/ 5 w 56"/>
                <a:gd name="T5" fmla="*/ 0 h 47"/>
                <a:gd name="T6" fmla="*/ 1 w 56"/>
                <a:gd name="T7" fmla="*/ 1 h 47"/>
                <a:gd name="T8" fmla="*/ 0 w 56"/>
                <a:gd name="T9" fmla="*/ 4 h 47"/>
                <a:gd name="T10" fmla="*/ 0 w 56"/>
                <a:gd name="T11" fmla="*/ 41 h 47"/>
                <a:gd name="T12" fmla="*/ 0 w 56"/>
                <a:gd name="T13" fmla="*/ 41 h 47"/>
                <a:gd name="T14" fmla="*/ 1 w 56"/>
                <a:gd name="T15" fmla="*/ 45 h 47"/>
                <a:gd name="T16" fmla="*/ 5 w 56"/>
                <a:gd name="T17" fmla="*/ 47 h 47"/>
                <a:gd name="T18" fmla="*/ 51 w 56"/>
                <a:gd name="T19" fmla="*/ 47 h 47"/>
                <a:gd name="T20" fmla="*/ 51 w 56"/>
                <a:gd name="T21" fmla="*/ 47 h 47"/>
                <a:gd name="T22" fmla="*/ 55 w 56"/>
                <a:gd name="T23" fmla="*/ 45 h 47"/>
                <a:gd name="T24" fmla="*/ 56 w 56"/>
                <a:gd name="T25" fmla="*/ 41 h 47"/>
                <a:gd name="T26" fmla="*/ 56 w 56"/>
                <a:gd name="T27" fmla="*/ 4 h 47"/>
                <a:gd name="T28" fmla="*/ 56 w 56"/>
                <a:gd name="T29" fmla="*/ 4 h 47"/>
                <a:gd name="T30" fmla="*/ 55 w 56"/>
                <a:gd name="T31" fmla="*/ 1 h 47"/>
                <a:gd name="T32" fmla="*/ 51 w 56"/>
                <a:gd name="T33" fmla="*/ 0 h 47"/>
                <a:gd name="T34" fmla="*/ 51 w 56"/>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47">
                  <a:moveTo>
                    <a:pt x="51" y="0"/>
                  </a:moveTo>
                  <a:lnTo>
                    <a:pt x="5" y="0"/>
                  </a:lnTo>
                  <a:lnTo>
                    <a:pt x="5" y="0"/>
                  </a:lnTo>
                  <a:lnTo>
                    <a:pt x="1" y="1"/>
                  </a:lnTo>
                  <a:lnTo>
                    <a:pt x="0" y="4"/>
                  </a:lnTo>
                  <a:lnTo>
                    <a:pt x="0" y="41"/>
                  </a:lnTo>
                  <a:lnTo>
                    <a:pt x="0" y="41"/>
                  </a:lnTo>
                  <a:lnTo>
                    <a:pt x="1" y="45"/>
                  </a:lnTo>
                  <a:lnTo>
                    <a:pt x="5" y="47"/>
                  </a:lnTo>
                  <a:lnTo>
                    <a:pt x="51" y="47"/>
                  </a:lnTo>
                  <a:lnTo>
                    <a:pt x="51" y="47"/>
                  </a:lnTo>
                  <a:lnTo>
                    <a:pt x="55" y="45"/>
                  </a:lnTo>
                  <a:lnTo>
                    <a:pt x="56" y="41"/>
                  </a:lnTo>
                  <a:lnTo>
                    <a:pt x="56" y="4"/>
                  </a:lnTo>
                  <a:lnTo>
                    <a:pt x="56" y="4"/>
                  </a:lnTo>
                  <a:lnTo>
                    <a:pt x="55" y="1"/>
                  </a:lnTo>
                  <a:lnTo>
                    <a:pt x="51" y="0"/>
                  </a:ln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187">
              <a:extLst>
                <a:ext uri="{FF2B5EF4-FFF2-40B4-BE49-F238E27FC236}">
                  <a16:creationId xmlns:a16="http://schemas.microsoft.com/office/drawing/2014/main" id="{B5E524D7-D9EF-5198-1DC5-B93E80DCFCA9}"/>
                </a:ext>
              </a:extLst>
            </p:cNvPr>
            <p:cNvSpPr>
              <a:spLocks/>
            </p:cNvSpPr>
            <p:nvPr/>
          </p:nvSpPr>
          <p:spPr bwMode="auto">
            <a:xfrm>
              <a:off x="6143625" y="5255260"/>
              <a:ext cx="52229" cy="52229"/>
            </a:xfrm>
            <a:custGeom>
              <a:avLst/>
              <a:gdLst>
                <a:gd name="T0" fmla="*/ 51 w 55"/>
                <a:gd name="T1" fmla="*/ 0 h 47"/>
                <a:gd name="T2" fmla="*/ 4 w 55"/>
                <a:gd name="T3" fmla="*/ 0 h 47"/>
                <a:gd name="T4" fmla="*/ 4 w 55"/>
                <a:gd name="T5" fmla="*/ 0 h 47"/>
                <a:gd name="T6" fmla="*/ 1 w 55"/>
                <a:gd name="T7" fmla="*/ 1 h 47"/>
                <a:gd name="T8" fmla="*/ 0 w 55"/>
                <a:gd name="T9" fmla="*/ 4 h 47"/>
                <a:gd name="T10" fmla="*/ 0 w 55"/>
                <a:gd name="T11" fmla="*/ 41 h 47"/>
                <a:gd name="T12" fmla="*/ 0 w 55"/>
                <a:gd name="T13" fmla="*/ 41 h 47"/>
                <a:gd name="T14" fmla="*/ 1 w 55"/>
                <a:gd name="T15" fmla="*/ 45 h 47"/>
                <a:gd name="T16" fmla="*/ 4 w 55"/>
                <a:gd name="T17" fmla="*/ 47 h 47"/>
                <a:gd name="T18" fmla="*/ 51 w 55"/>
                <a:gd name="T19" fmla="*/ 47 h 47"/>
                <a:gd name="T20" fmla="*/ 51 w 55"/>
                <a:gd name="T21" fmla="*/ 47 h 47"/>
                <a:gd name="T22" fmla="*/ 54 w 55"/>
                <a:gd name="T23" fmla="*/ 45 h 47"/>
                <a:gd name="T24" fmla="*/ 55 w 55"/>
                <a:gd name="T25" fmla="*/ 41 h 47"/>
                <a:gd name="T26" fmla="*/ 55 w 55"/>
                <a:gd name="T27" fmla="*/ 4 h 47"/>
                <a:gd name="T28" fmla="*/ 55 w 55"/>
                <a:gd name="T29" fmla="*/ 4 h 47"/>
                <a:gd name="T30" fmla="*/ 54 w 55"/>
                <a:gd name="T31" fmla="*/ 1 h 47"/>
                <a:gd name="T32" fmla="*/ 51 w 55"/>
                <a:gd name="T33" fmla="*/ 0 h 47"/>
                <a:gd name="T34" fmla="*/ 51 w 55"/>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7">
                  <a:moveTo>
                    <a:pt x="51" y="0"/>
                  </a:moveTo>
                  <a:lnTo>
                    <a:pt x="4" y="0"/>
                  </a:lnTo>
                  <a:lnTo>
                    <a:pt x="4" y="0"/>
                  </a:lnTo>
                  <a:lnTo>
                    <a:pt x="1" y="1"/>
                  </a:lnTo>
                  <a:lnTo>
                    <a:pt x="0" y="4"/>
                  </a:lnTo>
                  <a:lnTo>
                    <a:pt x="0" y="41"/>
                  </a:lnTo>
                  <a:lnTo>
                    <a:pt x="0" y="41"/>
                  </a:lnTo>
                  <a:lnTo>
                    <a:pt x="1" y="45"/>
                  </a:lnTo>
                  <a:lnTo>
                    <a:pt x="4" y="47"/>
                  </a:lnTo>
                  <a:lnTo>
                    <a:pt x="51" y="47"/>
                  </a:lnTo>
                  <a:lnTo>
                    <a:pt x="51" y="47"/>
                  </a:lnTo>
                  <a:lnTo>
                    <a:pt x="54" y="45"/>
                  </a:lnTo>
                  <a:lnTo>
                    <a:pt x="55" y="41"/>
                  </a:lnTo>
                  <a:lnTo>
                    <a:pt x="55" y="4"/>
                  </a:lnTo>
                  <a:lnTo>
                    <a:pt x="55" y="4"/>
                  </a:lnTo>
                  <a:lnTo>
                    <a:pt x="54" y="1"/>
                  </a:lnTo>
                  <a:lnTo>
                    <a:pt x="51" y="0"/>
                  </a:lnTo>
                  <a:lnTo>
                    <a:pt x="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2" name="Straight Connector 21">
            <a:extLst>
              <a:ext uri="{FF2B5EF4-FFF2-40B4-BE49-F238E27FC236}">
                <a16:creationId xmlns:a16="http://schemas.microsoft.com/office/drawing/2014/main" id="{BE76E8CF-BEDC-2426-8009-1777B79ACE26}"/>
              </a:ext>
            </a:extLst>
          </p:cNvPr>
          <p:cNvCxnSpPr>
            <a:cxnSpLocks/>
          </p:cNvCxnSpPr>
          <p:nvPr/>
        </p:nvCxnSpPr>
        <p:spPr>
          <a:xfrm>
            <a:off x="4106338" y="2961238"/>
            <a:ext cx="830247"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B6ECE58-F460-1342-0558-17363715D347}"/>
              </a:ext>
            </a:extLst>
          </p:cNvPr>
          <p:cNvCxnSpPr>
            <a:cxnSpLocks/>
          </p:cNvCxnSpPr>
          <p:nvPr/>
        </p:nvCxnSpPr>
        <p:spPr>
          <a:xfrm>
            <a:off x="4106339" y="3403912"/>
            <a:ext cx="830247"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3711D3-AA42-0650-3E9B-508E1A6EBCFF}"/>
              </a:ext>
            </a:extLst>
          </p:cNvPr>
          <p:cNvCxnSpPr>
            <a:cxnSpLocks/>
          </p:cNvCxnSpPr>
          <p:nvPr/>
        </p:nvCxnSpPr>
        <p:spPr>
          <a:xfrm>
            <a:off x="4106339" y="4008847"/>
            <a:ext cx="830247"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3A5A5AD-6EA3-D347-D6FE-51D7CEFC4C72}"/>
              </a:ext>
            </a:extLst>
          </p:cNvPr>
          <p:cNvSpPr txBox="1"/>
          <p:nvPr/>
        </p:nvSpPr>
        <p:spPr>
          <a:xfrm>
            <a:off x="4106338" y="1245453"/>
            <a:ext cx="6097555" cy="954107"/>
          </a:xfrm>
          <a:prstGeom prst="rect">
            <a:avLst/>
          </a:prstGeom>
          <a:solidFill>
            <a:schemeClr val="bg1"/>
          </a:solidFill>
          <a:ln>
            <a:solidFill>
              <a:schemeClr val="accent6">
                <a:lumMod val="75000"/>
              </a:schemeClr>
            </a:solidFill>
            <a:prstDash val="lgDash"/>
          </a:ln>
          <a:effectLst>
            <a:outerShdw blurRad="50800" dist="38100" dir="2700000" algn="tl" rotWithShape="0">
              <a:prstClr val="black">
                <a:alpha val="40000"/>
              </a:prstClr>
            </a:outerShdw>
          </a:effectLst>
        </p:spPr>
        <p:txBody>
          <a:bodyPr wrap="square" rtlCol="0">
            <a:spAutoFi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a:p>
            <a:pPr algn="ctr"/>
            <a:r>
              <a:rPr lang="en-US" sz="1400">
                <a:latin typeface="Open Sans" panose="020B0606030504020204" pitchFamily="34" charset="0"/>
                <a:ea typeface="Open Sans" panose="020B0606030504020204" pitchFamily="34" charset="0"/>
                <a:cs typeface="Open Sans" panose="020B0606030504020204" pitchFamily="34" charset="0"/>
              </a:rPr>
              <a:t>Compare alerting transactions to the 15-month historical transactions (Case Overview in ECM), keeping in mind: </a:t>
            </a:r>
          </a:p>
          <a:p>
            <a:endParaRPr lang="en-US" sz="1400">
              <a:latin typeface="Open Sans" panose="020B0606030504020204" pitchFamily="34" charset="0"/>
              <a:ea typeface="Open Sans" panose="020B0606030504020204" pitchFamily="34" charset="0"/>
              <a:cs typeface="Open Sans" panose="020B0606030504020204" pitchFamily="34" charset="0"/>
            </a:endParaRPr>
          </a:p>
        </p:txBody>
      </p:sp>
      <p:cxnSp>
        <p:nvCxnSpPr>
          <p:cNvPr id="33" name="Straight Connector 32">
            <a:extLst>
              <a:ext uri="{FF2B5EF4-FFF2-40B4-BE49-F238E27FC236}">
                <a16:creationId xmlns:a16="http://schemas.microsoft.com/office/drawing/2014/main" id="{20304C28-D022-4F0F-8A4C-58AE252515AE}"/>
              </a:ext>
            </a:extLst>
          </p:cNvPr>
          <p:cNvCxnSpPr>
            <a:cxnSpLocks/>
            <a:stCxn id="31" idx="2"/>
            <a:endCxn id="7" idx="0"/>
          </p:cNvCxnSpPr>
          <p:nvPr/>
        </p:nvCxnSpPr>
        <p:spPr>
          <a:xfrm>
            <a:off x="7155116" y="2199560"/>
            <a:ext cx="0" cy="361492"/>
          </a:xfrm>
          <a:prstGeom prst="line">
            <a:avLst/>
          </a:prstGeom>
          <a:ln>
            <a:solidFill>
              <a:schemeClr val="accent6">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37A73BE-025B-4C8B-8641-664D1035DE88}"/>
              </a:ext>
            </a:extLst>
          </p:cNvPr>
          <p:cNvCxnSpPr>
            <a:cxnSpLocks/>
          </p:cNvCxnSpPr>
          <p:nvPr/>
        </p:nvCxnSpPr>
        <p:spPr>
          <a:xfrm>
            <a:off x="4106338" y="4898366"/>
            <a:ext cx="830247"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7777A09-C003-1E29-EB8D-8A918D152168}"/>
              </a:ext>
            </a:extLst>
          </p:cNvPr>
          <p:cNvCxnSpPr>
            <a:cxnSpLocks/>
          </p:cNvCxnSpPr>
          <p:nvPr/>
        </p:nvCxnSpPr>
        <p:spPr>
          <a:xfrm>
            <a:off x="4106338" y="5554619"/>
            <a:ext cx="830247"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017365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99CC-0B92-AC11-649D-2F9C357F03D8}"/>
            </a:ext>
          </a:extLst>
        </p:cNvPr>
        <p:cNvGrpSpPr/>
        <p:nvPr/>
      </p:nvGrpSpPr>
      <p:grpSpPr>
        <a:xfrm>
          <a:off x="0" y="0"/>
          <a:ext cx="0" cy="0"/>
          <a:chOff x="0" y="0"/>
          <a:chExt cx="0" cy="0"/>
        </a:xfrm>
      </p:grpSpPr>
      <p:sp>
        <p:nvSpPr>
          <p:cNvPr id="37" name="Text Placeholder 7">
            <a:extLst>
              <a:ext uri="{FF2B5EF4-FFF2-40B4-BE49-F238E27FC236}">
                <a16:creationId xmlns:a16="http://schemas.microsoft.com/office/drawing/2014/main" id="{C46AD5BF-3BBD-F4C9-D6B0-FE8FCF377848}"/>
              </a:ext>
            </a:extLst>
          </p:cNvPr>
          <p:cNvSpPr txBox="1">
            <a:spLocks/>
          </p:cNvSpPr>
          <p:nvPr/>
        </p:nvSpPr>
        <p:spPr>
          <a:xfrm>
            <a:off x="423602" y="2080381"/>
            <a:ext cx="3694103" cy="3203888"/>
          </a:xfrm>
          <a:prstGeom prst="rect">
            <a:avLst/>
          </a:prstGeom>
          <a:noFill/>
          <a:ln>
            <a:noFill/>
          </a:ln>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85000"/>
              </a:lnSpc>
              <a:spcBef>
                <a:spcPts val="1000"/>
              </a:spcBef>
              <a:spcAft>
                <a:spcPts val="0"/>
              </a:spcAft>
              <a:buClr>
                <a:srgbClr val="787878"/>
              </a:buClr>
              <a:buSzPct val="75000"/>
              <a:buFont typeface="Wingdings" charset="2"/>
              <a:buNone/>
              <a:tabLst/>
              <a:defRPr/>
            </a:pPr>
            <a:r>
              <a:rPr kumimoji="0" lang="en-US" sz="14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 </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transaction analysis is the review of the alerted transactions for money laundering </a:t>
            </a:r>
            <a:r>
              <a:rPr kumimoji="0" lang="en-US" sz="1200" b="1" i="0" u="none" strike="noStrike" kern="100" cap="none" spc="0" normalizeH="0" baseline="0" noProof="0">
                <a:ln>
                  <a:noFill/>
                </a:ln>
                <a:solidFill>
                  <a:srgbClr val="70AD47">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red flags</a:t>
            </a:r>
            <a:r>
              <a:rPr kumimoji="0" lang="en-US" sz="1200" i="0" u="none" strike="noStrike" kern="1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0" indent="0" algn="ctr" defTabSz="914400" rtl="0" eaLnBrk="1" fontAlgn="auto" latinLnBrk="0" hangingPunct="1">
              <a:lnSpc>
                <a:spcPct val="85000"/>
              </a:lnSpc>
              <a:spcBef>
                <a:spcPts val="1000"/>
              </a:spcBef>
              <a:spcAft>
                <a:spcPts val="0"/>
              </a:spcAft>
              <a:buClr>
                <a:srgbClr val="787878"/>
              </a:buClr>
              <a:buSzPct val="75000"/>
              <a:buFont typeface="Wingdings" charset="2"/>
              <a:buNone/>
              <a:tabLst/>
              <a:defRPr/>
            </a:pPr>
            <a:endParaRPr kumimoji="0" lang="en-US" sz="1200" b="1" i="0" u="none" strike="noStrike" kern="100" cap="none" spc="0" normalizeH="0" baseline="0" noProof="0">
              <a:ln>
                <a:noFill/>
              </a:ln>
              <a:solidFill>
                <a:srgbClr val="70AD47">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85000"/>
              </a:lnSpc>
              <a:spcBef>
                <a:spcPts val="1000"/>
              </a:spcBef>
              <a:spcAft>
                <a:spcPts val="0"/>
              </a:spcAft>
              <a:buClr>
                <a:srgbClr val="787878"/>
              </a:buClr>
              <a:buSzPct val="75000"/>
              <a:buFont typeface="Wingdings" charset="2"/>
              <a:buNone/>
              <a:tabLst/>
              <a:defRPr/>
            </a:pPr>
            <a:r>
              <a:rPr kumimoji="0" lang="en-US" sz="1200" b="1" i="0" u="none" strike="noStrike" kern="1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200" i="0" u="none" strike="noStrike" kern="1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Investigators will </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assess whether the activity </a:t>
            </a:r>
            <a:r>
              <a:rPr kumimoji="0" lang="en-US" sz="1200" b="1" i="0" u="none" strike="noStrike" kern="1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appears consistent with the expected activity </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for the customer </a:t>
            </a:r>
            <a:r>
              <a:rPr kumimoji="0" lang="en-US" sz="1200" i="0" u="none" strike="noStrike" kern="1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given their CIP information, historical activity, </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and/or customer type. </a:t>
            </a:r>
          </a:p>
          <a:p>
            <a:pPr marL="0" marR="0" lvl="0" indent="0" algn="ctr" defTabSz="914400" rtl="0" eaLnBrk="1" fontAlgn="auto" latinLnBrk="0" hangingPunct="1">
              <a:lnSpc>
                <a:spcPct val="85000"/>
              </a:lnSpc>
              <a:spcBef>
                <a:spcPts val="1000"/>
              </a:spcBef>
              <a:spcAft>
                <a:spcPts val="0"/>
              </a:spcAft>
              <a:buClr>
                <a:srgbClr val="787878"/>
              </a:buClr>
              <a:buSzPct val="75000"/>
              <a:buFont typeface="Wingdings" charset="2"/>
              <a:buNone/>
              <a:tabLst/>
              <a:defRPr/>
            </a:pPr>
            <a:endPar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indent="0" algn="ctr">
              <a:lnSpc>
                <a:spcPct val="85000"/>
              </a:lnSpc>
              <a:buClr>
                <a:srgbClr val="787878"/>
              </a:buClr>
              <a:buNone/>
              <a:defRPr/>
            </a:pPr>
            <a:r>
              <a:rPr kumimoji="0" lang="en-US" sz="1200" b="0" i="0" u="none" strike="noStrike" kern="1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Transaction activity that is </a:t>
            </a:r>
            <a:r>
              <a:rPr kumimoji="0" lang="en-US" sz="1200" b="1" i="0" u="none" strike="noStrike" kern="100" cap="none" spc="0" normalizeH="0" baseline="0" noProof="0">
                <a:ln>
                  <a:noFill/>
                </a:ln>
                <a:solidFill>
                  <a:srgbClr val="70AD47">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not in line </a:t>
            </a:r>
            <a:r>
              <a:rPr kumimoji="0" lang="en-US" sz="1200" b="0" i="0" u="none" strike="noStrike" kern="1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with the customer’s expected activity or activity that </a:t>
            </a:r>
            <a:r>
              <a:rPr kumimoji="0" lang="en-US" sz="1200" i="0" u="none" strike="noStrike" kern="1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exhibits red flags </a:t>
            </a:r>
            <a:r>
              <a:rPr kumimoji="0" lang="en-US" sz="1200" b="0" i="0" u="none" strike="noStrike" kern="1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should be </a:t>
            </a:r>
            <a:r>
              <a:rPr kumimoji="0" lang="en-US" sz="1200" b="1" i="0" u="none" strike="noStrike" kern="100" cap="none" spc="0" normalizeH="0" baseline="0" noProof="0">
                <a:ln>
                  <a:noFill/>
                </a:ln>
                <a:solidFill>
                  <a:srgbClr val="70AD47">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considered for escalation </a:t>
            </a:r>
            <a:r>
              <a:rPr kumimoji="0" lang="en-US" sz="1200" b="0" i="0" u="none" strike="noStrike" kern="1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to further investigation. </a:t>
            </a:r>
          </a:p>
          <a:p>
            <a:pPr marL="0" indent="0" algn="ctr">
              <a:lnSpc>
                <a:spcPct val="85000"/>
              </a:lnSpc>
              <a:buClr>
                <a:srgbClr val="787878"/>
              </a:buClr>
              <a:buNone/>
              <a:defRPr/>
            </a:pPr>
            <a:endParaRPr lang="en-US" sz="1200" kern="1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indent="0" algn="ctr">
              <a:lnSpc>
                <a:spcPct val="85000"/>
              </a:lnSpc>
              <a:buClr>
                <a:srgbClr val="787878"/>
              </a:buClr>
              <a:buNone/>
              <a:defRPr/>
            </a:pPr>
            <a:r>
              <a:rPr kumimoji="0" lang="en-US" sz="1200" b="1" i="0" u="none" strike="noStrike" kern="1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Consider the following </a:t>
            </a:r>
            <a:r>
              <a:rPr kumimoji="0" lang="en-US" sz="1200" b="0" i="0" u="none" strike="noStrike" kern="1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during your investigation…</a:t>
            </a:r>
            <a:endParaRPr kumimoji="0" lang="en-US" sz="1200" b="0" i="0" u="none" strike="noStrike" kern="1200" cap="none" spc="0" normalizeH="0" baseline="0" noProof="0">
              <a:ln>
                <a:noFill/>
              </a:ln>
              <a:solidFill>
                <a:srgbClr val="000000"/>
              </a:solidFill>
              <a:effectLst/>
              <a:uLnTx/>
              <a:uFillTx/>
              <a:latin typeface="Open Sans"/>
              <a:ea typeface="Chronicle Display Black" charset="0"/>
              <a:cs typeface="Chronicle Display Black" charset="0"/>
            </a:endParaRPr>
          </a:p>
        </p:txBody>
      </p:sp>
      <p:sp>
        <p:nvSpPr>
          <p:cNvPr id="3" name="Text Placeholder 2">
            <a:extLst>
              <a:ext uri="{FF2B5EF4-FFF2-40B4-BE49-F238E27FC236}">
                <a16:creationId xmlns:a16="http://schemas.microsoft.com/office/drawing/2014/main" id="{E064ADF8-60A4-A020-0DE5-8F54E287FF89}"/>
              </a:ext>
            </a:extLst>
          </p:cNvPr>
          <p:cNvSpPr>
            <a:spLocks noGrp="1"/>
          </p:cNvSpPr>
          <p:nvPr>
            <p:ph type="body" sz="quarter" idx="22"/>
          </p:nvPr>
        </p:nvSpPr>
        <p:spPr>
          <a:xfrm>
            <a:off x="463295" y="682940"/>
            <a:ext cx="10733237"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evaluate the alerting transactions and compare the activity to what is expected from the customer based on </a:t>
            </a:r>
            <a:r>
              <a:rPr kumimoji="0" lang="en-US" sz="1400" i="0" u="none" strike="noStrike" kern="12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historical data and screening/due diligence results.</a:t>
            </a:r>
          </a:p>
          <a:p>
            <a:endParaRPr lang="en-US">
              <a:sym typeface="Wingdings" panose="05000000000000000000" pitchFamily="2" charset="2"/>
            </a:endParaRPr>
          </a:p>
        </p:txBody>
      </p:sp>
      <p:sp>
        <p:nvSpPr>
          <p:cNvPr id="4" name="Title 3">
            <a:extLst>
              <a:ext uri="{FF2B5EF4-FFF2-40B4-BE49-F238E27FC236}">
                <a16:creationId xmlns:a16="http://schemas.microsoft.com/office/drawing/2014/main" id="{1A5815D4-1563-DF51-E844-8F7F8DACA3B9}"/>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Transaction Analysis: Expected vs. Actual Activity</a:t>
            </a:r>
          </a:p>
        </p:txBody>
      </p:sp>
      <p:sp>
        <p:nvSpPr>
          <p:cNvPr id="6" name="Rectangle 5">
            <a:extLst>
              <a:ext uri="{FF2B5EF4-FFF2-40B4-BE49-F238E27FC236}">
                <a16:creationId xmlns:a16="http://schemas.microsoft.com/office/drawing/2014/main" id="{4B46B668-B02F-BA47-19DF-3AAF0E6D6B0D}"/>
              </a:ext>
            </a:extLst>
          </p:cNvPr>
          <p:cNvSpPr/>
          <p:nvPr/>
        </p:nvSpPr>
        <p:spPr>
          <a:xfrm>
            <a:off x="4533502" y="1111449"/>
            <a:ext cx="7034218" cy="5392811"/>
          </a:xfrm>
          <a:prstGeom prst="rect">
            <a:avLst/>
          </a:prstGeom>
          <a:solidFill>
            <a:schemeClr val="accent6">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50" name="Oval 49">
            <a:extLst>
              <a:ext uri="{FF2B5EF4-FFF2-40B4-BE49-F238E27FC236}">
                <a16:creationId xmlns:a16="http://schemas.microsoft.com/office/drawing/2014/main" id="{2675FDB8-457F-6D46-7FAE-3D11B9B0F82A}"/>
              </a:ext>
            </a:extLst>
          </p:cNvPr>
          <p:cNvSpPr/>
          <p:nvPr/>
        </p:nvSpPr>
        <p:spPr>
          <a:xfrm>
            <a:off x="4885958" y="1215680"/>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1" name="TextBox 50">
            <a:extLst>
              <a:ext uri="{FF2B5EF4-FFF2-40B4-BE49-F238E27FC236}">
                <a16:creationId xmlns:a16="http://schemas.microsoft.com/office/drawing/2014/main" id="{6A3A591C-AB2D-97B6-6880-C4E188736B0B}"/>
              </a:ext>
            </a:extLst>
          </p:cNvPr>
          <p:cNvSpPr txBox="1"/>
          <p:nvPr/>
        </p:nvSpPr>
        <p:spPr>
          <a:xfrm>
            <a:off x="5207214" y="2740486"/>
            <a:ext cx="6169791"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VOLUMES AND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Is the activity consistent with what is known about the customer’s source of wealth and/or occupation (per screening/due diligence)?</a:t>
            </a:r>
          </a:p>
        </p:txBody>
      </p:sp>
      <p:sp>
        <p:nvSpPr>
          <p:cNvPr id="52" name="TextBox 51">
            <a:extLst>
              <a:ext uri="{FF2B5EF4-FFF2-40B4-BE49-F238E27FC236}">
                <a16:creationId xmlns:a16="http://schemas.microsoft.com/office/drawing/2014/main" id="{E0774824-F654-2A1A-3766-61D598B48825}"/>
              </a:ext>
            </a:extLst>
          </p:cNvPr>
          <p:cNvSpPr txBox="1"/>
          <p:nvPr/>
        </p:nvSpPr>
        <p:spPr>
          <a:xfrm>
            <a:off x="5216894" y="1201120"/>
            <a:ext cx="6169792" cy="6309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CUSTOMER / PRODUCT TYPE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 the transactions make sense based on the type of customer and the products they’re using? </a:t>
            </a:r>
          </a:p>
        </p:txBody>
      </p:sp>
      <p:sp>
        <p:nvSpPr>
          <p:cNvPr id="53" name="TextBox 52">
            <a:extLst>
              <a:ext uri="{FF2B5EF4-FFF2-40B4-BE49-F238E27FC236}">
                <a16:creationId xmlns:a16="http://schemas.microsoft.com/office/drawing/2014/main" id="{115FECF2-6B91-870C-2428-CB550A6B48CC}"/>
              </a:ext>
            </a:extLst>
          </p:cNvPr>
          <p:cNvSpPr txBox="1"/>
          <p:nvPr/>
        </p:nvSpPr>
        <p:spPr>
          <a:xfrm>
            <a:off x="5214041" y="3587480"/>
            <a:ext cx="616979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LOCATION OF CUSTOMER AND COUNTERPARTIES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Does the activity involve jurisdictions where the customer has a legitimate purpose to conduct transactions? Are transactions being conducted in a high risk country? </a:t>
            </a:r>
            <a:r>
              <a:rPr kumimoji="0" lang="en-US" sz="1000" b="0" i="1"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Note: Counterparty’s country will need to be derived based on City and if there is no State delineated in “</a:t>
            </a:r>
            <a:r>
              <a:rPr kumimoji="0" lang="en-US" sz="1000" b="0" i="1" u="none" strike="noStrike" kern="1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Counterparty_State</a:t>
            </a:r>
            <a:r>
              <a:rPr kumimoji="0" lang="en-US" sz="1000" b="0" i="1"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column in the Transaction File</a:t>
            </a:r>
          </a:p>
        </p:txBody>
      </p:sp>
      <p:cxnSp>
        <p:nvCxnSpPr>
          <p:cNvPr id="54" name="Straight Connector 53">
            <a:extLst>
              <a:ext uri="{FF2B5EF4-FFF2-40B4-BE49-F238E27FC236}">
                <a16:creationId xmlns:a16="http://schemas.microsoft.com/office/drawing/2014/main" id="{B92C0B06-DD21-605C-7666-E3E13EC8F356}"/>
              </a:ext>
            </a:extLst>
          </p:cNvPr>
          <p:cNvCxnSpPr>
            <a:cxnSpLocks/>
          </p:cNvCxnSpPr>
          <p:nvPr/>
        </p:nvCxnSpPr>
        <p:spPr>
          <a:xfrm>
            <a:off x="5287987" y="3022113"/>
            <a:ext cx="319236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D076974-0528-D11E-C3AE-E5EF78AB3272}"/>
              </a:ext>
            </a:extLst>
          </p:cNvPr>
          <p:cNvSpPr/>
          <p:nvPr/>
        </p:nvSpPr>
        <p:spPr>
          <a:xfrm>
            <a:off x="4884689" y="1955528"/>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sp>
        <p:nvSpPr>
          <p:cNvPr id="56" name="Oval 55">
            <a:extLst>
              <a:ext uri="{FF2B5EF4-FFF2-40B4-BE49-F238E27FC236}">
                <a16:creationId xmlns:a16="http://schemas.microsoft.com/office/drawing/2014/main" id="{06B8CE29-3D1D-5D62-9FCE-3A37A5690299}"/>
              </a:ext>
            </a:extLst>
          </p:cNvPr>
          <p:cNvSpPr/>
          <p:nvPr/>
        </p:nvSpPr>
        <p:spPr>
          <a:xfrm>
            <a:off x="4877862" y="2749642"/>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cxnSp>
        <p:nvCxnSpPr>
          <p:cNvPr id="57" name="Straight Connector 56">
            <a:extLst>
              <a:ext uri="{FF2B5EF4-FFF2-40B4-BE49-F238E27FC236}">
                <a16:creationId xmlns:a16="http://schemas.microsoft.com/office/drawing/2014/main" id="{038BA59C-F07A-9B67-7DC3-69280600DE4E}"/>
              </a:ext>
            </a:extLst>
          </p:cNvPr>
          <p:cNvCxnSpPr>
            <a:cxnSpLocks/>
          </p:cNvCxnSpPr>
          <p:nvPr/>
        </p:nvCxnSpPr>
        <p:spPr>
          <a:xfrm flipV="1">
            <a:off x="5297668" y="1479138"/>
            <a:ext cx="3192366" cy="8322"/>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559CEF2-590C-A64C-AEF0-580E8A8DC5B2}"/>
              </a:ext>
            </a:extLst>
          </p:cNvPr>
          <p:cNvCxnSpPr>
            <a:cxnSpLocks/>
          </p:cNvCxnSpPr>
          <p:nvPr/>
        </p:nvCxnSpPr>
        <p:spPr>
          <a:xfrm>
            <a:off x="5294815" y="3872491"/>
            <a:ext cx="319236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CAB30F98-BB78-EA82-C1E7-90C0A92786C6}"/>
              </a:ext>
            </a:extLst>
          </p:cNvPr>
          <p:cNvSpPr/>
          <p:nvPr/>
        </p:nvSpPr>
        <p:spPr>
          <a:xfrm>
            <a:off x="4882151" y="3598171"/>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cxnSp>
        <p:nvCxnSpPr>
          <p:cNvPr id="63" name="Straight Connector 62">
            <a:extLst>
              <a:ext uri="{FF2B5EF4-FFF2-40B4-BE49-F238E27FC236}">
                <a16:creationId xmlns:a16="http://schemas.microsoft.com/office/drawing/2014/main" id="{D805ECBA-97E3-6477-D33B-5E16806AF4D5}"/>
              </a:ext>
            </a:extLst>
          </p:cNvPr>
          <p:cNvCxnSpPr>
            <a:cxnSpLocks/>
          </p:cNvCxnSpPr>
          <p:nvPr/>
        </p:nvCxnSpPr>
        <p:spPr>
          <a:xfrm>
            <a:off x="4258721" y="1857676"/>
            <a:ext cx="0" cy="3586026"/>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6A1A9AF-F2DC-A13F-1A41-9C048674C04F}"/>
              </a:ext>
            </a:extLst>
          </p:cNvPr>
          <p:cNvSpPr txBox="1"/>
          <p:nvPr/>
        </p:nvSpPr>
        <p:spPr>
          <a:xfrm>
            <a:off x="5207214" y="4661106"/>
            <a:ext cx="6169791"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PURPOSE OF TRANSACTIONS</a:t>
            </a: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 the transactions have a reasonable economic purpose?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Can a legitimate connection be made between the customer and the counterparties?</a:t>
            </a:r>
          </a:p>
        </p:txBody>
      </p:sp>
      <p:sp>
        <p:nvSpPr>
          <p:cNvPr id="19" name="Oval 18">
            <a:extLst>
              <a:ext uri="{FF2B5EF4-FFF2-40B4-BE49-F238E27FC236}">
                <a16:creationId xmlns:a16="http://schemas.microsoft.com/office/drawing/2014/main" id="{CAE8D0E2-C12A-9336-B5EF-F447B3826292}"/>
              </a:ext>
            </a:extLst>
          </p:cNvPr>
          <p:cNvSpPr/>
          <p:nvPr/>
        </p:nvSpPr>
        <p:spPr>
          <a:xfrm>
            <a:off x="4882151" y="4712919"/>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5</a:t>
            </a:r>
          </a:p>
        </p:txBody>
      </p:sp>
      <p:cxnSp>
        <p:nvCxnSpPr>
          <p:cNvPr id="20" name="Straight Connector 19">
            <a:extLst>
              <a:ext uri="{FF2B5EF4-FFF2-40B4-BE49-F238E27FC236}">
                <a16:creationId xmlns:a16="http://schemas.microsoft.com/office/drawing/2014/main" id="{AD4B4937-3804-D425-A09A-0C42615B882E}"/>
              </a:ext>
            </a:extLst>
          </p:cNvPr>
          <p:cNvCxnSpPr>
            <a:cxnSpLocks/>
          </p:cNvCxnSpPr>
          <p:nvPr/>
        </p:nvCxnSpPr>
        <p:spPr>
          <a:xfrm>
            <a:off x="5308700" y="4989940"/>
            <a:ext cx="316700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4297534-4927-466E-6AFA-E503F8C8F6B9}"/>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4</a:t>
            </a:r>
          </a:p>
        </p:txBody>
      </p:sp>
      <p:cxnSp>
        <p:nvCxnSpPr>
          <p:cNvPr id="22" name="Straight Connector 21">
            <a:extLst>
              <a:ext uri="{FF2B5EF4-FFF2-40B4-BE49-F238E27FC236}">
                <a16:creationId xmlns:a16="http://schemas.microsoft.com/office/drawing/2014/main" id="{47388C9B-C060-8A3D-4C70-1B93309D44E2}"/>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3B88BE2-C604-B807-22EA-459F07CB56E0}"/>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93EA478-2CCC-043B-D084-BBAB7249CC5C}"/>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2" name="TextBox 1">
            <a:extLst>
              <a:ext uri="{FF2B5EF4-FFF2-40B4-BE49-F238E27FC236}">
                <a16:creationId xmlns:a16="http://schemas.microsoft.com/office/drawing/2014/main" id="{8ABE4AFF-5AB8-EB65-9180-23D591DE3875}"/>
              </a:ext>
            </a:extLst>
          </p:cNvPr>
          <p:cNvSpPr txBox="1"/>
          <p:nvPr/>
        </p:nvSpPr>
        <p:spPr>
          <a:xfrm>
            <a:off x="5216893" y="1933629"/>
            <a:ext cx="616979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SOURCE OF FUNDS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Can the source of funds be determined?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kern="100">
                <a:solidFill>
                  <a:prstClr val="black"/>
                </a:solidFill>
                <a:latin typeface="Open Sans" panose="020B0606030504020204" pitchFamily="34" charset="0"/>
                <a:ea typeface="Open Sans" panose="020B0606030504020204" pitchFamily="34" charset="0"/>
                <a:cs typeface="Open Sans" panose="020B0606030504020204" pitchFamily="34" charset="0"/>
              </a:rPr>
              <a:t>Is additional transaction activity needed to understand the source and use of funds?*</a:t>
            </a:r>
            <a:endParaRPr kumimoji="0" lang="en-US" sz="9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FD0A513F-EF40-D6A4-1B44-E3F7A4C430E3}"/>
              </a:ext>
            </a:extLst>
          </p:cNvPr>
          <p:cNvCxnSpPr>
            <a:cxnSpLocks/>
          </p:cNvCxnSpPr>
          <p:nvPr/>
        </p:nvCxnSpPr>
        <p:spPr>
          <a:xfrm>
            <a:off x="5294814" y="2229848"/>
            <a:ext cx="3195861"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9F7DCDB5-6DEE-FA45-5BDD-550BC7AA5C78}"/>
              </a:ext>
            </a:extLst>
          </p:cNvPr>
          <p:cNvSpPr/>
          <p:nvPr/>
        </p:nvSpPr>
        <p:spPr>
          <a:xfrm>
            <a:off x="4882151" y="5494302"/>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6</a:t>
            </a:r>
          </a:p>
        </p:txBody>
      </p:sp>
      <p:sp>
        <p:nvSpPr>
          <p:cNvPr id="31" name="TextBox 30">
            <a:extLst>
              <a:ext uri="{FF2B5EF4-FFF2-40B4-BE49-F238E27FC236}">
                <a16:creationId xmlns:a16="http://schemas.microsoft.com/office/drawing/2014/main" id="{D5A9DC90-4BEB-7C72-E51B-3A5EB240E044}"/>
              </a:ext>
            </a:extLst>
          </p:cNvPr>
          <p:cNvSpPr txBox="1"/>
          <p:nvPr/>
        </p:nvSpPr>
        <p:spPr>
          <a:xfrm>
            <a:off x="5214041" y="5486223"/>
            <a:ext cx="6169792" cy="9475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COUNTERPARTIES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R="0" lvl="0" algn="l" defTabSz="914400" rtl="0" eaLnBrk="1" fontAlgn="auto" latinLnBrk="0" hangingPunct="1">
              <a:lnSpc>
                <a:spcPct val="107000"/>
              </a:lnSpc>
              <a:spcBef>
                <a:spcPts val="0"/>
              </a:spcBef>
              <a:spcAft>
                <a:spcPts val="800"/>
              </a:spcAft>
              <a:buClrTx/>
              <a:buSzPct val="100000"/>
              <a:tabLst/>
              <a:defRPr/>
            </a:pPr>
            <a:r>
              <a:rPr kumimoji="0" lang="en-US" sz="10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 any counterparties appear to be outliers? (e.g., a flower wholesaler’s counterparties primarily are inbound transactions from companies with “flowers” or “florist” in the name, but one large inbound transaction appears to be from a used car business)</a:t>
            </a:r>
          </a:p>
        </p:txBody>
      </p:sp>
      <p:cxnSp>
        <p:nvCxnSpPr>
          <p:cNvPr id="32" name="Straight Connector 31">
            <a:extLst>
              <a:ext uri="{FF2B5EF4-FFF2-40B4-BE49-F238E27FC236}">
                <a16:creationId xmlns:a16="http://schemas.microsoft.com/office/drawing/2014/main" id="{FECC4E82-B4C7-C579-8501-E8E355CAC3DA}"/>
              </a:ext>
            </a:extLst>
          </p:cNvPr>
          <p:cNvCxnSpPr>
            <a:cxnSpLocks/>
          </p:cNvCxnSpPr>
          <p:nvPr/>
        </p:nvCxnSpPr>
        <p:spPr>
          <a:xfrm flipV="1">
            <a:off x="5294815" y="5764241"/>
            <a:ext cx="3192366" cy="8322"/>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13544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99CC-0B92-AC11-649D-2F9C357F03D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064ADF8-60A4-A020-0DE5-8F54E287FF89}"/>
              </a:ext>
            </a:extLst>
          </p:cNvPr>
          <p:cNvSpPr>
            <a:spLocks noGrp="1"/>
          </p:cNvSpPr>
          <p:nvPr>
            <p:ph type="body" sz="quarter" idx="22"/>
          </p:nvPr>
        </p:nvSpPr>
        <p:spPr>
          <a:xfrm>
            <a:off x="463295" y="682940"/>
            <a:ext cx="10655420"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evaluate the alerting transactions for potential AML Red Flags or suspicious activity.</a:t>
            </a:r>
          </a:p>
        </p:txBody>
      </p:sp>
      <p:sp>
        <p:nvSpPr>
          <p:cNvPr id="4" name="Title 3">
            <a:extLst>
              <a:ext uri="{FF2B5EF4-FFF2-40B4-BE49-F238E27FC236}">
                <a16:creationId xmlns:a16="http://schemas.microsoft.com/office/drawing/2014/main" id="{1A5815D4-1563-DF51-E844-8F7F8DACA3B9}"/>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Transaction Analysis: AML Red Flags</a:t>
            </a:r>
          </a:p>
        </p:txBody>
      </p:sp>
      <p:sp>
        <p:nvSpPr>
          <p:cNvPr id="2" name="Rectangle 1">
            <a:extLst>
              <a:ext uri="{FF2B5EF4-FFF2-40B4-BE49-F238E27FC236}">
                <a16:creationId xmlns:a16="http://schemas.microsoft.com/office/drawing/2014/main" id="{EC3E1435-3DDE-FE01-F62E-7BD33EF2E7FF}"/>
              </a:ext>
            </a:extLst>
          </p:cNvPr>
          <p:cNvSpPr/>
          <p:nvPr/>
        </p:nvSpPr>
        <p:spPr>
          <a:xfrm>
            <a:off x="516279" y="1511925"/>
            <a:ext cx="11159442" cy="1973026"/>
          </a:xfrm>
          <a:prstGeom prst="rect">
            <a:avLst/>
          </a:prstGeom>
          <a:noFill/>
          <a:ln w="9525" cap="sq" cmpd="sng" algn="ctr">
            <a:solidFill>
              <a:srgbClr val="C00000"/>
            </a:solidFill>
            <a:prstDash val="solid"/>
          </a:ln>
          <a:effectLst/>
        </p:spPr>
        <p:txBody>
          <a:bodyPr tIns="182832" rtlCol="0" anchor="t"/>
          <a:lstStyle/>
          <a:p>
            <a:pPr marL="171399" marR="0" lvl="0" indent="-171399" algn="l" defTabSz="914126"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icrosoft YaHei UI Light" panose="020B0502040204020203" pitchFamily="34" charset="-122"/>
              <a:cs typeface="Arial" panose="020B0604020202020204" pitchFamily="34" charset="0"/>
            </a:endParaRPr>
          </a:p>
        </p:txBody>
      </p:sp>
      <p:sp>
        <p:nvSpPr>
          <p:cNvPr id="8" name="Rectangle 7">
            <a:extLst>
              <a:ext uri="{FF2B5EF4-FFF2-40B4-BE49-F238E27FC236}">
                <a16:creationId xmlns:a16="http://schemas.microsoft.com/office/drawing/2014/main" id="{DC87D8F5-6FA5-C506-76FF-1F22196E6EE7}"/>
              </a:ext>
            </a:extLst>
          </p:cNvPr>
          <p:cNvSpPr/>
          <p:nvPr/>
        </p:nvSpPr>
        <p:spPr>
          <a:xfrm>
            <a:off x="4731609" y="1406651"/>
            <a:ext cx="2728779" cy="184666"/>
          </a:xfrm>
          <a:prstGeom prst="rect">
            <a:avLst/>
          </a:prstGeom>
          <a:solidFill>
            <a:srgbClr val="FFFFFF"/>
          </a:solidFill>
          <a:ln w="9525" cap="sq" cmpd="sng" algn="ctr">
            <a:noFill/>
            <a:prstDash val="dash"/>
          </a:ln>
          <a:effectLst/>
        </p:spPr>
        <p:txBody>
          <a:bodyPr wrap="square" lIns="91416" tIns="0" rIns="91416" bIns="0" rtlCol="0" anchor="ctr">
            <a:spAutoFit/>
          </a:bodyPr>
          <a:lstStyle/>
          <a:p>
            <a:pPr marL="0" marR="0" lvl="0" indent="0" algn="ctr" defTabSz="914126"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Values, Volumes, and Patterns</a:t>
            </a:r>
          </a:p>
        </p:txBody>
      </p:sp>
      <p:sp>
        <p:nvSpPr>
          <p:cNvPr id="10" name="Rectangle 9">
            <a:extLst>
              <a:ext uri="{FF2B5EF4-FFF2-40B4-BE49-F238E27FC236}">
                <a16:creationId xmlns:a16="http://schemas.microsoft.com/office/drawing/2014/main" id="{5ED19908-0D03-8B7C-23B7-7B9F80E04EE0}"/>
              </a:ext>
            </a:extLst>
          </p:cNvPr>
          <p:cNvSpPr/>
          <p:nvPr/>
        </p:nvSpPr>
        <p:spPr>
          <a:xfrm>
            <a:off x="900047" y="2577597"/>
            <a:ext cx="2193637" cy="600164"/>
          </a:xfrm>
          <a:prstGeom prst="rect">
            <a:avLst/>
          </a:prstGeom>
        </p:spPr>
        <p:txBody>
          <a:bodyPr wrap="square">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Transactions that appear to be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structured</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in a way to avoid required reporting thresholds</a:t>
            </a:r>
          </a:p>
        </p:txBody>
      </p:sp>
      <p:sp>
        <p:nvSpPr>
          <p:cNvPr id="11" name="Rectangle 10">
            <a:extLst>
              <a:ext uri="{FF2B5EF4-FFF2-40B4-BE49-F238E27FC236}">
                <a16:creationId xmlns:a16="http://schemas.microsoft.com/office/drawing/2014/main" id="{E06B71D3-910A-7D5B-FDCF-5091E2F7B8AD}"/>
              </a:ext>
            </a:extLst>
          </p:cNvPr>
          <p:cNvSpPr/>
          <p:nvPr/>
        </p:nvSpPr>
        <p:spPr>
          <a:xfrm>
            <a:off x="3686698" y="2485166"/>
            <a:ext cx="2304924" cy="938719"/>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burst</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of large, inbound transactions and immediate transfers to a separate entity in the same or aggregate amount shortly after </a:t>
            </a:r>
          </a:p>
        </p:txBody>
      </p:sp>
      <p:sp>
        <p:nvSpPr>
          <p:cNvPr id="12" name="Rectangle 11">
            <a:extLst>
              <a:ext uri="{FF2B5EF4-FFF2-40B4-BE49-F238E27FC236}">
                <a16:creationId xmlns:a16="http://schemas.microsoft.com/office/drawing/2014/main" id="{0C375CE7-4C03-249B-ED2B-FFD49BA80819}"/>
              </a:ext>
            </a:extLst>
          </p:cNvPr>
          <p:cNvSpPr/>
          <p:nvPr/>
        </p:nvSpPr>
        <p:spPr>
          <a:xfrm>
            <a:off x="6501662" y="2665335"/>
            <a:ext cx="2304924" cy="430887"/>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Transactions in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large, rounded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amounts</a:t>
            </a:r>
          </a:p>
        </p:txBody>
      </p:sp>
      <p:sp>
        <p:nvSpPr>
          <p:cNvPr id="13" name="Rectangle 12">
            <a:extLst>
              <a:ext uri="{FF2B5EF4-FFF2-40B4-BE49-F238E27FC236}">
                <a16:creationId xmlns:a16="http://schemas.microsoft.com/office/drawing/2014/main" id="{980DFB29-BDBB-BF03-63A7-FD3FABA99B50}"/>
              </a:ext>
            </a:extLst>
          </p:cNvPr>
          <p:cNvSpPr/>
          <p:nvPr/>
        </p:nvSpPr>
        <p:spPr>
          <a:xfrm>
            <a:off x="9305144" y="2557360"/>
            <a:ext cx="2046597" cy="600164"/>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Different than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customer’s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usual</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amounts or pattern of transaction activity </a:t>
            </a:r>
          </a:p>
        </p:txBody>
      </p:sp>
      <p:sp>
        <p:nvSpPr>
          <p:cNvPr id="46" name="Rectangle 45">
            <a:extLst>
              <a:ext uri="{FF2B5EF4-FFF2-40B4-BE49-F238E27FC236}">
                <a16:creationId xmlns:a16="http://schemas.microsoft.com/office/drawing/2014/main" id="{D2C06408-DCFC-0232-CEF7-9412736E7EF6}"/>
              </a:ext>
            </a:extLst>
          </p:cNvPr>
          <p:cNvSpPr/>
          <p:nvPr/>
        </p:nvSpPr>
        <p:spPr>
          <a:xfrm>
            <a:off x="516279" y="3689317"/>
            <a:ext cx="11159442" cy="1973026"/>
          </a:xfrm>
          <a:prstGeom prst="rect">
            <a:avLst/>
          </a:prstGeom>
          <a:noFill/>
          <a:ln w="9525" cap="sq" cmpd="sng" algn="ctr">
            <a:solidFill>
              <a:srgbClr val="C00000"/>
            </a:solidFill>
            <a:prstDash val="solid"/>
          </a:ln>
          <a:effectLst/>
        </p:spPr>
        <p:txBody>
          <a:bodyPr tIns="182832" rtlCol="0" anchor="t"/>
          <a:lstStyle/>
          <a:p>
            <a:pPr marL="171399" marR="0" lvl="0" indent="-171399" algn="l" defTabSz="914126"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icrosoft YaHei UI Light" panose="020B0502040204020203" pitchFamily="34" charset="-122"/>
              <a:cs typeface="Arial" panose="020B0604020202020204" pitchFamily="34" charset="0"/>
            </a:endParaRPr>
          </a:p>
        </p:txBody>
      </p:sp>
      <p:sp>
        <p:nvSpPr>
          <p:cNvPr id="47" name="Rectangle 46">
            <a:extLst>
              <a:ext uri="{FF2B5EF4-FFF2-40B4-BE49-F238E27FC236}">
                <a16:creationId xmlns:a16="http://schemas.microsoft.com/office/drawing/2014/main" id="{ADE876F2-2ABF-9B35-5F34-3AAB98DE55C8}"/>
              </a:ext>
            </a:extLst>
          </p:cNvPr>
          <p:cNvSpPr/>
          <p:nvPr/>
        </p:nvSpPr>
        <p:spPr>
          <a:xfrm>
            <a:off x="5171702" y="3615962"/>
            <a:ext cx="1848595" cy="184666"/>
          </a:xfrm>
          <a:prstGeom prst="rect">
            <a:avLst/>
          </a:prstGeom>
          <a:solidFill>
            <a:srgbClr val="FFFFFF"/>
          </a:solidFill>
          <a:ln w="9525" cap="sq" cmpd="sng" algn="ctr">
            <a:noFill/>
            <a:prstDash val="dash"/>
          </a:ln>
          <a:effectLst/>
        </p:spPr>
        <p:txBody>
          <a:bodyPr wrap="square" lIns="91416" tIns="0" rIns="91416" bIns="0" rtlCol="0" anchor="ctr">
            <a:spAutoFit/>
          </a:bodyPr>
          <a:lstStyle/>
          <a:p>
            <a:pPr marL="0" marR="0" lvl="0" indent="0" algn="ctr" defTabSz="914126" rtl="0" eaLnBrk="1" fontAlgn="auto" latinLnBrk="0" hangingPunct="1">
              <a:lnSpc>
                <a:spcPct val="100000"/>
              </a:lnSpc>
              <a:spcBef>
                <a:spcPts val="0"/>
              </a:spcBef>
              <a:spcAft>
                <a:spcPts val="600"/>
              </a:spcAft>
              <a:buClrTx/>
              <a:buSzTx/>
              <a:buFontTx/>
              <a:buNone/>
              <a:tabLst/>
              <a:defRPr/>
            </a:pPr>
            <a:r>
              <a:rPr kumimoji="0" lang="en-US" sz="1200" b="1"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Other Red-Flags</a:t>
            </a:r>
          </a:p>
        </p:txBody>
      </p:sp>
      <p:sp>
        <p:nvSpPr>
          <p:cNvPr id="48" name="Rectangle 47">
            <a:extLst>
              <a:ext uri="{FF2B5EF4-FFF2-40B4-BE49-F238E27FC236}">
                <a16:creationId xmlns:a16="http://schemas.microsoft.com/office/drawing/2014/main" id="{87AE58A6-3779-1C6D-C2A9-BA09F1F29DA9}"/>
              </a:ext>
            </a:extLst>
          </p:cNvPr>
          <p:cNvSpPr/>
          <p:nvPr/>
        </p:nvSpPr>
        <p:spPr>
          <a:xfrm>
            <a:off x="900047" y="4860972"/>
            <a:ext cx="2304924" cy="600164"/>
          </a:xfrm>
          <a:prstGeom prst="rect">
            <a:avLst/>
          </a:prstGeom>
        </p:spPr>
        <p:txBody>
          <a:bodyPr wrap="square">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Transactions involving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high-risk countries</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(see Appendix E in the Desktop Procedures)</a:t>
            </a:r>
          </a:p>
        </p:txBody>
      </p:sp>
      <p:sp>
        <p:nvSpPr>
          <p:cNvPr id="49" name="Rectangle 48">
            <a:extLst>
              <a:ext uri="{FF2B5EF4-FFF2-40B4-BE49-F238E27FC236}">
                <a16:creationId xmlns:a16="http://schemas.microsoft.com/office/drawing/2014/main" id="{9876F87B-6E8E-E9B3-5A3F-EE07615FC085}"/>
              </a:ext>
            </a:extLst>
          </p:cNvPr>
          <p:cNvSpPr/>
          <p:nvPr/>
        </p:nvSpPr>
        <p:spPr>
          <a:xfrm>
            <a:off x="3742342" y="4871192"/>
            <a:ext cx="2193637" cy="430887"/>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Negative News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identified on the customer or counterparty</a:t>
            </a:r>
          </a:p>
        </p:txBody>
      </p:sp>
      <p:sp>
        <p:nvSpPr>
          <p:cNvPr id="62" name="Rectangle 61">
            <a:extLst>
              <a:ext uri="{FF2B5EF4-FFF2-40B4-BE49-F238E27FC236}">
                <a16:creationId xmlns:a16="http://schemas.microsoft.com/office/drawing/2014/main" id="{4EB4B7F9-2D70-25FB-EBE5-B3B909C18040}"/>
              </a:ext>
            </a:extLst>
          </p:cNvPr>
          <p:cNvSpPr/>
          <p:nvPr/>
        </p:nvSpPr>
        <p:spPr>
          <a:xfrm>
            <a:off x="6501662" y="4860972"/>
            <a:ext cx="2304924" cy="430887"/>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Transactions to or from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secrecy or tax havens</a:t>
            </a:r>
          </a:p>
        </p:txBody>
      </p:sp>
      <p:sp>
        <p:nvSpPr>
          <p:cNvPr id="64" name="Rectangle 63">
            <a:extLst>
              <a:ext uri="{FF2B5EF4-FFF2-40B4-BE49-F238E27FC236}">
                <a16:creationId xmlns:a16="http://schemas.microsoft.com/office/drawing/2014/main" id="{C45E7EE8-BC68-6529-604A-8FCFCBC5B696}"/>
              </a:ext>
            </a:extLst>
          </p:cNvPr>
          <p:cNvSpPr/>
          <p:nvPr/>
        </p:nvSpPr>
        <p:spPr>
          <a:xfrm>
            <a:off x="9305144" y="4860972"/>
            <a:ext cx="2046597" cy="430887"/>
          </a:xfrm>
          <a:prstGeom prst="rect">
            <a:avLst/>
          </a:prstGeom>
        </p:spPr>
        <p:txBody>
          <a:bodyPr wrap="square" lIns="0" rIns="0">
            <a:spAutoFit/>
          </a:bodyPr>
          <a:lstStyle/>
          <a:p>
            <a:pPr marL="0" marR="0" lvl="0" indent="0" algn="ctr" defTabSz="914126" rtl="0" eaLnBrk="1" fontAlgn="auto" latinLnBrk="0" hangingPunct="1">
              <a:lnSpc>
                <a:spcPct val="100000"/>
              </a:lnSpc>
              <a:spcBef>
                <a:spcPts val="200"/>
              </a:spcBef>
              <a:spcAft>
                <a:spcPts val="0"/>
              </a:spcAft>
              <a:buClrTx/>
              <a:buSzPct val="100000"/>
              <a:buFontTx/>
              <a:buNone/>
              <a:tabLst/>
              <a:defRPr/>
            </a:pP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 clear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economic or business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purpose</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grpSp>
        <p:nvGrpSpPr>
          <p:cNvPr id="84" name="Group 83">
            <a:extLst>
              <a:ext uri="{FF2B5EF4-FFF2-40B4-BE49-F238E27FC236}">
                <a16:creationId xmlns:a16="http://schemas.microsoft.com/office/drawing/2014/main" id="{0DA77493-2748-4E5D-2C89-609A38615A08}"/>
              </a:ext>
            </a:extLst>
          </p:cNvPr>
          <p:cNvGrpSpPr/>
          <p:nvPr/>
        </p:nvGrpSpPr>
        <p:grpSpPr>
          <a:xfrm>
            <a:off x="1772880" y="4245019"/>
            <a:ext cx="447971" cy="449240"/>
            <a:chOff x="1708150" y="2720975"/>
            <a:chExt cx="560388" cy="561975"/>
          </a:xfrm>
          <a:solidFill>
            <a:srgbClr val="C00000"/>
          </a:solidFill>
        </p:grpSpPr>
        <p:sp>
          <p:nvSpPr>
            <p:cNvPr id="85" name="Freeform 110">
              <a:extLst>
                <a:ext uri="{FF2B5EF4-FFF2-40B4-BE49-F238E27FC236}">
                  <a16:creationId xmlns:a16="http://schemas.microsoft.com/office/drawing/2014/main" id="{AAFDC040-3A2A-C94D-1180-DB7DFD83C987}"/>
                </a:ext>
              </a:extLst>
            </p:cNvPr>
            <p:cNvSpPr>
              <a:spLocks noEditPoints="1"/>
            </p:cNvSpPr>
            <p:nvPr/>
          </p:nvSpPr>
          <p:spPr bwMode="auto">
            <a:xfrm>
              <a:off x="1708150" y="2720975"/>
              <a:ext cx="560388" cy="561975"/>
            </a:xfrm>
            <a:custGeom>
              <a:avLst/>
              <a:gdLst>
                <a:gd name="T0" fmla="*/ 124 w 247"/>
                <a:gd name="T1" fmla="*/ 0 h 248"/>
                <a:gd name="T2" fmla="*/ 0 w 247"/>
                <a:gd name="T3" fmla="*/ 124 h 248"/>
                <a:gd name="T4" fmla="*/ 124 w 247"/>
                <a:gd name="T5" fmla="*/ 248 h 248"/>
                <a:gd name="T6" fmla="*/ 247 w 247"/>
                <a:gd name="T7" fmla="*/ 124 h 248"/>
                <a:gd name="T8" fmla="*/ 124 w 247"/>
                <a:gd name="T9" fmla="*/ 0 h 248"/>
                <a:gd name="T10" fmla="*/ 124 w 247"/>
                <a:gd name="T11" fmla="*/ 238 h 248"/>
                <a:gd name="T12" fmla="*/ 10 w 247"/>
                <a:gd name="T13" fmla="*/ 124 h 248"/>
                <a:gd name="T14" fmla="*/ 124 w 247"/>
                <a:gd name="T15" fmla="*/ 10 h 248"/>
                <a:gd name="T16" fmla="*/ 237 w 247"/>
                <a:gd name="T17" fmla="*/ 124 h 248"/>
                <a:gd name="T18" fmla="*/ 124 w 247"/>
                <a:gd name="T19" fmla="*/ 23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8">
                  <a:moveTo>
                    <a:pt x="124" y="0"/>
                  </a:moveTo>
                  <a:cubicBezTo>
                    <a:pt x="55" y="0"/>
                    <a:pt x="0" y="56"/>
                    <a:pt x="0" y="124"/>
                  </a:cubicBezTo>
                  <a:cubicBezTo>
                    <a:pt x="0" y="192"/>
                    <a:pt x="55" y="248"/>
                    <a:pt x="124" y="248"/>
                  </a:cubicBezTo>
                  <a:cubicBezTo>
                    <a:pt x="192" y="248"/>
                    <a:pt x="247" y="192"/>
                    <a:pt x="247" y="124"/>
                  </a:cubicBezTo>
                  <a:cubicBezTo>
                    <a:pt x="247" y="56"/>
                    <a:pt x="192" y="0"/>
                    <a:pt x="124" y="0"/>
                  </a:cubicBezTo>
                  <a:close/>
                  <a:moveTo>
                    <a:pt x="124" y="238"/>
                  </a:moveTo>
                  <a:cubicBezTo>
                    <a:pt x="61" y="238"/>
                    <a:pt x="10" y="187"/>
                    <a:pt x="10" y="124"/>
                  </a:cubicBezTo>
                  <a:cubicBezTo>
                    <a:pt x="10" y="61"/>
                    <a:pt x="61" y="10"/>
                    <a:pt x="124" y="10"/>
                  </a:cubicBezTo>
                  <a:cubicBezTo>
                    <a:pt x="186" y="10"/>
                    <a:pt x="237" y="61"/>
                    <a:pt x="237" y="124"/>
                  </a:cubicBezTo>
                  <a:cubicBezTo>
                    <a:pt x="237" y="187"/>
                    <a:pt x="186" y="238"/>
                    <a:pt x="124" y="23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11">
              <a:extLst>
                <a:ext uri="{FF2B5EF4-FFF2-40B4-BE49-F238E27FC236}">
                  <a16:creationId xmlns:a16="http://schemas.microsoft.com/office/drawing/2014/main" id="{B7EEBD2D-6784-89B6-A83D-C4C6E94FD419}"/>
                </a:ext>
              </a:extLst>
            </p:cNvPr>
            <p:cNvSpPr>
              <a:spLocks/>
            </p:cNvSpPr>
            <p:nvPr/>
          </p:nvSpPr>
          <p:spPr bwMode="auto">
            <a:xfrm>
              <a:off x="1778000" y="2830513"/>
              <a:ext cx="442913" cy="336550"/>
            </a:xfrm>
            <a:custGeom>
              <a:avLst/>
              <a:gdLst>
                <a:gd name="T0" fmla="*/ 184 w 195"/>
                <a:gd name="T1" fmla="*/ 38 h 149"/>
                <a:gd name="T2" fmla="*/ 163 w 195"/>
                <a:gd name="T3" fmla="*/ 82 h 149"/>
                <a:gd name="T4" fmla="*/ 133 w 195"/>
                <a:gd name="T5" fmla="*/ 123 h 149"/>
                <a:gd name="T6" fmla="*/ 131 w 195"/>
                <a:gd name="T7" fmla="*/ 93 h 149"/>
                <a:gd name="T8" fmla="*/ 127 w 195"/>
                <a:gd name="T9" fmla="*/ 79 h 149"/>
                <a:gd name="T10" fmla="*/ 115 w 195"/>
                <a:gd name="T11" fmla="*/ 65 h 149"/>
                <a:gd name="T12" fmla="*/ 81 w 195"/>
                <a:gd name="T13" fmla="*/ 53 h 149"/>
                <a:gd name="T14" fmla="*/ 86 w 195"/>
                <a:gd name="T15" fmla="*/ 37 h 149"/>
                <a:gd name="T16" fmla="*/ 99 w 195"/>
                <a:gd name="T17" fmla="*/ 35 h 149"/>
                <a:gd name="T18" fmla="*/ 94 w 195"/>
                <a:gd name="T19" fmla="*/ 5 h 149"/>
                <a:gd name="T20" fmla="*/ 70 w 195"/>
                <a:gd name="T21" fmla="*/ 2 h 149"/>
                <a:gd name="T22" fmla="*/ 51 w 195"/>
                <a:gd name="T23" fmla="*/ 33 h 149"/>
                <a:gd name="T24" fmla="*/ 50 w 195"/>
                <a:gd name="T25" fmla="*/ 33 h 149"/>
                <a:gd name="T26" fmla="*/ 44 w 195"/>
                <a:gd name="T27" fmla="*/ 7 h 149"/>
                <a:gd name="T28" fmla="*/ 30 w 195"/>
                <a:gd name="T29" fmla="*/ 24 h 149"/>
                <a:gd name="T30" fmla="*/ 17 w 195"/>
                <a:gd name="T31" fmla="*/ 32 h 149"/>
                <a:gd name="T32" fmla="*/ 20 w 195"/>
                <a:gd name="T33" fmla="*/ 9 h 149"/>
                <a:gd name="T34" fmla="*/ 11 w 195"/>
                <a:gd name="T35" fmla="*/ 5 h 149"/>
                <a:gd name="T36" fmla="*/ 20 w 195"/>
                <a:gd name="T37" fmla="*/ 42 h 149"/>
                <a:gd name="T38" fmla="*/ 39 w 195"/>
                <a:gd name="T39" fmla="*/ 28 h 149"/>
                <a:gd name="T40" fmla="*/ 53 w 195"/>
                <a:gd name="T41" fmla="*/ 45 h 149"/>
                <a:gd name="T42" fmla="*/ 62 w 195"/>
                <a:gd name="T43" fmla="*/ 32 h 149"/>
                <a:gd name="T44" fmla="*/ 75 w 195"/>
                <a:gd name="T45" fmla="*/ 12 h 149"/>
                <a:gd name="T46" fmla="*/ 91 w 195"/>
                <a:gd name="T47" fmla="*/ 20 h 149"/>
                <a:gd name="T48" fmla="*/ 81 w 195"/>
                <a:gd name="T49" fmla="*/ 28 h 149"/>
                <a:gd name="T50" fmla="*/ 79 w 195"/>
                <a:gd name="T51" fmla="*/ 62 h 149"/>
                <a:gd name="T52" fmla="*/ 118 w 195"/>
                <a:gd name="T53" fmla="*/ 83 h 149"/>
                <a:gd name="T54" fmla="*/ 123 w 195"/>
                <a:gd name="T55" fmla="*/ 109 h 149"/>
                <a:gd name="T56" fmla="*/ 131 w 195"/>
                <a:gd name="T57" fmla="*/ 148 h 149"/>
                <a:gd name="T58" fmla="*/ 140 w 195"/>
                <a:gd name="T59" fmla="*/ 147 h 149"/>
                <a:gd name="T60" fmla="*/ 175 w 195"/>
                <a:gd name="T61" fmla="*/ 62 h 149"/>
                <a:gd name="T62" fmla="*/ 189 w 195"/>
                <a:gd name="T63" fmla="*/ 3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 h="149">
                  <a:moveTo>
                    <a:pt x="189" y="33"/>
                  </a:moveTo>
                  <a:cubicBezTo>
                    <a:pt x="186" y="33"/>
                    <a:pt x="184" y="35"/>
                    <a:pt x="184" y="38"/>
                  </a:cubicBezTo>
                  <a:cubicBezTo>
                    <a:pt x="184" y="43"/>
                    <a:pt x="179" y="48"/>
                    <a:pt x="170" y="53"/>
                  </a:cubicBezTo>
                  <a:cubicBezTo>
                    <a:pt x="156" y="61"/>
                    <a:pt x="158" y="66"/>
                    <a:pt x="163" y="82"/>
                  </a:cubicBezTo>
                  <a:cubicBezTo>
                    <a:pt x="168" y="94"/>
                    <a:pt x="145" y="131"/>
                    <a:pt x="135" y="138"/>
                  </a:cubicBezTo>
                  <a:cubicBezTo>
                    <a:pt x="134" y="136"/>
                    <a:pt x="133" y="129"/>
                    <a:pt x="133" y="123"/>
                  </a:cubicBezTo>
                  <a:cubicBezTo>
                    <a:pt x="133" y="109"/>
                    <a:pt x="133" y="109"/>
                    <a:pt x="133" y="109"/>
                  </a:cubicBezTo>
                  <a:cubicBezTo>
                    <a:pt x="133" y="109"/>
                    <a:pt x="133" y="108"/>
                    <a:pt x="131" y="93"/>
                  </a:cubicBezTo>
                  <a:cubicBezTo>
                    <a:pt x="130" y="93"/>
                    <a:pt x="130" y="92"/>
                    <a:pt x="130" y="92"/>
                  </a:cubicBezTo>
                  <a:cubicBezTo>
                    <a:pt x="127" y="79"/>
                    <a:pt x="127" y="79"/>
                    <a:pt x="127" y="79"/>
                  </a:cubicBezTo>
                  <a:cubicBezTo>
                    <a:pt x="127" y="78"/>
                    <a:pt x="126" y="78"/>
                    <a:pt x="126" y="77"/>
                  </a:cubicBezTo>
                  <a:cubicBezTo>
                    <a:pt x="115" y="65"/>
                    <a:pt x="115" y="65"/>
                    <a:pt x="115" y="65"/>
                  </a:cubicBezTo>
                  <a:cubicBezTo>
                    <a:pt x="115" y="64"/>
                    <a:pt x="114" y="64"/>
                    <a:pt x="113" y="64"/>
                  </a:cubicBezTo>
                  <a:cubicBezTo>
                    <a:pt x="112" y="63"/>
                    <a:pt x="91" y="55"/>
                    <a:pt x="81" y="53"/>
                  </a:cubicBezTo>
                  <a:cubicBezTo>
                    <a:pt x="81" y="53"/>
                    <a:pt x="79" y="52"/>
                    <a:pt x="79" y="50"/>
                  </a:cubicBezTo>
                  <a:cubicBezTo>
                    <a:pt x="79" y="45"/>
                    <a:pt x="81" y="40"/>
                    <a:pt x="86" y="37"/>
                  </a:cubicBezTo>
                  <a:cubicBezTo>
                    <a:pt x="88" y="36"/>
                    <a:pt x="90" y="36"/>
                    <a:pt x="91" y="37"/>
                  </a:cubicBezTo>
                  <a:cubicBezTo>
                    <a:pt x="93" y="37"/>
                    <a:pt x="96" y="37"/>
                    <a:pt x="99" y="35"/>
                  </a:cubicBezTo>
                  <a:cubicBezTo>
                    <a:pt x="101" y="32"/>
                    <a:pt x="101" y="28"/>
                    <a:pt x="100" y="19"/>
                  </a:cubicBezTo>
                  <a:cubicBezTo>
                    <a:pt x="100" y="13"/>
                    <a:pt x="98" y="8"/>
                    <a:pt x="94" y="5"/>
                  </a:cubicBezTo>
                  <a:cubicBezTo>
                    <a:pt x="88" y="0"/>
                    <a:pt x="80" y="1"/>
                    <a:pt x="74" y="2"/>
                  </a:cubicBezTo>
                  <a:cubicBezTo>
                    <a:pt x="72" y="2"/>
                    <a:pt x="71" y="2"/>
                    <a:pt x="70" y="2"/>
                  </a:cubicBezTo>
                  <a:cubicBezTo>
                    <a:pt x="58" y="2"/>
                    <a:pt x="56" y="11"/>
                    <a:pt x="52" y="30"/>
                  </a:cubicBezTo>
                  <a:cubicBezTo>
                    <a:pt x="51" y="33"/>
                    <a:pt x="51" y="33"/>
                    <a:pt x="51" y="33"/>
                  </a:cubicBezTo>
                  <a:cubicBezTo>
                    <a:pt x="51" y="34"/>
                    <a:pt x="51" y="34"/>
                    <a:pt x="51" y="34"/>
                  </a:cubicBezTo>
                  <a:cubicBezTo>
                    <a:pt x="51" y="34"/>
                    <a:pt x="50" y="33"/>
                    <a:pt x="50" y="33"/>
                  </a:cubicBezTo>
                  <a:cubicBezTo>
                    <a:pt x="49" y="31"/>
                    <a:pt x="48" y="20"/>
                    <a:pt x="47" y="11"/>
                  </a:cubicBezTo>
                  <a:cubicBezTo>
                    <a:pt x="47" y="9"/>
                    <a:pt x="46" y="7"/>
                    <a:pt x="44" y="7"/>
                  </a:cubicBezTo>
                  <a:cubicBezTo>
                    <a:pt x="41" y="6"/>
                    <a:pt x="39" y="7"/>
                    <a:pt x="38" y="9"/>
                  </a:cubicBezTo>
                  <a:cubicBezTo>
                    <a:pt x="30" y="24"/>
                    <a:pt x="30" y="24"/>
                    <a:pt x="30" y="24"/>
                  </a:cubicBezTo>
                  <a:cubicBezTo>
                    <a:pt x="30" y="24"/>
                    <a:pt x="29" y="24"/>
                    <a:pt x="29" y="25"/>
                  </a:cubicBezTo>
                  <a:cubicBezTo>
                    <a:pt x="29" y="25"/>
                    <a:pt x="28" y="29"/>
                    <a:pt x="17" y="32"/>
                  </a:cubicBezTo>
                  <a:cubicBezTo>
                    <a:pt x="15" y="33"/>
                    <a:pt x="15" y="33"/>
                    <a:pt x="14" y="33"/>
                  </a:cubicBezTo>
                  <a:cubicBezTo>
                    <a:pt x="13" y="30"/>
                    <a:pt x="16" y="19"/>
                    <a:pt x="20" y="9"/>
                  </a:cubicBezTo>
                  <a:cubicBezTo>
                    <a:pt x="21" y="7"/>
                    <a:pt x="20" y="4"/>
                    <a:pt x="17" y="3"/>
                  </a:cubicBezTo>
                  <a:cubicBezTo>
                    <a:pt x="15" y="2"/>
                    <a:pt x="12" y="3"/>
                    <a:pt x="11" y="5"/>
                  </a:cubicBezTo>
                  <a:cubicBezTo>
                    <a:pt x="7" y="13"/>
                    <a:pt x="0" y="32"/>
                    <a:pt x="7" y="40"/>
                  </a:cubicBezTo>
                  <a:cubicBezTo>
                    <a:pt x="9" y="42"/>
                    <a:pt x="13" y="44"/>
                    <a:pt x="20" y="42"/>
                  </a:cubicBezTo>
                  <a:cubicBezTo>
                    <a:pt x="34" y="37"/>
                    <a:pt x="38" y="31"/>
                    <a:pt x="39" y="28"/>
                  </a:cubicBezTo>
                  <a:cubicBezTo>
                    <a:pt x="39" y="28"/>
                    <a:pt x="39" y="28"/>
                    <a:pt x="39" y="28"/>
                  </a:cubicBezTo>
                  <a:cubicBezTo>
                    <a:pt x="40" y="33"/>
                    <a:pt x="40" y="36"/>
                    <a:pt x="41" y="37"/>
                  </a:cubicBezTo>
                  <a:cubicBezTo>
                    <a:pt x="42" y="39"/>
                    <a:pt x="47" y="46"/>
                    <a:pt x="53" y="45"/>
                  </a:cubicBezTo>
                  <a:cubicBezTo>
                    <a:pt x="57" y="45"/>
                    <a:pt x="60" y="42"/>
                    <a:pt x="61" y="36"/>
                  </a:cubicBezTo>
                  <a:cubicBezTo>
                    <a:pt x="62" y="32"/>
                    <a:pt x="62" y="32"/>
                    <a:pt x="62" y="32"/>
                  </a:cubicBezTo>
                  <a:cubicBezTo>
                    <a:pt x="66" y="13"/>
                    <a:pt x="67" y="12"/>
                    <a:pt x="70" y="12"/>
                  </a:cubicBezTo>
                  <a:cubicBezTo>
                    <a:pt x="71" y="12"/>
                    <a:pt x="73" y="12"/>
                    <a:pt x="75" y="12"/>
                  </a:cubicBezTo>
                  <a:cubicBezTo>
                    <a:pt x="80" y="11"/>
                    <a:pt x="85" y="10"/>
                    <a:pt x="88" y="13"/>
                  </a:cubicBezTo>
                  <a:cubicBezTo>
                    <a:pt x="89" y="14"/>
                    <a:pt x="90" y="17"/>
                    <a:pt x="91" y="20"/>
                  </a:cubicBezTo>
                  <a:cubicBezTo>
                    <a:pt x="91" y="23"/>
                    <a:pt x="91" y="25"/>
                    <a:pt x="91" y="26"/>
                  </a:cubicBezTo>
                  <a:cubicBezTo>
                    <a:pt x="89" y="26"/>
                    <a:pt x="85" y="26"/>
                    <a:pt x="81" y="28"/>
                  </a:cubicBezTo>
                  <a:cubicBezTo>
                    <a:pt x="72" y="33"/>
                    <a:pt x="68" y="43"/>
                    <a:pt x="69" y="51"/>
                  </a:cubicBezTo>
                  <a:cubicBezTo>
                    <a:pt x="70" y="57"/>
                    <a:pt x="74" y="61"/>
                    <a:pt x="79" y="62"/>
                  </a:cubicBezTo>
                  <a:cubicBezTo>
                    <a:pt x="87" y="64"/>
                    <a:pt x="104" y="71"/>
                    <a:pt x="108" y="73"/>
                  </a:cubicBezTo>
                  <a:cubicBezTo>
                    <a:pt x="118" y="83"/>
                    <a:pt x="118" y="83"/>
                    <a:pt x="118" y="83"/>
                  </a:cubicBezTo>
                  <a:cubicBezTo>
                    <a:pt x="121" y="94"/>
                    <a:pt x="121" y="94"/>
                    <a:pt x="121" y="94"/>
                  </a:cubicBezTo>
                  <a:cubicBezTo>
                    <a:pt x="122" y="101"/>
                    <a:pt x="123" y="108"/>
                    <a:pt x="123" y="109"/>
                  </a:cubicBezTo>
                  <a:cubicBezTo>
                    <a:pt x="123" y="123"/>
                    <a:pt x="123" y="123"/>
                    <a:pt x="123" y="123"/>
                  </a:cubicBezTo>
                  <a:cubicBezTo>
                    <a:pt x="123" y="129"/>
                    <a:pt x="124" y="144"/>
                    <a:pt x="131" y="148"/>
                  </a:cubicBezTo>
                  <a:cubicBezTo>
                    <a:pt x="132" y="148"/>
                    <a:pt x="133" y="149"/>
                    <a:pt x="135" y="149"/>
                  </a:cubicBezTo>
                  <a:cubicBezTo>
                    <a:pt x="136" y="149"/>
                    <a:pt x="138" y="148"/>
                    <a:pt x="140" y="147"/>
                  </a:cubicBezTo>
                  <a:cubicBezTo>
                    <a:pt x="150" y="141"/>
                    <a:pt x="180" y="97"/>
                    <a:pt x="173" y="78"/>
                  </a:cubicBezTo>
                  <a:cubicBezTo>
                    <a:pt x="168" y="65"/>
                    <a:pt x="168" y="65"/>
                    <a:pt x="175" y="62"/>
                  </a:cubicBezTo>
                  <a:cubicBezTo>
                    <a:pt x="188" y="55"/>
                    <a:pt x="195" y="47"/>
                    <a:pt x="194" y="38"/>
                  </a:cubicBezTo>
                  <a:cubicBezTo>
                    <a:pt x="194" y="35"/>
                    <a:pt x="192" y="33"/>
                    <a:pt x="189" y="3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12">
              <a:extLst>
                <a:ext uri="{FF2B5EF4-FFF2-40B4-BE49-F238E27FC236}">
                  <a16:creationId xmlns:a16="http://schemas.microsoft.com/office/drawing/2014/main" id="{1D3AC62B-D9BC-E11C-FFDF-80763A1CDB22}"/>
                </a:ext>
              </a:extLst>
            </p:cNvPr>
            <p:cNvSpPr>
              <a:spLocks/>
            </p:cNvSpPr>
            <p:nvPr/>
          </p:nvSpPr>
          <p:spPr bwMode="auto">
            <a:xfrm>
              <a:off x="1755775" y="2992438"/>
              <a:ext cx="136525" cy="179387"/>
            </a:xfrm>
            <a:custGeom>
              <a:avLst/>
              <a:gdLst>
                <a:gd name="T0" fmla="*/ 44 w 60"/>
                <a:gd name="T1" fmla="*/ 18 h 79"/>
                <a:gd name="T2" fmla="*/ 34 w 60"/>
                <a:gd name="T3" fmla="*/ 14 h 79"/>
                <a:gd name="T4" fmla="*/ 25 w 60"/>
                <a:gd name="T5" fmla="*/ 7 h 79"/>
                <a:gd name="T6" fmla="*/ 18 w 60"/>
                <a:gd name="T7" fmla="*/ 2 h 79"/>
                <a:gd name="T8" fmla="*/ 11 w 60"/>
                <a:gd name="T9" fmla="*/ 1 h 79"/>
                <a:gd name="T10" fmla="*/ 1 w 60"/>
                <a:gd name="T11" fmla="*/ 33 h 79"/>
                <a:gd name="T12" fmla="*/ 5 w 60"/>
                <a:gd name="T13" fmla="*/ 39 h 79"/>
                <a:gd name="T14" fmla="*/ 11 w 60"/>
                <a:gd name="T15" fmla="*/ 34 h 79"/>
                <a:gd name="T16" fmla="*/ 15 w 60"/>
                <a:gd name="T17" fmla="*/ 12 h 79"/>
                <a:gd name="T18" fmla="*/ 20 w 60"/>
                <a:gd name="T19" fmla="*/ 15 h 79"/>
                <a:gd name="T20" fmla="*/ 27 w 60"/>
                <a:gd name="T21" fmla="*/ 21 h 79"/>
                <a:gd name="T22" fmla="*/ 41 w 60"/>
                <a:gd name="T23" fmla="*/ 28 h 79"/>
                <a:gd name="T24" fmla="*/ 49 w 60"/>
                <a:gd name="T25" fmla="*/ 31 h 79"/>
                <a:gd name="T26" fmla="*/ 48 w 60"/>
                <a:gd name="T27" fmla="*/ 32 h 79"/>
                <a:gd name="T28" fmla="*/ 35 w 60"/>
                <a:gd name="T29" fmla="*/ 48 h 79"/>
                <a:gd name="T30" fmla="*/ 26 w 60"/>
                <a:gd name="T31" fmla="*/ 73 h 79"/>
                <a:gd name="T32" fmla="*/ 29 w 60"/>
                <a:gd name="T33" fmla="*/ 79 h 79"/>
                <a:gd name="T34" fmla="*/ 30 w 60"/>
                <a:gd name="T35" fmla="*/ 79 h 79"/>
                <a:gd name="T36" fmla="*/ 35 w 60"/>
                <a:gd name="T37" fmla="*/ 76 h 79"/>
                <a:gd name="T38" fmla="*/ 44 w 60"/>
                <a:gd name="T39" fmla="*/ 52 h 79"/>
                <a:gd name="T40" fmla="*/ 55 w 60"/>
                <a:gd name="T41" fmla="*/ 39 h 79"/>
                <a:gd name="T42" fmla="*/ 57 w 60"/>
                <a:gd name="T43" fmla="*/ 38 h 79"/>
                <a:gd name="T44" fmla="*/ 60 w 60"/>
                <a:gd name="T45" fmla="*/ 30 h 79"/>
                <a:gd name="T46" fmla="*/ 44 w 60"/>
                <a:gd name="T47"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79">
                  <a:moveTo>
                    <a:pt x="44" y="18"/>
                  </a:moveTo>
                  <a:cubicBezTo>
                    <a:pt x="41" y="17"/>
                    <a:pt x="36" y="15"/>
                    <a:pt x="34" y="14"/>
                  </a:cubicBezTo>
                  <a:cubicBezTo>
                    <a:pt x="30" y="10"/>
                    <a:pt x="28" y="8"/>
                    <a:pt x="25" y="7"/>
                  </a:cubicBezTo>
                  <a:cubicBezTo>
                    <a:pt x="23" y="5"/>
                    <a:pt x="21" y="4"/>
                    <a:pt x="18" y="2"/>
                  </a:cubicBezTo>
                  <a:cubicBezTo>
                    <a:pt x="16" y="0"/>
                    <a:pt x="14" y="0"/>
                    <a:pt x="11" y="1"/>
                  </a:cubicBezTo>
                  <a:cubicBezTo>
                    <a:pt x="9" y="2"/>
                    <a:pt x="3" y="4"/>
                    <a:pt x="1" y="33"/>
                  </a:cubicBezTo>
                  <a:cubicBezTo>
                    <a:pt x="0" y="36"/>
                    <a:pt x="2" y="39"/>
                    <a:pt x="5" y="39"/>
                  </a:cubicBezTo>
                  <a:cubicBezTo>
                    <a:pt x="8" y="39"/>
                    <a:pt x="10" y="37"/>
                    <a:pt x="11" y="34"/>
                  </a:cubicBezTo>
                  <a:cubicBezTo>
                    <a:pt x="11" y="25"/>
                    <a:pt x="13" y="16"/>
                    <a:pt x="15" y="12"/>
                  </a:cubicBezTo>
                  <a:cubicBezTo>
                    <a:pt x="17" y="13"/>
                    <a:pt x="18" y="14"/>
                    <a:pt x="20" y="15"/>
                  </a:cubicBezTo>
                  <a:cubicBezTo>
                    <a:pt x="22" y="17"/>
                    <a:pt x="24" y="18"/>
                    <a:pt x="27" y="21"/>
                  </a:cubicBezTo>
                  <a:cubicBezTo>
                    <a:pt x="30" y="24"/>
                    <a:pt x="35" y="26"/>
                    <a:pt x="41" y="28"/>
                  </a:cubicBezTo>
                  <a:cubicBezTo>
                    <a:pt x="43" y="29"/>
                    <a:pt x="47" y="30"/>
                    <a:pt x="49" y="31"/>
                  </a:cubicBezTo>
                  <a:cubicBezTo>
                    <a:pt x="48" y="32"/>
                    <a:pt x="48" y="32"/>
                    <a:pt x="48" y="32"/>
                  </a:cubicBezTo>
                  <a:cubicBezTo>
                    <a:pt x="41" y="38"/>
                    <a:pt x="39" y="40"/>
                    <a:pt x="35" y="48"/>
                  </a:cubicBezTo>
                  <a:cubicBezTo>
                    <a:pt x="32" y="55"/>
                    <a:pt x="26" y="72"/>
                    <a:pt x="26" y="73"/>
                  </a:cubicBezTo>
                  <a:cubicBezTo>
                    <a:pt x="25" y="75"/>
                    <a:pt x="26" y="78"/>
                    <a:pt x="29" y="79"/>
                  </a:cubicBezTo>
                  <a:cubicBezTo>
                    <a:pt x="29" y="79"/>
                    <a:pt x="30" y="79"/>
                    <a:pt x="30" y="79"/>
                  </a:cubicBezTo>
                  <a:cubicBezTo>
                    <a:pt x="32" y="79"/>
                    <a:pt x="34" y="78"/>
                    <a:pt x="35" y="76"/>
                  </a:cubicBezTo>
                  <a:cubicBezTo>
                    <a:pt x="35" y="76"/>
                    <a:pt x="41" y="59"/>
                    <a:pt x="44" y="52"/>
                  </a:cubicBezTo>
                  <a:cubicBezTo>
                    <a:pt x="47" y="46"/>
                    <a:pt x="48" y="45"/>
                    <a:pt x="55" y="39"/>
                  </a:cubicBezTo>
                  <a:cubicBezTo>
                    <a:pt x="57" y="38"/>
                    <a:pt x="57" y="38"/>
                    <a:pt x="57" y="38"/>
                  </a:cubicBezTo>
                  <a:cubicBezTo>
                    <a:pt x="60" y="35"/>
                    <a:pt x="60" y="32"/>
                    <a:pt x="60" y="30"/>
                  </a:cubicBezTo>
                  <a:cubicBezTo>
                    <a:pt x="59" y="24"/>
                    <a:pt x="52" y="21"/>
                    <a:pt x="44" y="1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8" name="Group 87">
            <a:extLst>
              <a:ext uri="{FF2B5EF4-FFF2-40B4-BE49-F238E27FC236}">
                <a16:creationId xmlns:a16="http://schemas.microsoft.com/office/drawing/2014/main" id="{52BBF43F-EC46-32A5-56D5-BFA045D4C0F8}"/>
              </a:ext>
            </a:extLst>
          </p:cNvPr>
          <p:cNvGrpSpPr/>
          <p:nvPr/>
        </p:nvGrpSpPr>
        <p:grpSpPr>
          <a:xfrm>
            <a:off x="4592498" y="1966717"/>
            <a:ext cx="493324" cy="439832"/>
            <a:chOff x="12541250" y="4806950"/>
            <a:chExt cx="527050" cy="469900"/>
          </a:xfrm>
          <a:solidFill>
            <a:srgbClr val="C00000"/>
          </a:solidFill>
        </p:grpSpPr>
        <p:sp>
          <p:nvSpPr>
            <p:cNvPr id="89" name="Freeform 662">
              <a:extLst>
                <a:ext uri="{FF2B5EF4-FFF2-40B4-BE49-F238E27FC236}">
                  <a16:creationId xmlns:a16="http://schemas.microsoft.com/office/drawing/2014/main" id="{076DE866-31E1-CAD1-1EA4-6242A205C61B}"/>
                </a:ext>
              </a:extLst>
            </p:cNvPr>
            <p:cNvSpPr>
              <a:spLocks/>
            </p:cNvSpPr>
            <p:nvPr/>
          </p:nvSpPr>
          <p:spPr bwMode="auto">
            <a:xfrm>
              <a:off x="12541250" y="4806950"/>
              <a:ext cx="527050" cy="204787"/>
            </a:xfrm>
            <a:custGeom>
              <a:avLst/>
              <a:gdLst>
                <a:gd name="T0" fmla="*/ 1 w 221"/>
                <a:gd name="T1" fmla="*/ 45 h 86"/>
                <a:gd name="T2" fmla="*/ 2 w 221"/>
                <a:gd name="T3" fmla="*/ 47 h 86"/>
                <a:gd name="T4" fmla="*/ 40 w 221"/>
                <a:gd name="T5" fmla="*/ 85 h 86"/>
                <a:gd name="T6" fmla="*/ 43 w 221"/>
                <a:gd name="T7" fmla="*/ 86 h 86"/>
                <a:gd name="T8" fmla="*/ 47 w 221"/>
                <a:gd name="T9" fmla="*/ 85 h 86"/>
                <a:gd name="T10" fmla="*/ 47 w 221"/>
                <a:gd name="T11" fmla="*/ 78 h 86"/>
                <a:gd name="T12" fmla="*/ 17 w 221"/>
                <a:gd name="T13" fmla="*/ 48 h 86"/>
                <a:gd name="T14" fmla="*/ 216 w 221"/>
                <a:gd name="T15" fmla="*/ 48 h 86"/>
                <a:gd name="T16" fmla="*/ 221 w 221"/>
                <a:gd name="T17" fmla="*/ 44 h 86"/>
                <a:gd name="T18" fmla="*/ 216 w 221"/>
                <a:gd name="T19" fmla="*/ 39 h 86"/>
                <a:gd name="T20" fmla="*/ 17 w 221"/>
                <a:gd name="T21" fmla="*/ 39 h 86"/>
                <a:gd name="T22" fmla="*/ 47 w 221"/>
                <a:gd name="T23" fmla="*/ 9 h 86"/>
                <a:gd name="T24" fmla="*/ 47 w 221"/>
                <a:gd name="T25" fmla="*/ 2 h 86"/>
                <a:gd name="T26" fmla="*/ 40 w 221"/>
                <a:gd name="T27" fmla="*/ 2 h 86"/>
                <a:gd name="T28" fmla="*/ 2 w 221"/>
                <a:gd name="T29" fmla="*/ 40 h 86"/>
                <a:gd name="T30" fmla="*/ 1 w 221"/>
                <a:gd name="T31" fmla="*/ 42 h 86"/>
                <a:gd name="T32" fmla="*/ 0 w 221"/>
                <a:gd name="T33" fmla="*/ 44 h 86"/>
                <a:gd name="T34" fmla="*/ 1 w 221"/>
                <a:gd name="T35" fmla="*/ 4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1" h="86">
                  <a:moveTo>
                    <a:pt x="1" y="45"/>
                  </a:moveTo>
                  <a:cubicBezTo>
                    <a:pt x="1" y="46"/>
                    <a:pt x="1" y="47"/>
                    <a:pt x="2" y="47"/>
                  </a:cubicBezTo>
                  <a:cubicBezTo>
                    <a:pt x="40" y="85"/>
                    <a:pt x="40" y="85"/>
                    <a:pt x="40" y="85"/>
                  </a:cubicBezTo>
                  <a:cubicBezTo>
                    <a:pt x="41" y="86"/>
                    <a:pt x="42" y="86"/>
                    <a:pt x="43" y="86"/>
                  </a:cubicBezTo>
                  <a:cubicBezTo>
                    <a:pt x="44" y="86"/>
                    <a:pt x="46" y="86"/>
                    <a:pt x="47" y="85"/>
                  </a:cubicBezTo>
                  <a:cubicBezTo>
                    <a:pt x="48" y="83"/>
                    <a:pt x="48" y="80"/>
                    <a:pt x="47" y="78"/>
                  </a:cubicBezTo>
                  <a:cubicBezTo>
                    <a:pt x="17" y="48"/>
                    <a:pt x="17" y="48"/>
                    <a:pt x="17" y="48"/>
                  </a:cubicBezTo>
                  <a:cubicBezTo>
                    <a:pt x="216" y="48"/>
                    <a:pt x="216" y="48"/>
                    <a:pt x="216" y="48"/>
                  </a:cubicBezTo>
                  <a:cubicBezTo>
                    <a:pt x="219" y="48"/>
                    <a:pt x="221" y="46"/>
                    <a:pt x="221" y="44"/>
                  </a:cubicBezTo>
                  <a:cubicBezTo>
                    <a:pt x="221" y="41"/>
                    <a:pt x="219" y="39"/>
                    <a:pt x="216" y="39"/>
                  </a:cubicBezTo>
                  <a:cubicBezTo>
                    <a:pt x="17" y="39"/>
                    <a:pt x="17" y="39"/>
                    <a:pt x="17" y="39"/>
                  </a:cubicBezTo>
                  <a:cubicBezTo>
                    <a:pt x="47" y="9"/>
                    <a:pt x="47" y="9"/>
                    <a:pt x="47" y="9"/>
                  </a:cubicBezTo>
                  <a:cubicBezTo>
                    <a:pt x="48" y="7"/>
                    <a:pt x="48" y="4"/>
                    <a:pt x="47" y="2"/>
                  </a:cubicBezTo>
                  <a:cubicBezTo>
                    <a:pt x="45" y="0"/>
                    <a:pt x="42" y="0"/>
                    <a:pt x="40" y="2"/>
                  </a:cubicBezTo>
                  <a:cubicBezTo>
                    <a:pt x="2" y="40"/>
                    <a:pt x="2" y="40"/>
                    <a:pt x="2" y="40"/>
                  </a:cubicBezTo>
                  <a:cubicBezTo>
                    <a:pt x="1" y="41"/>
                    <a:pt x="1" y="41"/>
                    <a:pt x="1" y="42"/>
                  </a:cubicBezTo>
                  <a:cubicBezTo>
                    <a:pt x="1" y="42"/>
                    <a:pt x="0" y="43"/>
                    <a:pt x="0" y="44"/>
                  </a:cubicBezTo>
                  <a:cubicBezTo>
                    <a:pt x="0" y="44"/>
                    <a:pt x="1" y="45"/>
                    <a:pt x="1" y="4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663">
              <a:extLst>
                <a:ext uri="{FF2B5EF4-FFF2-40B4-BE49-F238E27FC236}">
                  <a16:creationId xmlns:a16="http://schemas.microsoft.com/office/drawing/2014/main" id="{FD32ABAD-5578-0E06-CAE5-9AD7A3A05CAB}"/>
                </a:ext>
              </a:extLst>
            </p:cNvPr>
            <p:cNvSpPr>
              <a:spLocks/>
            </p:cNvSpPr>
            <p:nvPr/>
          </p:nvSpPr>
          <p:spPr bwMode="auto">
            <a:xfrm>
              <a:off x="12541250" y="5072063"/>
              <a:ext cx="527050" cy="204787"/>
            </a:xfrm>
            <a:custGeom>
              <a:avLst/>
              <a:gdLst>
                <a:gd name="T0" fmla="*/ 221 w 221"/>
                <a:gd name="T1" fmla="*/ 42 h 86"/>
                <a:gd name="T2" fmla="*/ 220 w 221"/>
                <a:gd name="T3" fmla="*/ 40 h 86"/>
                <a:gd name="T4" fmla="*/ 182 w 221"/>
                <a:gd name="T5" fmla="*/ 2 h 86"/>
                <a:gd name="T6" fmla="*/ 175 w 221"/>
                <a:gd name="T7" fmla="*/ 2 h 86"/>
                <a:gd name="T8" fmla="*/ 175 w 221"/>
                <a:gd name="T9" fmla="*/ 9 h 86"/>
                <a:gd name="T10" fmla="*/ 205 w 221"/>
                <a:gd name="T11" fmla="*/ 39 h 86"/>
                <a:gd name="T12" fmla="*/ 5 w 221"/>
                <a:gd name="T13" fmla="*/ 39 h 86"/>
                <a:gd name="T14" fmla="*/ 0 w 221"/>
                <a:gd name="T15" fmla="*/ 44 h 86"/>
                <a:gd name="T16" fmla="*/ 5 w 221"/>
                <a:gd name="T17" fmla="*/ 48 h 86"/>
                <a:gd name="T18" fmla="*/ 205 w 221"/>
                <a:gd name="T19" fmla="*/ 48 h 86"/>
                <a:gd name="T20" fmla="*/ 175 w 221"/>
                <a:gd name="T21" fmla="*/ 78 h 86"/>
                <a:gd name="T22" fmla="*/ 175 w 221"/>
                <a:gd name="T23" fmla="*/ 85 h 86"/>
                <a:gd name="T24" fmla="*/ 179 w 221"/>
                <a:gd name="T25" fmla="*/ 86 h 86"/>
                <a:gd name="T26" fmla="*/ 182 w 221"/>
                <a:gd name="T27" fmla="*/ 85 h 86"/>
                <a:gd name="T28" fmla="*/ 220 w 221"/>
                <a:gd name="T29" fmla="*/ 47 h 86"/>
                <a:gd name="T30" fmla="*/ 221 w 221"/>
                <a:gd name="T31" fmla="*/ 45 h 86"/>
                <a:gd name="T32" fmla="*/ 221 w 221"/>
                <a:gd name="T33" fmla="*/ 44 h 86"/>
                <a:gd name="T34" fmla="*/ 221 w 221"/>
                <a:gd name="T35" fmla="*/ 4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1" h="86">
                  <a:moveTo>
                    <a:pt x="221" y="42"/>
                  </a:moveTo>
                  <a:cubicBezTo>
                    <a:pt x="221" y="41"/>
                    <a:pt x="220" y="41"/>
                    <a:pt x="220" y="40"/>
                  </a:cubicBezTo>
                  <a:cubicBezTo>
                    <a:pt x="182" y="2"/>
                    <a:pt x="182" y="2"/>
                    <a:pt x="182" y="2"/>
                  </a:cubicBezTo>
                  <a:cubicBezTo>
                    <a:pt x="180" y="0"/>
                    <a:pt x="177" y="0"/>
                    <a:pt x="175" y="2"/>
                  </a:cubicBezTo>
                  <a:cubicBezTo>
                    <a:pt x="173" y="4"/>
                    <a:pt x="173" y="7"/>
                    <a:pt x="175" y="9"/>
                  </a:cubicBezTo>
                  <a:cubicBezTo>
                    <a:pt x="205" y="39"/>
                    <a:pt x="205" y="39"/>
                    <a:pt x="205" y="39"/>
                  </a:cubicBezTo>
                  <a:cubicBezTo>
                    <a:pt x="5" y="39"/>
                    <a:pt x="5" y="39"/>
                    <a:pt x="5" y="39"/>
                  </a:cubicBezTo>
                  <a:cubicBezTo>
                    <a:pt x="3" y="39"/>
                    <a:pt x="0" y="41"/>
                    <a:pt x="0" y="44"/>
                  </a:cubicBezTo>
                  <a:cubicBezTo>
                    <a:pt x="0" y="46"/>
                    <a:pt x="3" y="48"/>
                    <a:pt x="5" y="48"/>
                  </a:cubicBezTo>
                  <a:cubicBezTo>
                    <a:pt x="205" y="48"/>
                    <a:pt x="205" y="48"/>
                    <a:pt x="205" y="48"/>
                  </a:cubicBezTo>
                  <a:cubicBezTo>
                    <a:pt x="175" y="78"/>
                    <a:pt x="175" y="78"/>
                    <a:pt x="175" y="78"/>
                  </a:cubicBezTo>
                  <a:cubicBezTo>
                    <a:pt x="173" y="80"/>
                    <a:pt x="173" y="83"/>
                    <a:pt x="175" y="85"/>
                  </a:cubicBezTo>
                  <a:cubicBezTo>
                    <a:pt x="176" y="86"/>
                    <a:pt x="177" y="86"/>
                    <a:pt x="179" y="86"/>
                  </a:cubicBezTo>
                  <a:cubicBezTo>
                    <a:pt x="180" y="86"/>
                    <a:pt x="181" y="86"/>
                    <a:pt x="182" y="85"/>
                  </a:cubicBezTo>
                  <a:cubicBezTo>
                    <a:pt x="220" y="47"/>
                    <a:pt x="220" y="47"/>
                    <a:pt x="220" y="47"/>
                  </a:cubicBezTo>
                  <a:cubicBezTo>
                    <a:pt x="220" y="47"/>
                    <a:pt x="221" y="46"/>
                    <a:pt x="221" y="45"/>
                  </a:cubicBezTo>
                  <a:cubicBezTo>
                    <a:pt x="221" y="45"/>
                    <a:pt x="221" y="44"/>
                    <a:pt x="221" y="44"/>
                  </a:cubicBezTo>
                  <a:cubicBezTo>
                    <a:pt x="221" y="43"/>
                    <a:pt x="221" y="42"/>
                    <a:pt x="221" y="4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0FD07979-CCD1-98C3-0595-68E77C97AA27}"/>
              </a:ext>
            </a:extLst>
          </p:cNvPr>
          <p:cNvGrpSpPr/>
          <p:nvPr/>
        </p:nvGrpSpPr>
        <p:grpSpPr>
          <a:xfrm>
            <a:off x="4590530" y="4295314"/>
            <a:ext cx="497261" cy="497261"/>
            <a:chOff x="1709738" y="6567488"/>
            <a:chExt cx="563562" cy="563563"/>
          </a:xfrm>
          <a:solidFill>
            <a:srgbClr val="C00000"/>
          </a:solidFill>
        </p:grpSpPr>
        <p:sp>
          <p:nvSpPr>
            <p:cNvPr id="92" name="Freeform 149">
              <a:extLst>
                <a:ext uri="{FF2B5EF4-FFF2-40B4-BE49-F238E27FC236}">
                  <a16:creationId xmlns:a16="http://schemas.microsoft.com/office/drawing/2014/main" id="{B3C7947C-4297-70D0-2C3F-DF84D9BCB53C}"/>
                </a:ext>
              </a:extLst>
            </p:cNvPr>
            <p:cNvSpPr>
              <a:spLocks noEditPoints="1"/>
            </p:cNvSpPr>
            <p:nvPr/>
          </p:nvSpPr>
          <p:spPr bwMode="auto">
            <a:xfrm>
              <a:off x="1838325" y="6567488"/>
              <a:ext cx="434975" cy="434975"/>
            </a:xfrm>
            <a:custGeom>
              <a:avLst/>
              <a:gdLst>
                <a:gd name="T0" fmla="*/ 176 w 180"/>
                <a:gd name="T1" fmla="*/ 101 h 180"/>
                <a:gd name="T2" fmla="*/ 174 w 180"/>
                <a:gd name="T3" fmla="*/ 99 h 180"/>
                <a:gd name="T4" fmla="*/ 160 w 180"/>
                <a:gd name="T5" fmla="*/ 96 h 180"/>
                <a:gd name="T6" fmla="*/ 85 w 180"/>
                <a:gd name="T7" fmla="*/ 21 h 180"/>
                <a:gd name="T8" fmla="*/ 81 w 180"/>
                <a:gd name="T9" fmla="*/ 7 h 180"/>
                <a:gd name="T10" fmla="*/ 80 w 180"/>
                <a:gd name="T11" fmla="*/ 5 h 180"/>
                <a:gd name="T12" fmla="*/ 59 w 180"/>
                <a:gd name="T13" fmla="*/ 5 h 180"/>
                <a:gd name="T14" fmla="*/ 5 w 180"/>
                <a:gd name="T15" fmla="*/ 59 h 180"/>
                <a:gd name="T16" fmla="*/ 5 w 180"/>
                <a:gd name="T17" fmla="*/ 80 h 180"/>
                <a:gd name="T18" fmla="*/ 7 w 180"/>
                <a:gd name="T19" fmla="*/ 81 h 180"/>
                <a:gd name="T20" fmla="*/ 21 w 180"/>
                <a:gd name="T21" fmla="*/ 85 h 180"/>
                <a:gd name="T22" fmla="*/ 96 w 180"/>
                <a:gd name="T23" fmla="*/ 160 h 180"/>
                <a:gd name="T24" fmla="*/ 100 w 180"/>
                <a:gd name="T25" fmla="*/ 174 h 180"/>
                <a:gd name="T26" fmla="*/ 101 w 180"/>
                <a:gd name="T27" fmla="*/ 175 h 180"/>
                <a:gd name="T28" fmla="*/ 112 w 180"/>
                <a:gd name="T29" fmla="*/ 180 h 180"/>
                <a:gd name="T30" fmla="*/ 122 w 180"/>
                <a:gd name="T31" fmla="*/ 175 h 180"/>
                <a:gd name="T32" fmla="*/ 176 w 180"/>
                <a:gd name="T33" fmla="*/ 122 h 180"/>
                <a:gd name="T34" fmla="*/ 180 w 180"/>
                <a:gd name="T35" fmla="*/ 111 h 180"/>
                <a:gd name="T36" fmla="*/ 176 w 180"/>
                <a:gd name="T37" fmla="*/ 101 h 180"/>
                <a:gd name="T38" fmla="*/ 14 w 180"/>
                <a:gd name="T39" fmla="*/ 74 h 180"/>
                <a:gd name="T40" fmla="*/ 12 w 180"/>
                <a:gd name="T41" fmla="*/ 73 h 180"/>
                <a:gd name="T42" fmla="*/ 11 w 180"/>
                <a:gd name="T43" fmla="*/ 69 h 180"/>
                <a:gd name="T44" fmla="*/ 12 w 180"/>
                <a:gd name="T45" fmla="*/ 66 h 180"/>
                <a:gd name="T46" fmla="*/ 66 w 180"/>
                <a:gd name="T47" fmla="*/ 12 h 180"/>
                <a:gd name="T48" fmla="*/ 73 w 180"/>
                <a:gd name="T49" fmla="*/ 12 h 180"/>
                <a:gd name="T50" fmla="*/ 74 w 180"/>
                <a:gd name="T51" fmla="*/ 14 h 180"/>
                <a:gd name="T52" fmla="*/ 75 w 180"/>
                <a:gd name="T53" fmla="*/ 19 h 180"/>
                <a:gd name="T54" fmla="*/ 20 w 180"/>
                <a:gd name="T55" fmla="*/ 75 h 180"/>
                <a:gd name="T56" fmla="*/ 14 w 180"/>
                <a:gd name="T57" fmla="*/ 74 h 180"/>
                <a:gd name="T58" fmla="*/ 29 w 180"/>
                <a:gd name="T59" fmla="*/ 79 h 180"/>
                <a:gd name="T60" fmla="*/ 79 w 180"/>
                <a:gd name="T61" fmla="*/ 29 h 180"/>
                <a:gd name="T62" fmla="*/ 152 w 180"/>
                <a:gd name="T63" fmla="*/ 102 h 180"/>
                <a:gd name="T64" fmla="*/ 102 w 180"/>
                <a:gd name="T65" fmla="*/ 151 h 180"/>
                <a:gd name="T66" fmla="*/ 29 w 180"/>
                <a:gd name="T67" fmla="*/ 79 h 180"/>
                <a:gd name="T68" fmla="*/ 169 w 180"/>
                <a:gd name="T69" fmla="*/ 115 h 180"/>
                <a:gd name="T70" fmla="*/ 115 w 180"/>
                <a:gd name="T71" fmla="*/ 168 h 180"/>
                <a:gd name="T72" fmla="*/ 108 w 180"/>
                <a:gd name="T73" fmla="*/ 168 h 180"/>
                <a:gd name="T74" fmla="*/ 107 w 180"/>
                <a:gd name="T75" fmla="*/ 167 h 180"/>
                <a:gd name="T76" fmla="*/ 106 w 180"/>
                <a:gd name="T77" fmla="*/ 161 h 180"/>
                <a:gd name="T78" fmla="*/ 162 w 180"/>
                <a:gd name="T79" fmla="*/ 106 h 180"/>
                <a:gd name="T80" fmla="*/ 167 w 180"/>
                <a:gd name="T81" fmla="*/ 106 h 180"/>
                <a:gd name="T82" fmla="*/ 169 w 180"/>
                <a:gd name="T83" fmla="*/ 108 h 180"/>
                <a:gd name="T84" fmla="*/ 170 w 180"/>
                <a:gd name="T85" fmla="*/ 111 h 180"/>
                <a:gd name="T86" fmla="*/ 169 w 180"/>
                <a:gd name="T87" fmla="*/ 11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 h="180">
                  <a:moveTo>
                    <a:pt x="176" y="101"/>
                  </a:moveTo>
                  <a:cubicBezTo>
                    <a:pt x="174" y="99"/>
                    <a:pt x="174" y="99"/>
                    <a:pt x="174" y="99"/>
                  </a:cubicBezTo>
                  <a:cubicBezTo>
                    <a:pt x="170" y="96"/>
                    <a:pt x="165" y="94"/>
                    <a:pt x="160" y="96"/>
                  </a:cubicBezTo>
                  <a:cubicBezTo>
                    <a:pt x="85" y="21"/>
                    <a:pt x="85" y="21"/>
                    <a:pt x="85" y="21"/>
                  </a:cubicBezTo>
                  <a:cubicBezTo>
                    <a:pt x="87" y="16"/>
                    <a:pt x="85" y="11"/>
                    <a:pt x="81" y="7"/>
                  </a:cubicBezTo>
                  <a:cubicBezTo>
                    <a:pt x="80" y="5"/>
                    <a:pt x="80" y="5"/>
                    <a:pt x="80" y="5"/>
                  </a:cubicBezTo>
                  <a:cubicBezTo>
                    <a:pt x="74" y="0"/>
                    <a:pt x="65" y="0"/>
                    <a:pt x="59" y="5"/>
                  </a:cubicBezTo>
                  <a:cubicBezTo>
                    <a:pt x="5" y="59"/>
                    <a:pt x="5" y="59"/>
                    <a:pt x="5" y="59"/>
                  </a:cubicBezTo>
                  <a:cubicBezTo>
                    <a:pt x="0" y="65"/>
                    <a:pt x="0" y="74"/>
                    <a:pt x="5" y="80"/>
                  </a:cubicBezTo>
                  <a:cubicBezTo>
                    <a:pt x="7" y="81"/>
                    <a:pt x="7" y="81"/>
                    <a:pt x="7" y="81"/>
                  </a:cubicBezTo>
                  <a:cubicBezTo>
                    <a:pt x="11" y="85"/>
                    <a:pt x="16" y="86"/>
                    <a:pt x="21" y="85"/>
                  </a:cubicBezTo>
                  <a:cubicBezTo>
                    <a:pt x="96" y="160"/>
                    <a:pt x="96" y="160"/>
                    <a:pt x="96" y="160"/>
                  </a:cubicBezTo>
                  <a:cubicBezTo>
                    <a:pt x="95" y="165"/>
                    <a:pt x="96" y="170"/>
                    <a:pt x="100" y="174"/>
                  </a:cubicBezTo>
                  <a:cubicBezTo>
                    <a:pt x="101" y="175"/>
                    <a:pt x="101" y="175"/>
                    <a:pt x="101" y="175"/>
                  </a:cubicBezTo>
                  <a:cubicBezTo>
                    <a:pt x="104" y="178"/>
                    <a:pt x="108" y="180"/>
                    <a:pt x="112" y="180"/>
                  </a:cubicBezTo>
                  <a:cubicBezTo>
                    <a:pt x="116" y="180"/>
                    <a:pt x="119" y="178"/>
                    <a:pt x="122" y="175"/>
                  </a:cubicBezTo>
                  <a:cubicBezTo>
                    <a:pt x="176" y="122"/>
                    <a:pt x="176" y="122"/>
                    <a:pt x="176" y="122"/>
                  </a:cubicBezTo>
                  <a:cubicBezTo>
                    <a:pt x="178" y="119"/>
                    <a:pt x="180" y="115"/>
                    <a:pt x="180" y="111"/>
                  </a:cubicBezTo>
                  <a:cubicBezTo>
                    <a:pt x="180" y="107"/>
                    <a:pt x="178" y="104"/>
                    <a:pt x="176" y="101"/>
                  </a:cubicBezTo>
                  <a:close/>
                  <a:moveTo>
                    <a:pt x="14" y="74"/>
                  </a:moveTo>
                  <a:cubicBezTo>
                    <a:pt x="12" y="73"/>
                    <a:pt x="12" y="73"/>
                    <a:pt x="12" y="73"/>
                  </a:cubicBezTo>
                  <a:cubicBezTo>
                    <a:pt x="12" y="72"/>
                    <a:pt x="11" y="71"/>
                    <a:pt x="11" y="69"/>
                  </a:cubicBezTo>
                  <a:cubicBezTo>
                    <a:pt x="11" y="68"/>
                    <a:pt x="12" y="67"/>
                    <a:pt x="12" y="66"/>
                  </a:cubicBezTo>
                  <a:cubicBezTo>
                    <a:pt x="66" y="12"/>
                    <a:pt x="66" y="12"/>
                    <a:pt x="66" y="12"/>
                  </a:cubicBezTo>
                  <a:cubicBezTo>
                    <a:pt x="68" y="10"/>
                    <a:pt x="71" y="10"/>
                    <a:pt x="73" y="12"/>
                  </a:cubicBezTo>
                  <a:cubicBezTo>
                    <a:pt x="74" y="14"/>
                    <a:pt x="74" y="14"/>
                    <a:pt x="74" y="14"/>
                  </a:cubicBezTo>
                  <a:cubicBezTo>
                    <a:pt x="76" y="15"/>
                    <a:pt x="76" y="18"/>
                    <a:pt x="75" y="19"/>
                  </a:cubicBezTo>
                  <a:cubicBezTo>
                    <a:pt x="20" y="75"/>
                    <a:pt x="20" y="75"/>
                    <a:pt x="20" y="75"/>
                  </a:cubicBezTo>
                  <a:cubicBezTo>
                    <a:pt x="18" y="76"/>
                    <a:pt x="15" y="76"/>
                    <a:pt x="14" y="74"/>
                  </a:cubicBezTo>
                  <a:close/>
                  <a:moveTo>
                    <a:pt x="29" y="79"/>
                  </a:moveTo>
                  <a:cubicBezTo>
                    <a:pt x="79" y="29"/>
                    <a:pt x="79" y="29"/>
                    <a:pt x="79" y="29"/>
                  </a:cubicBezTo>
                  <a:cubicBezTo>
                    <a:pt x="152" y="102"/>
                    <a:pt x="152" y="102"/>
                    <a:pt x="152" y="102"/>
                  </a:cubicBezTo>
                  <a:cubicBezTo>
                    <a:pt x="102" y="151"/>
                    <a:pt x="102" y="151"/>
                    <a:pt x="102" y="151"/>
                  </a:cubicBezTo>
                  <a:lnTo>
                    <a:pt x="29" y="79"/>
                  </a:lnTo>
                  <a:close/>
                  <a:moveTo>
                    <a:pt x="169" y="115"/>
                  </a:moveTo>
                  <a:cubicBezTo>
                    <a:pt x="115" y="168"/>
                    <a:pt x="115" y="168"/>
                    <a:pt x="115" y="168"/>
                  </a:cubicBezTo>
                  <a:cubicBezTo>
                    <a:pt x="113" y="170"/>
                    <a:pt x="110" y="170"/>
                    <a:pt x="108" y="168"/>
                  </a:cubicBezTo>
                  <a:cubicBezTo>
                    <a:pt x="107" y="167"/>
                    <a:pt x="107" y="167"/>
                    <a:pt x="107" y="167"/>
                  </a:cubicBezTo>
                  <a:cubicBezTo>
                    <a:pt x="105" y="165"/>
                    <a:pt x="105" y="163"/>
                    <a:pt x="106" y="161"/>
                  </a:cubicBezTo>
                  <a:cubicBezTo>
                    <a:pt x="162" y="106"/>
                    <a:pt x="162" y="106"/>
                    <a:pt x="162" y="106"/>
                  </a:cubicBezTo>
                  <a:cubicBezTo>
                    <a:pt x="163" y="105"/>
                    <a:pt x="166" y="105"/>
                    <a:pt x="167" y="106"/>
                  </a:cubicBezTo>
                  <a:cubicBezTo>
                    <a:pt x="169" y="108"/>
                    <a:pt x="169" y="108"/>
                    <a:pt x="169" y="108"/>
                  </a:cubicBezTo>
                  <a:cubicBezTo>
                    <a:pt x="170" y="109"/>
                    <a:pt x="170" y="110"/>
                    <a:pt x="170" y="111"/>
                  </a:cubicBezTo>
                  <a:cubicBezTo>
                    <a:pt x="170" y="113"/>
                    <a:pt x="170" y="114"/>
                    <a:pt x="169" y="1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150">
              <a:extLst>
                <a:ext uri="{FF2B5EF4-FFF2-40B4-BE49-F238E27FC236}">
                  <a16:creationId xmlns:a16="http://schemas.microsoft.com/office/drawing/2014/main" id="{D26AE9CF-9577-8CE2-52DC-EC9DA8E90EAD}"/>
                </a:ext>
              </a:extLst>
            </p:cNvPr>
            <p:cNvSpPr>
              <a:spLocks/>
            </p:cNvSpPr>
            <p:nvPr/>
          </p:nvSpPr>
          <p:spPr bwMode="auto">
            <a:xfrm>
              <a:off x="1709738" y="6873876"/>
              <a:ext cx="258762" cy="257175"/>
            </a:xfrm>
            <a:custGeom>
              <a:avLst/>
              <a:gdLst>
                <a:gd name="T0" fmla="*/ 98 w 107"/>
                <a:gd name="T1" fmla="*/ 1 h 106"/>
                <a:gd name="T2" fmla="*/ 2 w 107"/>
                <a:gd name="T3" fmla="*/ 98 h 106"/>
                <a:gd name="T4" fmla="*/ 2 w 107"/>
                <a:gd name="T5" fmla="*/ 105 h 106"/>
                <a:gd name="T6" fmla="*/ 6 w 107"/>
                <a:gd name="T7" fmla="*/ 106 h 106"/>
                <a:gd name="T8" fmla="*/ 9 w 107"/>
                <a:gd name="T9" fmla="*/ 105 h 106"/>
                <a:gd name="T10" fmla="*/ 105 w 107"/>
                <a:gd name="T11" fmla="*/ 8 h 106"/>
                <a:gd name="T12" fmla="*/ 105 w 107"/>
                <a:gd name="T13" fmla="*/ 1 h 106"/>
                <a:gd name="T14" fmla="*/ 98 w 107"/>
                <a:gd name="T15" fmla="*/ 1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6">
                  <a:moveTo>
                    <a:pt x="98" y="1"/>
                  </a:moveTo>
                  <a:cubicBezTo>
                    <a:pt x="2" y="98"/>
                    <a:pt x="2" y="98"/>
                    <a:pt x="2" y="98"/>
                  </a:cubicBezTo>
                  <a:cubicBezTo>
                    <a:pt x="0" y="100"/>
                    <a:pt x="0" y="103"/>
                    <a:pt x="2" y="105"/>
                  </a:cubicBezTo>
                  <a:cubicBezTo>
                    <a:pt x="3" y="106"/>
                    <a:pt x="4" y="106"/>
                    <a:pt x="6" y="106"/>
                  </a:cubicBezTo>
                  <a:cubicBezTo>
                    <a:pt x="7" y="106"/>
                    <a:pt x="8" y="106"/>
                    <a:pt x="9" y="105"/>
                  </a:cubicBezTo>
                  <a:cubicBezTo>
                    <a:pt x="105" y="8"/>
                    <a:pt x="105" y="8"/>
                    <a:pt x="105" y="8"/>
                  </a:cubicBezTo>
                  <a:cubicBezTo>
                    <a:pt x="107" y="6"/>
                    <a:pt x="107" y="3"/>
                    <a:pt x="105" y="1"/>
                  </a:cubicBezTo>
                  <a:cubicBezTo>
                    <a:pt x="104" y="0"/>
                    <a:pt x="100" y="0"/>
                    <a:pt x="98"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FD51B9A6-42B8-D651-D39A-B796BA37FC57}"/>
              </a:ext>
            </a:extLst>
          </p:cNvPr>
          <p:cNvGrpSpPr/>
          <p:nvPr/>
        </p:nvGrpSpPr>
        <p:grpSpPr>
          <a:xfrm>
            <a:off x="7483301" y="4305695"/>
            <a:ext cx="341646" cy="453094"/>
            <a:chOff x="6734175" y="6226175"/>
            <a:chExt cx="296862" cy="393700"/>
          </a:xfrm>
          <a:solidFill>
            <a:srgbClr val="C00000"/>
          </a:solidFill>
        </p:grpSpPr>
        <p:sp>
          <p:nvSpPr>
            <p:cNvPr id="23" name="Freeform 435">
              <a:extLst>
                <a:ext uri="{FF2B5EF4-FFF2-40B4-BE49-F238E27FC236}">
                  <a16:creationId xmlns:a16="http://schemas.microsoft.com/office/drawing/2014/main" id="{950BE4AE-1708-9807-E553-8460093BBD9C}"/>
                </a:ext>
              </a:extLst>
            </p:cNvPr>
            <p:cNvSpPr>
              <a:spLocks noEditPoints="1"/>
            </p:cNvSpPr>
            <p:nvPr/>
          </p:nvSpPr>
          <p:spPr bwMode="auto">
            <a:xfrm>
              <a:off x="6734175" y="6226175"/>
              <a:ext cx="296862" cy="393700"/>
            </a:xfrm>
            <a:custGeom>
              <a:avLst/>
              <a:gdLst>
                <a:gd name="T0" fmla="*/ 156 w 183"/>
                <a:gd name="T1" fmla="*/ 89 h 242"/>
                <a:gd name="T2" fmla="*/ 140 w 183"/>
                <a:gd name="T3" fmla="*/ 89 h 242"/>
                <a:gd name="T4" fmla="*/ 140 w 183"/>
                <a:gd name="T5" fmla="*/ 48 h 242"/>
                <a:gd name="T6" fmla="*/ 91 w 183"/>
                <a:gd name="T7" fmla="*/ 0 h 242"/>
                <a:gd name="T8" fmla="*/ 43 w 183"/>
                <a:gd name="T9" fmla="*/ 48 h 242"/>
                <a:gd name="T10" fmla="*/ 43 w 183"/>
                <a:gd name="T11" fmla="*/ 89 h 242"/>
                <a:gd name="T12" fmla="*/ 26 w 183"/>
                <a:gd name="T13" fmla="*/ 89 h 242"/>
                <a:gd name="T14" fmla="*/ 0 w 183"/>
                <a:gd name="T15" fmla="*/ 116 h 242"/>
                <a:gd name="T16" fmla="*/ 9 w 183"/>
                <a:gd name="T17" fmla="*/ 216 h 242"/>
                <a:gd name="T18" fmla="*/ 36 w 183"/>
                <a:gd name="T19" fmla="*/ 242 h 242"/>
                <a:gd name="T20" fmla="*/ 147 w 183"/>
                <a:gd name="T21" fmla="*/ 242 h 242"/>
                <a:gd name="T22" fmla="*/ 173 w 183"/>
                <a:gd name="T23" fmla="*/ 216 h 242"/>
                <a:gd name="T24" fmla="*/ 183 w 183"/>
                <a:gd name="T25" fmla="*/ 116 h 242"/>
                <a:gd name="T26" fmla="*/ 156 w 183"/>
                <a:gd name="T27" fmla="*/ 89 h 242"/>
                <a:gd name="T28" fmla="*/ 53 w 183"/>
                <a:gd name="T29" fmla="*/ 48 h 242"/>
                <a:gd name="T30" fmla="*/ 91 w 183"/>
                <a:gd name="T31" fmla="*/ 10 h 242"/>
                <a:gd name="T32" fmla="*/ 130 w 183"/>
                <a:gd name="T33" fmla="*/ 48 h 242"/>
                <a:gd name="T34" fmla="*/ 130 w 183"/>
                <a:gd name="T35" fmla="*/ 89 h 242"/>
                <a:gd name="T36" fmla="*/ 53 w 183"/>
                <a:gd name="T37" fmla="*/ 89 h 242"/>
                <a:gd name="T38" fmla="*/ 53 w 183"/>
                <a:gd name="T39" fmla="*/ 48 h 242"/>
                <a:gd name="T40" fmla="*/ 163 w 183"/>
                <a:gd name="T41" fmla="*/ 216 h 242"/>
                <a:gd name="T42" fmla="*/ 147 w 183"/>
                <a:gd name="T43" fmla="*/ 232 h 242"/>
                <a:gd name="T44" fmla="*/ 36 w 183"/>
                <a:gd name="T45" fmla="*/ 232 h 242"/>
                <a:gd name="T46" fmla="*/ 19 w 183"/>
                <a:gd name="T47" fmla="*/ 215 h 242"/>
                <a:gd name="T48" fmla="*/ 10 w 183"/>
                <a:gd name="T49" fmla="*/ 116 h 242"/>
                <a:gd name="T50" fmla="*/ 26 w 183"/>
                <a:gd name="T51" fmla="*/ 99 h 242"/>
                <a:gd name="T52" fmla="*/ 156 w 183"/>
                <a:gd name="T53" fmla="*/ 99 h 242"/>
                <a:gd name="T54" fmla="*/ 173 w 183"/>
                <a:gd name="T55" fmla="*/ 115 h 242"/>
                <a:gd name="T56" fmla="*/ 163 w 183"/>
                <a:gd name="T57" fmla="*/ 2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3" h="242">
                  <a:moveTo>
                    <a:pt x="156" y="89"/>
                  </a:moveTo>
                  <a:cubicBezTo>
                    <a:pt x="140" y="89"/>
                    <a:pt x="140" y="89"/>
                    <a:pt x="140" y="89"/>
                  </a:cubicBezTo>
                  <a:cubicBezTo>
                    <a:pt x="140" y="48"/>
                    <a:pt x="140" y="48"/>
                    <a:pt x="140" y="48"/>
                  </a:cubicBezTo>
                  <a:cubicBezTo>
                    <a:pt x="140" y="22"/>
                    <a:pt x="118" y="0"/>
                    <a:pt x="91" y="0"/>
                  </a:cubicBezTo>
                  <a:cubicBezTo>
                    <a:pt x="65" y="0"/>
                    <a:pt x="43" y="22"/>
                    <a:pt x="43" y="48"/>
                  </a:cubicBezTo>
                  <a:cubicBezTo>
                    <a:pt x="43" y="89"/>
                    <a:pt x="43" y="89"/>
                    <a:pt x="43" y="89"/>
                  </a:cubicBezTo>
                  <a:cubicBezTo>
                    <a:pt x="26" y="89"/>
                    <a:pt x="26" y="89"/>
                    <a:pt x="26" y="89"/>
                  </a:cubicBezTo>
                  <a:cubicBezTo>
                    <a:pt x="12" y="89"/>
                    <a:pt x="0" y="101"/>
                    <a:pt x="0" y="116"/>
                  </a:cubicBezTo>
                  <a:cubicBezTo>
                    <a:pt x="9" y="216"/>
                    <a:pt x="9" y="216"/>
                    <a:pt x="9" y="216"/>
                  </a:cubicBezTo>
                  <a:cubicBezTo>
                    <a:pt x="9" y="230"/>
                    <a:pt x="21" y="242"/>
                    <a:pt x="36" y="242"/>
                  </a:cubicBezTo>
                  <a:cubicBezTo>
                    <a:pt x="147" y="242"/>
                    <a:pt x="147" y="242"/>
                    <a:pt x="147" y="242"/>
                  </a:cubicBezTo>
                  <a:cubicBezTo>
                    <a:pt x="161" y="242"/>
                    <a:pt x="173" y="230"/>
                    <a:pt x="173" y="216"/>
                  </a:cubicBezTo>
                  <a:cubicBezTo>
                    <a:pt x="183" y="116"/>
                    <a:pt x="183" y="116"/>
                    <a:pt x="183" y="116"/>
                  </a:cubicBezTo>
                  <a:cubicBezTo>
                    <a:pt x="183" y="101"/>
                    <a:pt x="171" y="89"/>
                    <a:pt x="156" y="89"/>
                  </a:cubicBezTo>
                  <a:close/>
                  <a:moveTo>
                    <a:pt x="53" y="48"/>
                  </a:moveTo>
                  <a:cubicBezTo>
                    <a:pt x="53" y="27"/>
                    <a:pt x="70" y="10"/>
                    <a:pt x="91" y="10"/>
                  </a:cubicBezTo>
                  <a:cubicBezTo>
                    <a:pt x="113" y="10"/>
                    <a:pt x="130" y="27"/>
                    <a:pt x="130" y="48"/>
                  </a:cubicBezTo>
                  <a:cubicBezTo>
                    <a:pt x="130" y="89"/>
                    <a:pt x="130" y="89"/>
                    <a:pt x="130" y="89"/>
                  </a:cubicBezTo>
                  <a:cubicBezTo>
                    <a:pt x="53" y="89"/>
                    <a:pt x="53" y="89"/>
                    <a:pt x="53" y="89"/>
                  </a:cubicBezTo>
                  <a:lnTo>
                    <a:pt x="53" y="48"/>
                  </a:lnTo>
                  <a:close/>
                  <a:moveTo>
                    <a:pt x="163" y="216"/>
                  </a:moveTo>
                  <a:cubicBezTo>
                    <a:pt x="163" y="225"/>
                    <a:pt x="156" y="232"/>
                    <a:pt x="147" y="232"/>
                  </a:cubicBezTo>
                  <a:cubicBezTo>
                    <a:pt x="36" y="232"/>
                    <a:pt x="36" y="232"/>
                    <a:pt x="36" y="232"/>
                  </a:cubicBezTo>
                  <a:cubicBezTo>
                    <a:pt x="27" y="232"/>
                    <a:pt x="19" y="225"/>
                    <a:pt x="19" y="215"/>
                  </a:cubicBezTo>
                  <a:cubicBezTo>
                    <a:pt x="10" y="116"/>
                    <a:pt x="10" y="116"/>
                    <a:pt x="10" y="116"/>
                  </a:cubicBezTo>
                  <a:cubicBezTo>
                    <a:pt x="10" y="107"/>
                    <a:pt x="17" y="99"/>
                    <a:pt x="26" y="99"/>
                  </a:cubicBezTo>
                  <a:cubicBezTo>
                    <a:pt x="156" y="99"/>
                    <a:pt x="156" y="99"/>
                    <a:pt x="156" y="99"/>
                  </a:cubicBezTo>
                  <a:cubicBezTo>
                    <a:pt x="165" y="99"/>
                    <a:pt x="173" y="107"/>
                    <a:pt x="173" y="115"/>
                  </a:cubicBezTo>
                  <a:lnTo>
                    <a:pt x="163" y="2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436">
              <a:extLst>
                <a:ext uri="{FF2B5EF4-FFF2-40B4-BE49-F238E27FC236}">
                  <a16:creationId xmlns:a16="http://schemas.microsoft.com/office/drawing/2014/main" id="{E2385657-8997-D974-1755-13EB45DD1BE6}"/>
                </a:ext>
              </a:extLst>
            </p:cNvPr>
            <p:cNvSpPr>
              <a:spLocks noEditPoints="1"/>
            </p:cNvSpPr>
            <p:nvPr/>
          </p:nvSpPr>
          <p:spPr bwMode="auto">
            <a:xfrm>
              <a:off x="6850063" y="6464300"/>
              <a:ext cx="66675" cy="98425"/>
            </a:xfrm>
            <a:custGeom>
              <a:avLst/>
              <a:gdLst>
                <a:gd name="T0" fmla="*/ 20 w 41"/>
                <a:gd name="T1" fmla="*/ 0 h 61"/>
                <a:gd name="T2" fmla="*/ 0 w 41"/>
                <a:gd name="T3" fmla="*/ 20 h 61"/>
                <a:gd name="T4" fmla="*/ 0 w 41"/>
                <a:gd name="T5" fmla="*/ 21 h 61"/>
                <a:gd name="T6" fmla="*/ 4 w 41"/>
                <a:gd name="T7" fmla="*/ 57 h 61"/>
                <a:gd name="T8" fmla="*/ 9 w 41"/>
                <a:gd name="T9" fmla="*/ 61 h 61"/>
                <a:gd name="T10" fmla="*/ 32 w 41"/>
                <a:gd name="T11" fmla="*/ 61 h 61"/>
                <a:gd name="T12" fmla="*/ 37 w 41"/>
                <a:gd name="T13" fmla="*/ 57 h 61"/>
                <a:gd name="T14" fmla="*/ 41 w 41"/>
                <a:gd name="T15" fmla="*/ 21 h 61"/>
                <a:gd name="T16" fmla="*/ 41 w 41"/>
                <a:gd name="T17" fmla="*/ 20 h 61"/>
                <a:gd name="T18" fmla="*/ 20 w 41"/>
                <a:gd name="T19" fmla="*/ 0 h 61"/>
                <a:gd name="T20" fmla="*/ 27 w 41"/>
                <a:gd name="T21" fmla="*/ 51 h 61"/>
                <a:gd name="T22" fmla="*/ 13 w 41"/>
                <a:gd name="T23" fmla="*/ 51 h 61"/>
                <a:gd name="T24" fmla="*/ 10 w 41"/>
                <a:gd name="T25" fmla="*/ 20 h 61"/>
                <a:gd name="T26" fmla="*/ 20 w 41"/>
                <a:gd name="T27" fmla="*/ 10 h 61"/>
                <a:gd name="T28" fmla="*/ 31 w 41"/>
                <a:gd name="T29" fmla="*/ 20 h 61"/>
                <a:gd name="T30" fmla="*/ 27 w 41"/>
                <a:gd name="T31"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 h="61">
                  <a:moveTo>
                    <a:pt x="20" y="0"/>
                  </a:moveTo>
                  <a:cubicBezTo>
                    <a:pt x="9" y="0"/>
                    <a:pt x="0" y="9"/>
                    <a:pt x="0" y="20"/>
                  </a:cubicBezTo>
                  <a:cubicBezTo>
                    <a:pt x="0" y="20"/>
                    <a:pt x="0" y="21"/>
                    <a:pt x="0" y="21"/>
                  </a:cubicBezTo>
                  <a:cubicBezTo>
                    <a:pt x="4" y="57"/>
                    <a:pt x="4" y="57"/>
                    <a:pt x="4" y="57"/>
                  </a:cubicBezTo>
                  <a:cubicBezTo>
                    <a:pt x="4" y="59"/>
                    <a:pt x="7" y="61"/>
                    <a:pt x="9" y="61"/>
                  </a:cubicBezTo>
                  <a:cubicBezTo>
                    <a:pt x="32" y="61"/>
                    <a:pt x="32" y="61"/>
                    <a:pt x="32" y="61"/>
                  </a:cubicBezTo>
                  <a:cubicBezTo>
                    <a:pt x="34" y="61"/>
                    <a:pt x="36" y="59"/>
                    <a:pt x="37" y="57"/>
                  </a:cubicBezTo>
                  <a:cubicBezTo>
                    <a:pt x="41" y="21"/>
                    <a:pt x="41" y="21"/>
                    <a:pt x="41" y="21"/>
                  </a:cubicBezTo>
                  <a:cubicBezTo>
                    <a:pt x="41" y="21"/>
                    <a:pt x="41" y="20"/>
                    <a:pt x="41" y="20"/>
                  </a:cubicBezTo>
                  <a:cubicBezTo>
                    <a:pt x="41" y="9"/>
                    <a:pt x="32" y="0"/>
                    <a:pt x="20" y="0"/>
                  </a:cubicBezTo>
                  <a:close/>
                  <a:moveTo>
                    <a:pt x="27" y="51"/>
                  </a:moveTo>
                  <a:cubicBezTo>
                    <a:pt x="13" y="51"/>
                    <a:pt x="13" y="51"/>
                    <a:pt x="13" y="51"/>
                  </a:cubicBezTo>
                  <a:cubicBezTo>
                    <a:pt x="10" y="20"/>
                    <a:pt x="10" y="20"/>
                    <a:pt x="10" y="20"/>
                  </a:cubicBezTo>
                  <a:cubicBezTo>
                    <a:pt x="10" y="14"/>
                    <a:pt x="15" y="10"/>
                    <a:pt x="20" y="10"/>
                  </a:cubicBezTo>
                  <a:cubicBezTo>
                    <a:pt x="26" y="10"/>
                    <a:pt x="31" y="14"/>
                    <a:pt x="31" y="20"/>
                  </a:cubicBezTo>
                  <a:lnTo>
                    <a:pt x="27" y="5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 name="Freeform 578">
            <a:extLst>
              <a:ext uri="{FF2B5EF4-FFF2-40B4-BE49-F238E27FC236}">
                <a16:creationId xmlns:a16="http://schemas.microsoft.com/office/drawing/2014/main" id="{4264FC5B-184D-0B69-311F-C32E843D8BF9}"/>
              </a:ext>
            </a:extLst>
          </p:cNvPr>
          <p:cNvSpPr>
            <a:spLocks noEditPoints="1"/>
          </p:cNvSpPr>
          <p:nvPr/>
        </p:nvSpPr>
        <p:spPr bwMode="auto">
          <a:xfrm>
            <a:off x="7426319" y="1902512"/>
            <a:ext cx="455611" cy="545912"/>
          </a:xfrm>
          <a:custGeom>
            <a:avLst/>
            <a:gdLst>
              <a:gd name="T0" fmla="*/ 56 w 196"/>
              <a:gd name="T1" fmla="*/ 27 h 235"/>
              <a:gd name="T2" fmla="*/ 55 w 196"/>
              <a:gd name="T3" fmla="*/ 30 h 235"/>
              <a:gd name="T4" fmla="*/ 55 w 196"/>
              <a:gd name="T5" fmla="*/ 33 h 235"/>
              <a:gd name="T6" fmla="*/ 0 w 196"/>
              <a:gd name="T7" fmla="*/ 61 h 235"/>
              <a:gd name="T8" fmla="*/ 0 w 196"/>
              <a:gd name="T9" fmla="*/ 62 h 235"/>
              <a:gd name="T10" fmla="*/ 0 w 196"/>
              <a:gd name="T11" fmla="*/ 209 h 235"/>
              <a:gd name="T12" fmla="*/ 139 w 196"/>
              <a:gd name="T13" fmla="*/ 209 h 235"/>
              <a:gd name="T14" fmla="*/ 140 w 196"/>
              <a:gd name="T15" fmla="*/ 202 h 235"/>
              <a:gd name="T16" fmla="*/ 196 w 196"/>
              <a:gd name="T17" fmla="*/ 174 h 235"/>
              <a:gd name="T18" fmla="*/ 125 w 196"/>
              <a:gd name="T19" fmla="*/ 0 h 235"/>
              <a:gd name="T20" fmla="*/ 125 w 196"/>
              <a:gd name="T21" fmla="*/ 10 h 235"/>
              <a:gd name="T22" fmla="*/ 185 w 196"/>
              <a:gd name="T23" fmla="*/ 28 h 235"/>
              <a:gd name="T24" fmla="*/ 130 w 196"/>
              <a:gd name="T25" fmla="*/ 45 h 235"/>
              <a:gd name="T26" fmla="*/ 69 w 196"/>
              <a:gd name="T27" fmla="*/ 32 h 235"/>
              <a:gd name="T28" fmla="*/ 130 w 196"/>
              <a:gd name="T29" fmla="*/ 73 h 235"/>
              <a:gd name="T30" fmla="*/ 130 w 196"/>
              <a:gd name="T31" fmla="*/ 109 h 235"/>
              <a:gd name="T32" fmla="*/ 69 w 196"/>
              <a:gd name="T33" fmla="*/ 126 h 235"/>
              <a:gd name="T34" fmla="*/ 9 w 196"/>
              <a:gd name="T35" fmla="*/ 73 h 235"/>
              <a:gd name="T36" fmla="*/ 130 w 196"/>
              <a:gd name="T37" fmla="*/ 73 h 235"/>
              <a:gd name="T38" fmla="*/ 69 w 196"/>
              <a:gd name="T39" fmla="*/ 136 h 235"/>
              <a:gd name="T40" fmla="*/ 130 w 196"/>
              <a:gd name="T41" fmla="*/ 156 h 235"/>
              <a:gd name="T42" fmla="*/ 130 w 196"/>
              <a:gd name="T43" fmla="*/ 157 h 235"/>
              <a:gd name="T44" fmla="*/ 9 w 196"/>
              <a:gd name="T45" fmla="*/ 158 h 235"/>
              <a:gd name="T46" fmla="*/ 70 w 196"/>
              <a:gd name="T47" fmla="*/ 42 h 235"/>
              <a:gd name="T48" fmla="*/ 130 w 196"/>
              <a:gd name="T49" fmla="*/ 60 h 235"/>
              <a:gd name="T50" fmla="*/ 69 w 196"/>
              <a:gd name="T51" fmla="*/ 78 h 235"/>
              <a:gd name="T52" fmla="*/ 70 w 196"/>
              <a:gd name="T53" fmla="*/ 42 h 235"/>
              <a:gd name="T54" fmla="*/ 70 w 196"/>
              <a:gd name="T55" fmla="*/ 226 h 235"/>
              <a:gd name="T56" fmla="*/ 9 w 196"/>
              <a:gd name="T57" fmla="*/ 170 h 235"/>
              <a:gd name="T58" fmla="*/ 130 w 196"/>
              <a:gd name="T59" fmla="*/ 170 h 235"/>
              <a:gd name="T60" fmla="*/ 130 w 196"/>
              <a:gd name="T61" fmla="*/ 207 h 235"/>
              <a:gd name="T62" fmla="*/ 186 w 196"/>
              <a:gd name="T63" fmla="*/ 174 h 235"/>
              <a:gd name="T64" fmla="*/ 140 w 196"/>
              <a:gd name="T65" fmla="*/ 151 h 235"/>
              <a:gd name="T66" fmla="*/ 186 w 196"/>
              <a:gd name="T67" fmla="*/ 174 h 235"/>
              <a:gd name="T68" fmla="*/ 185 w 196"/>
              <a:gd name="T69" fmla="*/ 125 h 235"/>
              <a:gd name="T70" fmla="*/ 140 w 196"/>
              <a:gd name="T71" fmla="*/ 142 h 235"/>
              <a:gd name="T72" fmla="*/ 186 w 196"/>
              <a:gd name="T73" fmla="*/ 89 h 235"/>
              <a:gd name="T74" fmla="*/ 186 w 196"/>
              <a:gd name="T75" fmla="*/ 75 h 235"/>
              <a:gd name="T76" fmla="*/ 185 w 196"/>
              <a:gd name="T77" fmla="*/ 77 h 235"/>
              <a:gd name="T78" fmla="*/ 140 w 196"/>
              <a:gd name="T79" fmla="*/ 63 h 235"/>
              <a:gd name="T80" fmla="*/ 186 w 196"/>
              <a:gd name="T8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235">
                <a:moveTo>
                  <a:pt x="125" y="0"/>
                </a:moveTo>
                <a:cubicBezTo>
                  <a:pt x="95" y="0"/>
                  <a:pt x="59" y="7"/>
                  <a:pt x="56" y="27"/>
                </a:cubicBezTo>
                <a:cubicBezTo>
                  <a:pt x="55" y="28"/>
                  <a:pt x="55" y="28"/>
                  <a:pt x="55" y="29"/>
                </a:cubicBezTo>
                <a:cubicBezTo>
                  <a:pt x="55" y="29"/>
                  <a:pt x="55" y="29"/>
                  <a:pt x="55" y="30"/>
                </a:cubicBezTo>
                <a:cubicBezTo>
                  <a:pt x="55" y="30"/>
                  <a:pt x="55" y="30"/>
                  <a:pt x="55" y="30"/>
                </a:cubicBezTo>
                <a:cubicBezTo>
                  <a:pt x="55" y="33"/>
                  <a:pt x="55" y="33"/>
                  <a:pt x="55" y="33"/>
                </a:cubicBezTo>
                <a:cubicBezTo>
                  <a:pt x="29" y="35"/>
                  <a:pt x="3" y="42"/>
                  <a:pt x="0" y="59"/>
                </a:cubicBezTo>
                <a:cubicBezTo>
                  <a:pt x="0" y="60"/>
                  <a:pt x="0" y="60"/>
                  <a:pt x="0" y="61"/>
                </a:cubicBezTo>
                <a:cubicBezTo>
                  <a:pt x="0" y="61"/>
                  <a:pt x="0" y="62"/>
                  <a:pt x="0" y="62"/>
                </a:cubicBezTo>
                <a:cubicBezTo>
                  <a:pt x="0" y="62"/>
                  <a:pt x="0" y="62"/>
                  <a:pt x="0" y="62"/>
                </a:cubicBezTo>
                <a:cubicBezTo>
                  <a:pt x="0" y="206"/>
                  <a:pt x="0" y="206"/>
                  <a:pt x="0" y="206"/>
                </a:cubicBezTo>
                <a:cubicBezTo>
                  <a:pt x="0" y="207"/>
                  <a:pt x="0" y="208"/>
                  <a:pt x="0" y="209"/>
                </a:cubicBezTo>
                <a:cubicBezTo>
                  <a:pt x="5" y="228"/>
                  <a:pt x="41" y="235"/>
                  <a:pt x="70" y="235"/>
                </a:cubicBezTo>
                <a:cubicBezTo>
                  <a:pt x="99" y="235"/>
                  <a:pt x="135" y="228"/>
                  <a:pt x="139" y="209"/>
                </a:cubicBezTo>
                <a:cubicBezTo>
                  <a:pt x="140" y="208"/>
                  <a:pt x="140" y="207"/>
                  <a:pt x="140" y="206"/>
                </a:cubicBezTo>
                <a:cubicBezTo>
                  <a:pt x="140" y="202"/>
                  <a:pt x="140" y="202"/>
                  <a:pt x="140" y="202"/>
                </a:cubicBezTo>
                <a:cubicBezTo>
                  <a:pt x="165" y="200"/>
                  <a:pt x="191" y="193"/>
                  <a:pt x="195" y="177"/>
                </a:cubicBezTo>
                <a:cubicBezTo>
                  <a:pt x="195" y="176"/>
                  <a:pt x="196" y="175"/>
                  <a:pt x="196" y="174"/>
                </a:cubicBezTo>
                <a:cubicBezTo>
                  <a:pt x="196" y="30"/>
                  <a:pt x="196" y="30"/>
                  <a:pt x="196" y="30"/>
                </a:cubicBezTo>
                <a:cubicBezTo>
                  <a:pt x="196" y="8"/>
                  <a:pt x="158" y="0"/>
                  <a:pt x="125" y="0"/>
                </a:cubicBezTo>
                <a:close/>
                <a:moveTo>
                  <a:pt x="65" y="29"/>
                </a:moveTo>
                <a:cubicBezTo>
                  <a:pt x="67" y="18"/>
                  <a:pt x="93" y="10"/>
                  <a:pt x="125" y="10"/>
                </a:cubicBezTo>
                <a:cubicBezTo>
                  <a:pt x="157" y="10"/>
                  <a:pt x="182" y="17"/>
                  <a:pt x="185" y="28"/>
                </a:cubicBezTo>
                <a:cubicBezTo>
                  <a:pt x="185" y="28"/>
                  <a:pt x="185" y="28"/>
                  <a:pt x="185" y="28"/>
                </a:cubicBezTo>
                <a:cubicBezTo>
                  <a:pt x="185" y="28"/>
                  <a:pt x="185" y="28"/>
                  <a:pt x="185" y="28"/>
                </a:cubicBezTo>
                <a:cubicBezTo>
                  <a:pt x="184" y="32"/>
                  <a:pt x="166" y="44"/>
                  <a:pt x="130" y="45"/>
                </a:cubicBezTo>
                <a:cubicBezTo>
                  <a:pt x="117" y="36"/>
                  <a:pt x="92" y="32"/>
                  <a:pt x="70" y="32"/>
                </a:cubicBezTo>
                <a:cubicBezTo>
                  <a:pt x="69" y="32"/>
                  <a:pt x="69" y="32"/>
                  <a:pt x="69" y="32"/>
                </a:cubicBezTo>
                <a:cubicBezTo>
                  <a:pt x="67" y="31"/>
                  <a:pt x="66" y="30"/>
                  <a:pt x="65" y="29"/>
                </a:cubicBezTo>
                <a:close/>
                <a:moveTo>
                  <a:pt x="130" y="73"/>
                </a:moveTo>
                <a:cubicBezTo>
                  <a:pt x="130" y="107"/>
                  <a:pt x="130" y="107"/>
                  <a:pt x="130" y="107"/>
                </a:cubicBezTo>
                <a:cubicBezTo>
                  <a:pt x="130" y="108"/>
                  <a:pt x="130" y="108"/>
                  <a:pt x="130" y="109"/>
                </a:cubicBezTo>
                <a:cubicBezTo>
                  <a:pt x="130" y="109"/>
                  <a:pt x="130" y="109"/>
                  <a:pt x="130" y="109"/>
                </a:cubicBezTo>
                <a:cubicBezTo>
                  <a:pt x="128" y="112"/>
                  <a:pt x="109" y="126"/>
                  <a:pt x="69" y="126"/>
                </a:cubicBezTo>
                <a:cubicBezTo>
                  <a:pt x="30" y="126"/>
                  <a:pt x="11" y="113"/>
                  <a:pt x="9" y="109"/>
                </a:cubicBezTo>
                <a:cubicBezTo>
                  <a:pt x="9" y="73"/>
                  <a:pt x="9" y="73"/>
                  <a:pt x="9" y="73"/>
                </a:cubicBezTo>
                <a:cubicBezTo>
                  <a:pt x="21" y="81"/>
                  <a:pt x="42" y="87"/>
                  <a:pt x="69" y="87"/>
                </a:cubicBezTo>
                <a:cubicBezTo>
                  <a:pt x="97" y="87"/>
                  <a:pt x="119" y="81"/>
                  <a:pt x="130" y="73"/>
                </a:cubicBezTo>
                <a:close/>
                <a:moveTo>
                  <a:pt x="9" y="122"/>
                </a:moveTo>
                <a:cubicBezTo>
                  <a:pt x="21" y="129"/>
                  <a:pt x="42" y="136"/>
                  <a:pt x="69" y="136"/>
                </a:cubicBezTo>
                <a:cubicBezTo>
                  <a:pt x="97" y="136"/>
                  <a:pt x="119" y="129"/>
                  <a:pt x="130" y="121"/>
                </a:cubicBezTo>
                <a:cubicBezTo>
                  <a:pt x="130" y="156"/>
                  <a:pt x="130" y="156"/>
                  <a:pt x="130" y="156"/>
                </a:cubicBezTo>
                <a:cubicBezTo>
                  <a:pt x="130" y="156"/>
                  <a:pt x="130" y="156"/>
                  <a:pt x="130" y="157"/>
                </a:cubicBezTo>
                <a:cubicBezTo>
                  <a:pt x="130" y="157"/>
                  <a:pt x="130" y="157"/>
                  <a:pt x="130" y="157"/>
                </a:cubicBezTo>
                <a:cubicBezTo>
                  <a:pt x="128" y="161"/>
                  <a:pt x="109" y="175"/>
                  <a:pt x="69" y="175"/>
                </a:cubicBezTo>
                <a:cubicBezTo>
                  <a:pt x="30" y="175"/>
                  <a:pt x="11" y="161"/>
                  <a:pt x="9" y="158"/>
                </a:cubicBezTo>
                <a:lnTo>
                  <a:pt x="9" y="122"/>
                </a:lnTo>
                <a:close/>
                <a:moveTo>
                  <a:pt x="70" y="42"/>
                </a:moveTo>
                <a:cubicBezTo>
                  <a:pt x="101" y="42"/>
                  <a:pt x="126" y="50"/>
                  <a:pt x="130" y="60"/>
                </a:cubicBezTo>
                <a:cubicBezTo>
                  <a:pt x="130" y="60"/>
                  <a:pt x="130" y="60"/>
                  <a:pt x="130" y="60"/>
                </a:cubicBezTo>
                <a:cubicBezTo>
                  <a:pt x="130" y="60"/>
                  <a:pt x="130" y="61"/>
                  <a:pt x="130" y="61"/>
                </a:cubicBezTo>
                <a:cubicBezTo>
                  <a:pt x="128" y="64"/>
                  <a:pt x="109" y="78"/>
                  <a:pt x="69" y="78"/>
                </a:cubicBezTo>
                <a:cubicBezTo>
                  <a:pt x="31" y="78"/>
                  <a:pt x="12" y="65"/>
                  <a:pt x="10" y="61"/>
                </a:cubicBezTo>
                <a:cubicBezTo>
                  <a:pt x="12" y="50"/>
                  <a:pt x="37" y="42"/>
                  <a:pt x="70" y="42"/>
                </a:cubicBezTo>
                <a:close/>
                <a:moveTo>
                  <a:pt x="130" y="207"/>
                </a:moveTo>
                <a:cubicBezTo>
                  <a:pt x="127" y="217"/>
                  <a:pt x="102" y="226"/>
                  <a:pt x="70" y="226"/>
                </a:cubicBezTo>
                <a:cubicBezTo>
                  <a:pt x="38" y="226"/>
                  <a:pt x="12" y="217"/>
                  <a:pt x="10" y="207"/>
                </a:cubicBezTo>
                <a:cubicBezTo>
                  <a:pt x="9" y="170"/>
                  <a:pt x="9" y="170"/>
                  <a:pt x="9" y="170"/>
                </a:cubicBezTo>
                <a:cubicBezTo>
                  <a:pt x="21" y="178"/>
                  <a:pt x="42" y="184"/>
                  <a:pt x="69" y="184"/>
                </a:cubicBezTo>
                <a:cubicBezTo>
                  <a:pt x="97" y="184"/>
                  <a:pt x="119" y="177"/>
                  <a:pt x="130" y="170"/>
                </a:cubicBezTo>
                <a:cubicBezTo>
                  <a:pt x="130" y="206"/>
                  <a:pt x="130" y="206"/>
                  <a:pt x="130" y="206"/>
                </a:cubicBezTo>
                <a:lnTo>
                  <a:pt x="130" y="207"/>
                </a:lnTo>
                <a:close/>
                <a:moveTo>
                  <a:pt x="186" y="174"/>
                </a:moveTo>
                <a:cubicBezTo>
                  <a:pt x="186" y="174"/>
                  <a:pt x="186" y="174"/>
                  <a:pt x="186" y="174"/>
                </a:cubicBezTo>
                <a:cubicBezTo>
                  <a:pt x="184" y="184"/>
                  <a:pt x="165" y="191"/>
                  <a:pt x="140" y="193"/>
                </a:cubicBezTo>
                <a:cubicBezTo>
                  <a:pt x="140" y="151"/>
                  <a:pt x="140" y="151"/>
                  <a:pt x="140" y="151"/>
                </a:cubicBezTo>
                <a:cubicBezTo>
                  <a:pt x="161" y="149"/>
                  <a:pt x="177" y="144"/>
                  <a:pt x="186" y="137"/>
                </a:cubicBezTo>
                <a:lnTo>
                  <a:pt x="186" y="174"/>
                </a:lnTo>
                <a:close/>
                <a:moveTo>
                  <a:pt x="186" y="123"/>
                </a:moveTo>
                <a:cubicBezTo>
                  <a:pt x="186" y="124"/>
                  <a:pt x="185" y="124"/>
                  <a:pt x="185" y="125"/>
                </a:cubicBezTo>
                <a:cubicBezTo>
                  <a:pt x="185" y="125"/>
                  <a:pt x="185" y="125"/>
                  <a:pt x="185" y="125"/>
                </a:cubicBezTo>
                <a:cubicBezTo>
                  <a:pt x="184" y="128"/>
                  <a:pt x="170" y="139"/>
                  <a:pt x="140" y="142"/>
                </a:cubicBezTo>
                <a:cubicBezTo>
                  <a:pt x="140" y="103"/>
                  <a:pt x="140" y="103"/>
                  <a:pt x="140" y="103"/>
                </a:cubicBezTo>
                <a:cubicBezTo>
                  <a:pt x="161" y="101"/>
                  <a:pt x="177" y="95"/>
                  <a:pt x="186" y="89"/>
                </a:cubicBezTo>
                <a:lnTo>
                  <a:pt x="186" y="123"/>
                </a:lnTo>
                <a:close/>
                <a:moveTo>
                  <a:pt x="186" y="75"/>
                </a:moveTo>
                <a:cubicBezTo>
                  <a:pt x="186" y="75"/>
                  <a:pt x="185" y="76"/>
                  <a:pt x="185" y="76"/>
                </a:cubicBezTo>
                <a:cubicBezTo>
                  <a:pt x="185" y="77"/>
                  <a:pt x="185" y="77"/>
                  <a:pt x="185" y="77"/>
                </a:cubicBezTo>
                <a:cubicBezTo>
                  <a:pt x="184" y="80"/>
                  <a:pt x="170" y="90"/>
                  <a:pt x="140" y="93"/>
                </a:cubicBezTo>
                <a:cubicBezTo>
                  <a:pt x="140" y="63"/>
                  <a:pt x="140" y="63"/>
                  <a:pt x="140" y="63"/>
                </a:cubicBezTo>
                <a:cubicBezTo>
                  <a:pt x="140" y="60"/>
                  <a:pt x="139" y="57"/>
                  <a:pt x="138" y="55"/>
                </a:cubicBezTo>
                <a:cubicBezTo>
                  <a:pt x="160" y="53"/>
                  <a:pt x="176" y="47"/>
                  <a:pt x="186" y="41"/>
                </a:cubicBezTo>
                <a:lnTo>
                  <a:pt x="186" y="75"/>
                </a:lnTo>
                <a:close/>
              </a:path>
            </a:pathLst>
          </a:custGeom>
          <a:solidFill>
            <a:srgbClr val="C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35E8FEE8-F25E-177B-C0C4-21AA3DD69CED}"/>
              </a:ext>
            </a:extLst>
          </p:cNvPr>
          <p:cNvGrpSpPr/>
          <p:nvPr/>
        </p:nvGrpSpPr>
        <p:grpSpPr>
          <a:xfrm>
            <a:off x="10054544" y="1975762"/>
            <a:ext cx="547796" cy="404809"/>
            <a:chOff x="8074025" y="2925763"/>
            <a:chExt cx="468313" cy="346075"/>
          </a:xfrm>
          <a:solidFill>
            <a:srgbClr val="C00000"/>
          </a:solidFill>
        </p:grpSpPr>
        <p:sp>
          <p:nvSpPr>
            <p:cNvPr id="28" name="Freeform 243">
              <a:extLst>
                <a:ext uri="{FF2B5EF4-FFF2-40B4-BE49-F238E27FC236}">
                  <a16:creationId xmlns:a16="http://schemas.microsoft.com/office/drawing/2014/main" id="{0B1B3E68-248F-4E79-CD44-F200C0CBBF7C}"/>
                </a:ext>
              </a:extLst>
            </p:cNvPr>
            <p:cNvSpPr>
              <a:spLocks noEditPoints="1"/>
            </p:cNvSpPr>
            <p:nvPr/>
          </p:nvSpPr>
          <p:spPr bwMode="auto">
            <a:xfrm>
              <a:off x="8074025" y="2925763"/>
              <a:ext cx="468313" cy="74613"/>
            </a:xfrm>
            <a:custGeom>
              <a:avLst/>
              <a:gdLst>
                <a:gd name="T0" fmla="*/ 5 w 238"/>
                <a:gd name="T1" fmla="*/ 24 h 38"/>
                <a:gd name="T2" fmla="*/ 11 w 238"/>
                <a:gd name="T3" fmla="*/ 24 h 38"/>
                <a:gd name="T4" fmla="*/ 29 w 238"/>
                <a:gd name="T5" fmla="*/ 38 h 38"/>
                <a:gd name="T6" fmla="*/ 47 w 238"/>
                <a:gd name="T7" fmla="*/ 24 h 38"/>
                <a:gd name="T8" fmla="*/ 51 w 238"/>
                <a:gd name="T9" fmla="*/ 24 h 38"/>
                <a:gd name="T10" fmla="*/ 69 w 238"/>
                <a:gd name="T11" fmla="*/ 38 h 38"/>
                <a:gd name="T12" fmla="*/ 87 w 238"/>
                <a:gd name="T13" fmla="*/ 24 h 38"/>
                <a:gd name="T14" fmla="*/ 91 w 238"/>
                <a:gd name="T15" fmla="*/ 24 h 38"/>
                <a:gd name="T16" fmla="*/ 108 w 238"/>
                <a:gd name="T17" fmla="*/ 38 h 38"/>
                <a:gd name="T18" fmla="*/ 126 w 238"/>
                <a:gd name="T19" fmla="*/ 24 h 38"/>
                <a:gd name="T20" fmla="*/ 233 w 238"/>
                <a:gd name="T21" fmla="*/ 24 h 38"/>
                <a:gd name="T22" fmla="*/ 238 w 238"/>
                <a:gd name="T23" fmla="*/ 19 h 38"/>
                <a:gd name="T24" fmla="*/ 233 w 238"/>
                <a:gd name="T25" fmla="*/ 14 h 38"/>
                <a:gd name="T26" fmla="*/ 126 w 238"/>
                <a:gd name="T27" fmla="*/ 14 h 38"/>
                <a:gd name="T28" fmla="*/ 108 w 238"/>
                <a:gd name="T29" fmla="*/ 0 h 38"/>
                <a:gd name="T30" fmla="*/ 91 w 238"/>
                <a:gd name="T31" fmla="*/ 14 h 38"/>
                <a:gd name="T32" fmla="*/ 87 w 238"/>
                <a:gd name="T33" fmla="*/ 14 h 38"/>
                <a:gd name="T34" fmla="*/ 69 w 238"/>
                <a:gd name="T35" fmla="*/ 0 h 38"/>
                <a:gd name="T36" fmla="*/ 51 w 238"/>
                <a:gd name="T37" fmla="*/ 14 h 38"/>
                <a:gd name="T38" fmla="*/ 47 w 238"/>
                <a:gd name="T39" fmla="*/ 14 h 38"/>
                <a:gd name="T40" fmla="*/ 29 w 238"/>
                <a:gd name="T41" fmla="*/ 0 h 38"/>
                <a:gd name="T42" fmla="*/ 11 w 238"/>
                <a:gd name="T43" fmla="*/ 14 h 38"/>
                <a:gd name="T44" fmla="*/ 5 w 238"/>
                <a:gd name="T45" fmla="*/ 14 h 38"/>
                <a:gd name="T46" fmla="*/ 0 w 238"/>
                <a:gd name="T47" fmla="*/ 19 h 38"/>
                <a:gd name="T48" fmla="*/ 5 w 238"/>
                <a:gd name="T49" fmla="*/ 24 h 38"/>
                <a:gd name="T50" fmla="*/ 108 w 238"/>
                <a:gd name="T51" fmla="*/ 10 h 38"/>
                <a:gd name="T52" fmla="*/ 117 w 238"/>
                <a:gd name="T53" fmla="*/ 19 h 38"/>
                <a:gd name="T54" fmla="*/ 108 w 238"/>
                <a:gd name="T55" fmla="*/ 28 h 38"/>
                <a:gd name="T56" fmla="*/ 100 w 238"/>
                <a:gd name="T57" fmla="*/ 19 h 38"/>
                <a:gd name="T58" fmla="*/ 108 w 238"/>
                <a:gd name="T59" fmla="*/ 10 h 38"/>
                <a:gd name="T60" fmla="*/ 69 w 238"/>
                <a:gd name="T61" fmla="*/ 10 h 38"/>
                <a:gd name="T62" fmla="*/ 78 w 238"/>
                <a:gd name="T63" fmla="*/ 19 h 38"/>
                <a:gd name="T64" fmla="*/ 69 w 238"/>
                <a:gd name="T65" fmla="*/ 28 h 38"/>
                <a:gd name="T66" fmla="*/ 60 w 238"/>
                <a:gd name="T67" fmla="*/ 19 h 38"/>
                <a:gd name="T68" fmla="*/ 69 w 238"/>
                <a:gd name="T69" fmla="*/ 10 h 38"/>
                <a:gd name="T70" fmla="*/ 29 w 238"/>
                <a:gd name="T71" fmla="*/ 10 h 38"/>
                <a:gd name="T72" fmla="*/ 38 w 238"/>
                <a:gd name="T73" fmla="*/ 19 h 38"/>
                <a:gd name="T74" fmla="*/ 29 w 238"/>
                <a:gd name="T75" fmla="*/ 28 h 38"/>
                <a:gd name="T76" fmla="*/ 20 w 238"/>
                <a:gd name="T77" fmla="*/ 19 h 38"/>
                <a:gd name="T78" fmla="*/ 29 w 238"/>
                <a:gd name="T79" fmla="*/ 1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8">
                  <a:moveTo>
                    <a:pt x="5" y="24"/>
                  </a:moveTo>
                  <a:cubicBezTo>
                    <a:pt x="11" y="24"/>
                    <a:pt x="11" y="24"/>
                    <a:pt x="11" y="24"/>
                  </a:cubicBezTo>
                  <a:cubicBezTo>
                    <a:pt x="14" y="32"/>
                    <a:pt x="21" y="38"/>
                    <a:pt x="29" y="38"/>
                  </a:cubicBezTo>
                  <a:cubicBezTo>
                    <a:pt x="38" y="38"/>
                    <a:pt x="45" y="32"/>
                    <a:pt x="47" y="24"/>
                  </a:cubicBezTo>
                  <a:cubicBezTo>
                    <a:pt x="51" y="24"/>
                    <a:pt x="51" y="24"/>
                    <a:pt x="51" y="24"/>
                  </a:cubicBezTo>
                  <a:cubicBezTo>
                    <a:pt x="53" y="32"/>
                    <a:pt x="60" y="38"/>
                    <a:pt x="69" y="38"/>
                  </a:cubicBezTo>
                  <a:cubicBezTo>
                    <a:pt x="78" y="38"/>
                    <a:pt x="85" y="32"/>
                    <a:pt x="87" y="24"/>
                  </a:cubicBezTo>
                  <a:cubicBezTo>
                    <a:pt x="91" y="24"/>
                    <a:pt x="91" y="24"/>
                    <a:pt x="91" y="24"/>
                  </a:cubicBezTo>
                  <a:cubicBezTo>
                    <a:pt x="93" y="32"/>
                    <a:pt x="100" y="38"/>
                    <a:pt x="108" y="38"/>
                  </a:cubicBezTo>
                  <a:cubicBezTo>
                    <a:pt x="117" y="38"/>
                    <a:pt x="124" y="32"/>
                    <a:pt x="126" y="24"/>
                  </a:cubicBezTo>
                  <a:cubicBezTo>
                    <a:pt x="233" y="24"/>
                    <a:pt x="233" y="24"/>
                    <a:pt x="233" y="24"/>
                  </a:cubicBezTo>
                  <a:cubicBezTo>
                    <a:pt x="236" y="24"/>
                    <a:pt x="238" y="22"/>
                    <a:pt x="238" y="19"/>
                  </a:cubicBezTo>
                  <a:cubicBezTo>
                    <a:pt x="238" y="16"/>
                    <a:pt x="236" y="14"/>
                    <a:pt x="233" y="14"/>
                  </a:cubicBezTo>
                  <a:cubicBezTo>
                    <a:pt x="126" y="14"/>
                    <a:pt x="126" y="14"/>
                    <a:pt x="126" y="14"/>
                  </a:cubicBezTo>
                  <a:cubicBezTo>
                    <a:pt x="124" y="6"/>
                    <a:pt x="117" y="0"/>
                    <a:pt x="108" y="0"/>
                  </a:cubicBezTo>
                  <a:cubicBezTo>
                    <a:pt x="100" y="0"/>
                    <a:pt x="93" y="6"/>
                    <a:pt x="91" y="14"/>
                  </a:cubicBezTo>
                  <a:cubicBezTo>
                    <a:pt x="87" y="14"/>
                    <a:pt x="87" y="14"/>
                    <a:pt x="87" y="14"/>
                  </a:cubicBezTo>
                  <a:cubicBezTo>
                    <a:pt x="85" y="6"/>
                    <a:pt x="77" y="0"/>
                    <a:pt x="69" y="0"/>
                  </a:cubicBezTo>
                  <a:cubicBezTo>
                    <a:pt x="60" y="0"/>
                    <a:pt x="53" y="6"/>
                    <a:pt x="51"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9"/>
                  </a:cubicBezTo>
                  <a:cubicBezTo>
                    <a:pt x="0" y="22"/>
                    <a:pt x="2" y="24"/>
                    <a:pt x="5" y="24"/>
                  </a:cubicBezTo>
                  <a:close/>
                  <a:moveTo>
                    <a:pt x="108" y="10"/>
                  </a:moveTo>
                  <a:cubicBezTo>
                    <a:pt x="113" y="10"/>
                    <a:pt x="117" y="14"/>
                    <a:pt x="117" y="19"/>
                  </a:cubicBezTo>
                  <a:cubicBezTo>
                    <a:pt x="117" y="24"/>
                    <a:pt x="113" y="28"/>
                    <a:pt x="108" y="28"/>
                  </a:cubicBezTo>
                  <a:cubicBezTo>
                    <a:pt x="104" y="28"/>
                    <a:pt x="100" y="24"/>
                    <a:pt x="100" y="19"/>
                  </a:cubicBezTo>
                  <a:cubicBezTo>
                    <a:pt x="100" y="14"/>
                    <a:pt x="104" y="10"/>
                    <a:pt x="108" y="10"/>
                  </a:cubicBezTo>
                  <a:close/>
                  <a:moveTo>
                    <a:pt x="69" y="10"/>
                  </a:moveTo>
                  <a:cubicBezTo>
                    <a:pt x="74" y="10"/>
                    <a:pt x="78" y="14"/>
                    <a:pt x="78" y="19"/>
                  </a:cubicBezTo>
                  <a:cubicBezTo>
                    <a:pt x="78" y="24"/>
                    <a:pt x="74" y="28"/>
                    <a:pt x="69" y="28"/>
                  </a:cubicBezTo>
                  <a:cubicBezTo>
                    <a:pt x="64" y="28"/>
                    <a:pt x="60" y="24"/>
                    <a:pt x="60" y="19"/>
                  </a:cubicBezTo>
                  <a:cubicBezTo>
                    <a:pt x="60" y="14"/>
                    <a:pt x="64" y="10"/>
                    <a:pt x="69" y="10"/>
                  </a:cubicBezTo>
                  <a:close/>
                  <a:moveTo>
                    <a:pt x="29" y="10"/>
                  </a:moveTo>
                  <a:cubicBezTo>
                    <a:pt x="34" y="10"/>
                    <a:pt x="38" y="14"/>
                    <a:pt x="38" y="19"/>
                  </a:cubicBezTo>
                  <a:cubicBezTo>
                    <a:pt x="38" y="24"/>
                    <a:pt x="34" y="28"/>
                    <a:pt x="29" y="28"/>
                  </a:cubicBezTo>
                  <a:cubicBezTo>
                    <a:pt x="24" y="28"/>
                    <a:pt x="20" y="24"/>
                    <a:pt x="20" y="19"/>
                  </a:cubicBezTo>
                  <a:cubicBezTo>
                    <a:pt x="20" y="14"/>
                    <a:pt x="24" y="10"/>
                    <a:pt x="29" y="1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244">
              <a:extLst>
                <a:ext uri="{FF2B5EF4-FFF2-40B4-BE49-F238E27FC236}">
                  <a16:creationId xmlns:a16="http://schemas.microsoft.com/office/drawing/2014/main" id="{AF0B8CE7-068A-685B-16F9-769BF018C8EF}"/>
                </a:ext>
              </a:extLst>
            </p:cNvPr>
            <p:cNvSpPr>
              <a:spLocks noEditPoints="1"/>
            </p:cNvSpPr>
            <p:nvPr/>
          </p:nvSpPr>
          <p:spPr bwMode="auto">
            <a:xfrm>
              <a:off x="8074025" y="3062288"/>
              <a:ext cx="468313" cy="73025"/>
            </a:xfrm>
            <a:custGeom>
              <a:avLst/>
              <a:gdLst>
                <a:gd name="T0" fmla="*/ 233 w 238"/>
                <a:gd name="T1" fmla="*/ 14 h 37"/>
                <a:gd name="T2" fmla="*/ 186 w 238"/>
                <a:gd name="T3" fmla="*/ 14 h 37"/>
                <a:gd name="T4" fmla="*/ 168 w 238"/>
                <a:gd name="T5" fmla="*/ 0 h 37"/>
                <a:gd name="T6" fmla="*/ 150 w 238"/>
                <a:gd name="T7" fmla="*/ 14 h 37"/>
                <a:gd name="T8" fmla="*/ 146 w 238"/>
                <a:gd name="T9" fmla="*/ 14 h 37"/>
                <a:gd name="T10" fmla="*/ 128 w 238"/>
                <a:gd name="T11" fmla="*/ 0 h 37"/>
                <a:gd name="T12" fmla="*/ 110 w 238"/>
                <a:gd name="T13" fmla="*/ 14 h 37"/>
                <a:gd name="T14" fmla="*/ 47 w 238"/>
                <a:gd name="T15" fmla="*/ 14 h 37"/>
                <a:gd name="T16" fmla="*/ 29 w 238"/>
                <a:gd name="T17" fmla="*/ 0 h 37"/>
                <a:gd name="T18" fmla="*/ 11 w 238"/>
                <a:gd name="T19" fmla="*/ 14 h 37"/>
                <a:gd name="T20" fmla="*/ 5 w 238"/>
                <a:gd name="T21" fmla="*/ 14 h 37"/>
                <a:gd name="T22" fmla="*/ 0 w 238"/>
                <a:gd name="T23" fmla="*/ 18 h 37"/>
                <a:gd name="T24" fmla="*/ 5 w 238"/>
                <a:gd name="T25" fmla="*/ 23 h 37"/>
                <a:gd name="T26" fmla="*/ 11 w 238"/>
                <a:gd name="T27" fmla="*/ 23 h 37"/>
                <a:gd name="T28" fmla="*/ 29 w 238"/>
                <a:gd name="T29" fmla="*/ 37 h 37"/>
                <a:gd name="T30" fmla="*/ 47 w 238"/>
                <a:gd name="T31" fmla="*/ 23 h 37"/>
                <a:gd name="T32" fmla="*/ 110 w 238"/>
                <a:gd name="T33" fmla="*/ 23 h 37"/>
                <a:gd name="T34" fmla="*/ 128 w 238"/>
                <a:gd name="T35" fmla="*/ 37 h 37"/>
                <a:gd name="T36" fmla="*/ 146 w 238"/>
                <a:gd name="T37" fmla="*/ 23 h 37"/>
                <a:gd name="T38" fmla="*/ 150 w 238"/>
                <a:gd name="T39" fmla="*/ 23 h 37"/>
                <a:gd name="T40" fmla="*/ 168 w 238"/>
                <a:gd name="T41" fmla="*/ 37 h 37"/>
                <a:gd name="T42" fmla="*/ 186 w 238"/>
                <a:gd name="T43" fmla="*/ 23 h 37"/>
                <a:gd name="T44" fmla="*/ 233 w 238"/>
                <a:gd name="T45" fmla="*/ 23 h 37"/>
                <a:gd name="T46" fmla="*/ 238 w 238"/>
                <a:gd name="T47" fmla="*/ 18 h 37"/>
                <a:gd name="T48" fmla="*/ 233 w 238"/>
                <a:gd name="T49" fmla="*/ 14 h 37"/>
                <a:gd name="T50" fmla="*/ 29 w 238"/>
                <a:gd name="T51" fmla="*/ 27 h 37"/>
                <a:gd name="T52" fmla="*/ 20 w 238"/>
                <a:gd name="T53" fmla="*/ 18 h 37"/>
                <a:gd name="T54" fmla="*/ 29 w 238"/>
                <a:gd name="T55" fmla="*/ 10 h 37"/>
                <a:gd name="T56" fmla="*/ 38 w 238"/>
                <a:gd name="T57" fmla="*/ 18 h 37"/>
                <a:gd name="T58" fmla="*/ 29 w 238"/>
                <a:gd name="T59" fmla="*/ 27 h 37"/>
                <a:gd name="T60" fmla="*/ 128 w 238"/>
                <a:gd name="T61" fmla="*/ 27 h 37"/>
                <a:gd name="T62" fmla="*/ 119 w 238"/>
                <a:gd name="T63" fmla="*/ 18 h 37"/>
                <a:gd name="T64" fmla="*/ 128 w 238"/>
                <a:gd name="T65" fmla="*/ 10 h 37"/>
                <a:gd name="T66" fmla="*/ 137 w 238"/>
                <a:gd name="T67" fmla="*/ 18 h 37"/>
                <a:gd name="T68" fmla="*/ 128 w 238"/>
                <a:gd name="T69" fmla="*/ 27 h 37"/>
                <a:gd name="T70" fmla="*/ 168 w 238"/>
                <a:gd name="T71" fmla="*/ 27 h 37"/>
                <a:gd name="T72" fmla="*/ 159 w 238"/>
                <a:gd name="T73" fmla="*/ 18 h 37"/>
                <a:gd name="T74" fmla="*/ 168 w 238"/>
                <a:gd name="T75" fmla="*/ 10 h 37"/>
                <a:gd name="T76" fmla="*/ 177 w 238"/>
                <a:gd name="T77" fmla="*/ 18 h 37"/>
                <a:gd name="T78" fmla="*/ 168 w 238"/>
                <a:gd name="T79"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47" y="14"/>
                    <a:pt x="47" y="14"/>
                    <a:pt x="47" y="14"/>
                  </a:cubicBezTo>
                  <a:cubicBezTo>
                    <a:pt x="45" y="6"/>
                    <a:pt x="38" y="0"/>
                    <a:pt x="29" y="0"/>
                  </a:cubicBezTo>
                  <a:cubicBezTo>
                    <a:pt x="21" y="0"/>
                    <a:pt x="14" y="6"/>
                    <a:pt x="11" y="14"/>
                  </a:cubicBezTo>
                  <a:cubicBezTo>
                    <a:pt x="5" y="14"/>
                    <a:pt x="5" y="14"/>
                    <a:pt x="5" y="14"/>
                  </a:cubicBezTo>
                  <a:cubicBezTo>
                    <a:pt x="2" y="14"/>
                    <a:pt x="0" y="16"/>
                    <a:pt x="0" y="18"/>
                  </a:cubicBezTo>
                  <a:cubicBezTo>
                    <a:pt x="0" y="21"/>
                    <a:pt x="2" y="23"/>
                    <a:pt x="5" y="23"/>
                  </a:cubicBezTo>
                  <a:cubicBezTo>
                    <a:pt x="11" y="23"/>
                    <a:pt x="11" y="23"/>
                    <a:pt x="11" y="23"/>
                  </a:cubicBezTo>
                  <a:cubicBezTo>
                    <a:pt x="14" y="31"/>
                    <a:pt x="21" y="37"/>
                    <a:pt x="29" y="37"/>
                  </a:cubicBezTo>
                  <a:cubicBezTo>
                    <a:pt x="38" y="37"/>
                    <a:pt x="45" y="31"/>
                    <a:pt x="47" y="23"/>
                  </a:cubicBezTo>
                  <a:cubicBezTo>
                    <a:pt x="110" y="23"/>
                    <a:pt x="110" y="23"/>
                    <a:pt x="110" y="23"/>
                  </a:cubicBezTo>
                  <a:cubicBezTo>
                    <a:pt x="112" y="31"/>
                    <a:pt x="120" y="37"/>
                    <a:pt x="128" y="37"/>
                  </a:cubicBezTo>
                  <a:cubicBezTo>
                    <a:pt x="137" y="37"/>
                    <a:pt x="144" y="31"/>
                    <a:pt x="146" y="23"/>
                  </a:cubicBezTo>
                  <a:cubicBezTo>
                    <a:pt x="150" y="23"/>
                    <a:pt x="150" y="23"/>
                    <a:pt x="150" y="23"/>
                  </a:cubicBezTo>
                  <a:cubicBezTo>
                    <a:pt x="152" y="31"/>
                    <a:pt x="159" y="37"/>
                    <a:pt x="168" y="37"/>
                  </a:cubicBezTo>
                  <a:cubicBezTo>
                    <a:pt x="176" y="37"/>
                    <a:pt x="184" y="31"/>
                    <a:pt x="186" y="23"/>
                  </a:cubicBezTo>
                  <a:cubicBezTo>
                    <a:pt x="233" y="23"/>
                    <a:pt x="233" y="23"/>
                    <a:pt x="233" y="23"/>
                  </a:cubicBezTo>
                  <a:cubicBezTo>
                    <a:pt x="236" y="23"/>
                    <a:pt x="238" y="21"/>
                    <a:pt x="238" y="18"/>
                  </a:cubicBezTo>
                  <a:cubicBezTo>
                    <a:pt x="238" y="16"/>
                    <a:pt x="236" y="14"/>
                    <a:pt x="233" y="14"/>
                  </a:cubicBezTo>
                  <a:close/>
                  <a:moveTo>
                    <a:pt x="29" y="27"/>
                  </a:moveTo>
                  <a:cubicBezTo>
                    <a:pt x="24" y="27"/>
                    <a:pt x="20" y="23"/>
                    <a:pt x="20" y="18"/>
                  </a:cubicBezTo>
                  <a:cubicBezTo>
                    <a:pt x="20" y="14"/>
                    <a:pt x="24" y="10"/>
                    <a:pt x="29" y="10"/>
                  </a:cubicBezTo>
                  <a:cubicBezTo>
                    <a:pt x="34" y="10"/>
                    <a:pt x="38" y="14"/>
                    <a:pt x="38" y="18"/>
                  </a:cubicBezTo>
                  <a:cubicBezTo>
                    <a:pt x="38" y="23"/>
                    <a:pt x="34" y="27"/>
                    <a:pt x="29" y="27"/>
                  </a:cubicBezTo>
                  <a:close/>
                  <a:moveTo>
                    <a:pt x="128" y="27"/>
                  </a:moveTo>
                  <a:cubicBezTo>
                    <a:pt x="123" y="27"/>
                    <a:pt x="119" y="23"/>
                    <a:pt x="119" y="18"/>
                  </a:cubicBezTo>
                  <a:cubicBezTo>
                    <a:pt x="119" y="14"/>
                    <a:pt x="123" y="10"/>
                    <a:pt x="128" y="10"/>
                  </a:cubicBezTo>
                  <a:cubicBezTo>
                    <a:pt x="133" y="10"/>
                    <a:pt x="137" y="14"/>
                    <a:pt x="137" y="18"/>
                  </a:cubicBezTo>
                  <a:cubicBezTo>
                    <a:pt x="137" y="23"/>
                    <a:pt x="133" y="27"/>
                    <a:pt x="128" y="27"/>
                  </a:cubicBezTo>
                  <a:close/>
                  <a:moveTo>
                    <a:pt x="168" y="27"/>
                  </a:moveTo>
                  <a:cubicBezTo>
                    <a:pt x="163" y="27"/>
                    <a:pt x="159" y="23"/>
                    <a:pt x="159" y="18"/>
                  </a:cubicBezTo>
                  <a:cubicBezTo>
                    <a:pt x="159" y="14"/>
                    <a:pt x="163" y="10"/>
                    <a:pt x="168" y="10"/>
                  </a:cubicBezTo>
                  <a:cubicBezTo>
                    <a:pt x="173" y="10"/>
                    <a:pt x="177" y="14"/>
                    <a:pt x="177" y="18"/>
                  </a:cubicBezTo>
                  <a:cubicBezTo>
                    <a:pt x="177" y="23"/>
                    <a:pt x="173" y="27"/>
                    <a:pt x="168"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245">
              <a:extLst>
                <a:ext uri="{FF2B5EF4-FFF2-40B4-BE49-F238E27FC236}">
                  <a16:creationId xmlns:a16="http://schemas.microsoft.com/office/drawing/2014/main" id="{1B0146A8-D99F-BD69-EBCA-CC9C7E22AD83}"/>
                </a:ext>
              </a:extLst>
            </p:cNvPr>
            <p:cNvSpPr>
              <a:spLocks noEditPoints="1"/>
            </p:cNvSpPr>
            <p:nvPr/>
          </p:nvSpPr>
          <p:spPr bwMode="auto">
            <a:xfrm>
              <a:off x="8074025" y="3198813"/>
              <a:ext cx="468313" cy="73025"/>
            </a:xfrm>
            <a:custGeom>
              <a:avLst/>
              <a:gdLst>
                <a:gd name="T0" fmla="*/ 233 w 238"/>
                <a:gd name="T1" fmla="*/ 14 h 37"/>
                <a:gd name="T2" fmla="*/ 225 w 238"/>
                <a:gd name="T3" fmla="*/ 14 h 37"/>
                <a:gd name="T4" fmla="*/ 207 w 238"/>
                <a:gd name="T5" fmla="*/ 0 h 37"/>
                <a:gd name="T6" fmla="*/ 189 w 238"/>
                <a:gd name="T7" fmla="*/ 14 h 37"/>
                <a:gd name="T8" fmla="*/ 186 w 238"/>
                <a:gd name="T9" fmla="*/ 14 h 37"/>
                <a:gd name="T10" fmla="*/ 168 w 238"/>
                <a:gd name="T11" fmla="*/ 0 h 37"/>
                <a:gd name="T12" fmla="*/ 150 w 238"/>
                <a:gd name="T13" fmla="*/ 14 h 37"/>
                <a:gd name="T14" fmla="*/ 146 w 238"/>
                <a:gd name="T15" fmla="*/ 14 h 37"/>
                <a:gd name="T16" fmla="*/ 128 w 238"/>
                <a:gd name="T17" fmla="*/ 0 h 37"/>
                <a:gd name="T18" fmla="*/ 110 w 238"/>
                <a:gd name="T19" fmla="*/ 14 h 37"/>
                <a:gd name="T20" fmla="*/ 5 w 238"/>
                <a:gd name="T21" fmla="*/ 14 h 37"/>
                <a:gd name="T22" fmla="*/ 0 w 238"/>
                <a:gd name="T23" fmla="*/ 19 h 37"/>
                <a:gd name="T24" fmla="*/ 5 w 238"/>
                <a:gd name="T25" fmla="*/ 24 h 37"/>
                <a:gd name="T26" fmla="*/ 110 w 238"/>
                <a:gd name="T27" fmla="*/ 24 h 37"/>
                <a:gd name="T28" fmla="*/ 128 w 238"/>
                <a:gd name="T29" fmla="*/ 37 h 37"/>
                <a:gd name="T30" fmla="*/ 146 w 238"/>
                <a:gd name="T31" fmla="*/ 24 h 37"/>
                <a:gd name="T32" fmla="*/ 150 w 238"/>
                <a:gd name="T33" fmla="*/ 24 h 37"/>
                <a:gd name="T34" fmla="*/ 168 w 238"/>
                <a:gd name="T35" fmla="*/ 37 h 37"/>
                <a:gd name="T36" fmla="*/ 186 w 238"/>
                <a:gd name="T37" fmla="*/ 24 h 37"/>
                <a:gd name="T38" fmla="*/ 189 w 238"/>
                <a:gd name="T39" fmla="*/ 24 h 37"/>
                <a:gd name="T40" fmla="*/ 207 w 238"/>
                <a:gd name="T41" fmla="*/ 37 h 37"/>
                <a:gd name="T42" fmla="*/ 225 w 238"/>
                <a:gd name="T43" fmla="*/ 24 h 37"/>
                <a:gd name="T44" fmla="*/ 233 w 238"/>
                <a:gd name="T45" fmla="*/ 24 h 37"/>
                <a:gd name="T46" fmla="*/ 238 w 238"/>
                <a:gd name="T47" fmla="*/ 19 h 37"/>
                <a:gd name="T48" fmla="*/ 233 w 238"/>
                <a:gd name="T49" fmla="*/ 14 h 37"/>
                <a:gd name="T50" fmla="*/ 128 w 238"/>
                <a:gd name="T51" fmla="*/ 28 h 37"/>
                <a:gd name="T52" fmla="*/ 119 w 238"/>
                <a:gd name="T53" fmla="*/ 19 h 37"/>
                <a:gd name="T54" fmla="*/ 128 w 238"/>
                <a:gd name="T55" fmla="*/ 10 h 37"/>
                <a:gd name="T56" fmla="*/ 137 w 238"/>
                <a:gd name="T57" fmla="*/ 19 h 37"/>
                <a:gd name="T58" fmla="*/ 128 w 238"/>
                <a:gd name="T59" fmla="*/ 28 h 37"/>
                <a:gd name="T60" fmla="*/ 168 w 238"/>
                <a:gd name="T61" fmla="*/ 28 h 37"/>
                <a:gd name="T62" fmla="*/ 159 w 238"/>
                <a:gd name="T63" fmla="*/ 19 h 37"/>
                <a:gd name="T64" fmla="*/ 168 w 238"/>
                <a:gd name="T65" fmla="*/ 10 h 37"/>
                <a:gd name="T66" fmla="*/ 177 w 238"/>
                <a:gd name="T67" fmla="*/ 19 h 37"/>
                <a:gd name="T68" fmla="*/ 168 w 238"/>
                <a:gd name="T69" fmla="*/ 28 h 37"/>
                <a:gd name="T70" fmla="*/ 207 w 238"/>
                <a:gd name="T71" fmla="*/ 28 h 37"/>
                <a:gd name="T72" fmla="*/ 199 w 238"/>
                <a:gd name="T73" fmla="*/ 19 h 37"/>
                <a:gd name="T74" fmla="*/ 207 w 238"/>
                <a:gd name="T75" fmla="*/ 10 h 37"/>
                <a:gd name="T76" fmla="*/ 216 w 238"/>
                <a:gd name="T77" fmla="*/ 19 h 37"/>
                <a:gd name="T78" fmla="*/ 207 w 238"/>
                <a:gd name="T79"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8" h="37">
                  <a:moveTo>
                    <a:pt x="233" y="14"/>
                  </a:moveTo>
                  <a:cubicBezTo>
                    <a:pt x="225" y="14"/>
                    <a:pt x="225" y="14"/>
                    <a:pt x="225" y="14"/>
                  </a:cubicBezTo>
                  <a:cubicBezTo>
                    <a:pt x="223" y="6"/>
                    <a:pt x="216" y="0"/>
                    <a:pt x="207" y="0"/>
                  </a:cubicBezTo>
                  <a:cubicBezTo>
                    <a:pt x="199" y="0"/>
                    <a:pt x="192" y="6"/>
                    <a:pt x="189" y="14"/>
                  </a:cubicBezTo>
                  <a:cubicBezTo>
                    <a:pt x="186" y="14"/>
                    <a:pt x="186" y="14"/>
                    <a:pt x="186" y="14"/>
                  </a:cubicBezTo>
                  <a:cubicBezTo>
                    <a:pt x="184" y="6"/>
                    <a:pt x="176" y="0"/>
                    <a:pt x="168" y="0"/>
                  </a:cubicBezTo>
                  <a:cubicBezTo>
                    <a:pt x="159" y="0"/>
                    <a:pt x="152" y="6"/>
                    <a:pt x="150" y="14"/>
                  </a:cubicBezTo>
                  <a:cubicBezTo>
                    <a:pt x="146" y="14"/>
                    <a:pt x="146" y="14"/>
                    <a:pt x="146" y="14"/>
                  </a:cubicBezTo>
                  <a:cubicBezTo>
                    <a:pt x="144" y="6"/>
                    <a:pt x="137" y="0"/>
                    <a:pt x="128" y="0"/>
                  </a:cubicBezTo>
                  <a:cubicBezTo>
                    <a:pt x="120" y="0"/>
                    <a:pt x="112" y="6"/>
                    <a:pt x="110" y="14"/>
                  </a:cubicBezTo>
                  <a:cubicBezTo>
                    <a:pt x="5" y="14"/>
                    <a:pt x="5" y="14"/>
                    <a:pt x="5" y="14"/>
                  </a:cubicBezTo>
                  <a:cubicBezTo>
                    <a:pt x="2" y="14"/>
                    <a:pt x="0" y="16"/>
                    <a:pt x="0" y="19"/>
                  </a:cubicBezTo>
                  <a:cubicBezTo>
                    <a:pt x="0" y="21"/>
                    <a:pt x="2" y="24"/>
                    <a:pt x="5" y="24"/>
                  </a:cubicBezTo>
                  <a:cubicBezTo>
                    <a:pt x="110" y="24"/>
                    <a:pt x="110" y="24"/>
                    <a:pt x="110" y="24"/>
                  </a:cubicBezTo>
                  <a:cubicBezTo>
                    <a:pt x="112" y="32"/>
                    <a:pt x="120" y="37"/>
                    <a:pt x="128" y="37"/>
                  </a:cubicBezTo>
                  <a:cubicBezTo>
                    <a:pt x="137" y="37"/>
                    <a:pt x="144" y="32"/>
                    <a:pt x="146" y="24"/>
                  </a:cubicBezTo>
                  <a:cubicBezTo>
                    <a:pt x="150" y="24"/>
                    <a:pt x="150" y="24"/>
                    <a:pt x="150" y="24"/>
                  </a:cubicBezTo>
                  <a:cubicBezTo>
                    <a:pt x="152" y="32"/>
                    <a:pt x="159" y="37"/>
                    <a:pt x="168" y="37"/>
                  </a:cubicBezTo>
                  <a:cubicBezTo>
                    <a:pt x="176" y="37"/>
                    <a:pt x="184" y="32"/>
                    <a:pt x="186" y="24"/>
                  </a:cubicBezTo>
                  <a:cubicBezTo>
                    <a:pt x="189" y="24"/>
                    <a:pt x="189" y="24"/>
                    <a:pt x="189" y="24"/>
                  </a:cubicBezTo>
                  <a:cubicBezTo>
                    <a:pt x="192" y="32"/>
                    <a:pt x="199" y="37"/>
                    <a:pt x="207" y="37"/>
                  </a:cubicBezTo>
                  <a:cubicBezTo>
                    <a:pt x="216" y="37"/>
                    <a:pt x="223" y="32"/>
                    <a:pt x="225" y="24"/>
                  </a:cubicBezTo>
                  <a:cubicBezTo>
                    <a:pt x="233" y="24"/>
                    <a:pt x="233" y="24"/>
                    <a:pt x="233" y="24"/>
                  </a:cubicBezTo>
                  <a:cubicBezTo>
                    <a:pt x="236" y="24"/>
                    <a:pt x="238" y="21"/>
                    <a:pt x="238" y="19"/>
                  </a:cubicBezTo>
                  <a:cubicBezTo>
                    <a:pt x="238" y="16"/>
                    <a:pt x="236" y="14"/>
                    <a:pt x="233" y="14"/>
                  </a:cubicBezTo>
                  <a:close/>
                  <a:moveTo>
                    <a:pt x="128" y="28"/>
                  </a:moveTo>
                  <a:cubicBezTo>
                    <a:pt x="123" y="28"/>
                    <a:pt x="119" y="24"/>
                    <a:pt x="119" y="19"/>
                  </a:cubicBezTo>
                  <a:cubicBezTo>
                    <a:pt x="119" y="14"/>
                    <a:pt x="123" y="10"/>
                    <a:pt x="128" y="10"/>
                  </a:cubicBezTo>
                  <a:cubicBezTo>
                    <a:pt x="133" y="10"/>
                    <a:pt x="137" y="14"/>
                    <a:pt x="137" y="19"/>
                  </a:cubicBezTo>
                  <a:cubicBezTo>
                    <a:pt x="137" y="24"/>
                    <a:pt x="133" y="28"/>
                    <a:pt x="128" y="28"/>
                  </a:cubicBezTo>
                  <a:close/>
                  <a:moveTo>
                    <a:pt x="168" y="28"/>
                  </a:moveTo>
                  <a:cubicBezTo>
                    <a:pt x="163" y="28"/>
                    <a:pt x="159" y="24"/>
                    <a:pt x="159" y="19"/>
                  </a:cubicBezTo>
                  <a:cubicBezTo>
                    <a:pt x="159" y="14"/>
                    <a:pt x="163" y="10"/>
                    <a:pt x="168" y="10"/>
                  </a:cubicBezTo>
                  <a:cubicBezTo>
                    <a:pt x="173" y="10"/>
                    <a:pt x="177" y="14"/>
                    <a:pt x="177" y="19"/>
                  </a:cubicBezTo>
                  <a:cubicBezTo>
                    <a:pt x="177" y="24"/>
                    <a:pt x="173" y="28"/>
                    <a:pt x="168" y="28"/>
                  </a:cubicBezTo>
                  <a:close/>
                  <a:moveTo>
                    <a:pt x="207" y="28"/>
                  </a:moveTo>
                  <a:cubicBezTo>
                    <a:pt x="203" y="28"/>
                    <a:pt x="199" y="24"/>
                    <a:pt x="199" y="19"/>
                  </a:cubicBezTo>
                  <a:cubicBezTo>
                    <a:pt x="199" y="14"/>
                    <a:pt x="203" y="10"/>
                    <a:pt x="207" y="10"/>
                  </a:cubicBezTo>
                  <a:cubicBezTo>
                    <a:pt x="212" y="10"/>
                    <a:pt x="216" y="14"/>
                    <a:pt x="216" y="19"/>
                  </a:cubicBezTo>
                  <a:cubicBezTo>
                    <a:pt x="216" y="24"/>
                    <a:pt x="212" y="28"/>
                    <a:pt x="207" y="2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1" name="Group 30">
            <a:extLst>
              <a:ext uri="{FF2B5EF4-FFF2-40B4-BE49-F238E27FC236}">
                <a16:creationId xmlns:a16="http://schemas.microsoft.com/office/drawing/2014/main" id="{A225D722-10F0-2ED2-75AC-2A6DA443A152}"/>
              </a:ext>
            </a:extLst>
          </p:cNvPr>
          <p:cNvGrpSpPr/>
          <p:nvPr/>
        </p:nvGrpSpPr>
        <p:grpSpPr>
          <a:xfrm>
            <a:off x="10081913" y="4422366"/>
            <a:ext cx="493059" cy="359989"/>
            <a:chOff x="12506325" y="5421313"/>
            <a:chExt cx="558800" cy="407988"/>
          </a:xfrm>
          <a:solidFill>
            <a:srgbClr val="C00000"/>
          </a:solidFill>
        </p:grpSpPr>
        <p:sp>
          <p:nvSpPr>
            <p:cNvPr id="32" name="Freeform 571">
              <a:extLst>
                <a:ext uri="{FF2B5EF4-FFF2-40B4-BE49-F238E27FC236}">
                  <a16:creationId xmlns:a16="http://schemas.microsoft.com/office/drawing/2014/main" id="{14B0914B-8161-F157-EA19-0BBDC2CC2D00}"/>
                </a:ext>
              </a:extLst>
            </p:cNvPr>
            <p:cNvSpPr>
              <a:spLocks noEditPoints="1"/>
            </p:cNvSpPr>
            <p:nvPr/>
          </p:nvSpPr>
          <p:spPr bwMode="auto">
            <a:xfrm>
              <a:off x="12506325" y="5421313"/>
              <a:ext cx="558800" cy="407988"/>
            </a:xfrm>
            <a:custGeom>
              <a:avLst/>
              <a:gdLst>
                <a:gd name="T0" fmla="*/ 230 w 235"/>
                <a:gd name="T1" fmla="*/ 71 h 171"/>
                <a:gd name="T2" fmla="*/ 219 w 235"/>
                <a:gd name="T3" fmla="*/ 71 h 171"/>
                <a:gd name="T4" fmla="*/ 219 w 235"/>
                <a:gd name="T5" fmla="*/ 35 h 171"/>
                <a:gd name="T6" fmla="*/ 219 w 235"/>
                <a:gd name="T7" fmla="*/ 35 h 171"/>
                <a:gd name="T8" fmla="*/ 219 w 235"/>
                <a:gd name="T9" fmla="*/ 35 h 171"/>
                <a:gd name="T10" fmla="*/ 215 w 235"/>
                <a:gd name="T11" fmla="*/ 31 h 171"/>
                <a:gd name="T12" fmla="*/ 20 w 235"/>
                <a:gd name="T13" fmla="*/ 31 h 171"/>
                <a:gd name="T14" fmla="*/ 10 w 235"/>
                <a:gd name="T15" fmla="*/ 20 h 171"/>
                <a:gd name="T16" fmla="*/ 20 w 235"/>
                <a:gd name="T17" fmla="*/ 9 h 171"/>
                <a:gd name="T18" fmla="*/ 215 w 235"/>
                <a:gd name="T19" fmla="*/ 9 h 171"/>
                <a:gd name="T20" fmla="*/ 219 w 235"/>
                <a:gd name="T21" fmla="*/ 5 h 171"/>
                <a:gd name="T22" fmla="*/ 215 w 235"/>
                <a:gd name="T23" fmla="*/ 0 h 171"/>
                <a:gd name="T24" fmla="*/ 20 w 235"/>
                <a:gd name="T25" fmla="*/ 0 h 171"/>
                <a:gd name="T26" fmla="*/ 0 w 235"/>
                <a:gd name="T27" fmla="*/ 20 h 171"/>
                <a:gd name="T28" fmla="*/ 0 w 235"/>
                <a:gd name="T29" fmla="*/ 20 h 171"/>
                <a:gd name="T30" fmla="*/ 0 w 235"/>
                <a:gd name="T31" fmla="*/ 20 h 171"/>
                <a:gd name="T32" fmla="*/ 0 w 235"/>
                <a:gd name="T33" fmla="*/ 151 h 171"/>
                <a:gd name="T34" fmla="*/ 20 w 235"/>
                <a:gd name="T35" fmla="*/ 171 h 171"/>
                <a:gd name="T36" fmla="*/ 215 w 235"/>
                <a:gd name="T37" fmla="*/ 171 h 171"/>
                <a:gd name="T38" fmla="*/ 219 w 235"/>
                <a:gd name="T39" fmla="*/ 166 h 171"/>
                <a:gd name="T40" fmla="*/ 219 w 235"/>
                <a:gd name="T41" fmla="*/ 129 h 171"/>
                <a:gd name="T42" fmla="*/ 230 w 235"/>
                <a:gd name="T43" fmla="*/ 129 h 171"/>
                <a:gd name="T44" fmla="*/ 235 w 235"/>
                <a:gd name="T45" fmla="*/ 124 h 171"/>
                <a:gd name="T46" fmla="*/ 235 w 235"/>
                <a:gd name="T47" fmla="*/ 76 h 171"/>
                <a:gd name="T48" fmla="*/ 230 w 235"/>
                <a:gd name="T49" fmla="*/ 71 h 171"/>
                <a:gd name="T50" fmla="*/ 210 w 235"/>
                <a:gd name="T51" fmla="*/ 161 h 171"/>
                <a:gd name="T52" fmla="*/ 20 w 235"/>
                <a:gd name="T53" fmla="*/ 161 h 171"/>
                <a:gd name="T54" fmla="*/ 10 w 235"/>
                <a:gd name="T55" fmla="*/ 151 h 171"/>
                <a:gd name="T56" fmla="*/ 10 w 235"/>
                <a:gd name="T57" fmla="*/ 37 h 171"/>
                <a:gd name="T58" fmla="*/ 20 w 235"/>
                <a:gd name="T59" fmla="*/ 40 h 171"/>
                <a:gd name="T60" fmla="*/ 20 w 235"/>
                <a:gd name="T61" fmla="*/ 40 h 171"/>
                <a:gd name="T62" fmla="*/ 210 w 235"/>
                <a:gd name="T63" fmla="*/ 40 h 171"/>
                <a:gd name="T64" fmla="*/ 210 w 235"/>
                <a:gd name="T65" fmla="*/ 71 h 171"/>
                <a:gd name="T66" fmla="*/ 180 w 235"/>
                <a:gd name="T67" fmla="*/ 71 h 171"/>
                <a:gd name="T68" fmla="*/ 151 w 235"/>
                <a:gd name="T69" fmla="*/ 100 h 171"/>
                <a:gd name="T70" fmla="*/ 180 w 235"/>
                <a:gd name="T71" fmla="*/ 129 h 171"/>
                <a:gd name="T72" fmla="*/ 210 w 235"/>
                <a:gd name="T73" fmla="*/ 129 h 171"/>
                <a:gd name="T74" fmla="*/ 210 w 235"/>
                <a:gd name="T75" fmla="*/ 161 h 171"/>
                <a:gd name="T76" fmla="*/ 225 w 235"/>
                <a:gd name="T77" fmla="*/ 119 h 171"/>
                <a:gd name="T78" fmla="*/ 180 w 235"/>
                <a:gd name="T79" fmla="*/ 119 h 171"/>
                <a:gd name="T80" fmla="*/ 160 w 235"/>
                <a:gd name="T81" fmla="*/ 100 h 171"/>
                <a:gd name="T82" fmla="*/ 180 w 235"/>
                <a:gd name="T83" fmla="*/ 80 h 171"/>
                <a:gd name="T84" fmla="*/ 225 w 235"/>
                <a:gd name="T85" fmla="*/ 80 h 171"/>
                <a:gd name="T86" fmla="*/ 225 w 235"/>
                <a:gd name="T87" fmla="*/ 119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5" h="171">
                  <a:moveTo>
                    <a:pt x="230" y="71"/>
                  </a:moveTo>
                  <a:cubicBezTo>
                    <a:pt x="219" y="71"/>
                    <a:pt x="219" y="71"/>
                    <a:pt x="219" y="71"/>
                  </a:cubicBezTo>
                  <a:cubicBezTo>
                    <a:pt x="219" y="35"/>
                    <a:pt x="219" y="35"/>
                    <a:pt x="219" y="35"/>
                  </a:cubicBezTo>
                  <a:cubicBezTo>
                    <a:pt x="219" y="35"/>
                    <a:pt x="219" y="35"/>
                    <a:pt x="219" y="35"/>
                  </a:cubicBezTo>
                  <a:cubicBezTo>
                    <a:pt x="219" y="35"/>
                    <a:pt x="219" y="35"/>
                    <a:pt x="219" y="35"/>
                  </a:cubicBezTo>
                  <a:cubicBezTo>
                    <a:pt x="219" y="33"/>
                    <a:pt x="217" y="31"/>
                    <a:pt x="215" y="31"/>
                  </a:cubicBezTo>
                  <a:cubicBezTo>
                    <a:pt x="20" y="31"/>
                    <a:pt x="20" y="31"/>
                    <a:pt x="20" y="31"/>
                  </a:cubicBezTo>
                  <a:cubicBezTo>
                    <a:pt x="14" y="31"/>
                    <a:pt x="10" y="26"/>
                    <a:pt x="10" y="20"/>
                  </a:cubicBezTo>
                  <a:cubicBezTo>
                    <a:pt x="10" y="14"/>
                    <a:pt x="14" y="9"/>
                    <a:pt x="20" y="9"/>
                  </a:cubicBezTo>
                  <a:cubicBezTo>
                    <a:pt x="215" y="9"/>
                    <a:pt x="215" y="9"/>
                    <a:pt x="215" y="9"/>
                  </a:cubicBezTo>
                  <a:cubicBezTo>
                    <a:pt x="217" y="9"/>
                    <a:pt x="219" y="7"/>
                    <a:pt x="219" y="5"/>
                  </a:cubicBezTo>
                  <a:cubicBezTo>
                    <a:pt x="219" y="2"/>
                    <a:pt x="217" y="0"/>
                    <a:pt x="215" y="0"/>
                  </a:cubicBezTo>
                  <a:cubicBezTo>
                    <a:pt x="20" y="0"/>
                    <a:pt x="20" y="0"/>
                    <a:pt x="20" y="0"/>
                  </a:cubicBezTo>
                  <a:cubicBezTo>
                    <a:pt x="9" y="0"/>
                    <a:pt x="0" y="9"/>
                    <a:pt x="0" y="20"/>
                  </a:cubicBezTo>
                  <a:cubicBezTo>
                    <a:pt x="0" y="20"/>
                    <a:pt x="0" y="20"/>
                    <a:pt x="0" y="20"/>
                  </a:cubicBezTo>
                  <a:cubicBezTo>
                    <a:pt x="0" y="20"/>
                    <a:pt x="0" y="20"/>
                    <a:pt x="0" y="20"/>
                  </a:cubicBezTo>
                  <a:cubicBezTo>
                    <a:pt x="0" y="151"/>
                    <a:pt x="0" y="151"/>
                    <a:pt x="0" y="151"/>
                  </a:cubicBezTo>
                  <a:cubicBezTo>
                    <a:pt x="0" y="162"/>
                    <a:pt x="9" y="171"/>
                    <a:pt x="20" y="171"/>
                  </a:cubicBezTo>
                  <a:cubicBezTo>
                    <a:pt x="215" y="171"/>
                    <a:pt x="215" y="171"/>
                    <a:pt x="215" y="171"/>
                  </a:cubicBezTo>
                  <a:cubicBezTo>
                    <a:pt x="217" y="171"/>
                    <a:pt x="219" y="168"/>
                    <a:pt x="219" y="166"/>
                  </a:cubicBezTo>
                  <a:cubicBezTo>
                    <a:pt x="219" y="129"/>
                    <a:pt x="219" y="129"/>
                    <a:pt x="219" y="129"/>
                  </a:cubicBezTo>
                  <a:cubicBezTo>
                    <a:pt x="230" y="129"/>
                    <a:pt x="230" y="129"/>
                    <a:pt x="230" y="129"/>
                  </a:cubicBezTo>
                  <a:cubicBezTo>
                    <a:pt x="233" y="129"/>
                    <a:pt x="235" y="127"/>
                    <a:pt x="235" y="124"/>
                  </a:cubicBezTo>
                  <a:cubicBezTo>
                    <a:pt x="235" y="76"/>
                    <a:pt x="235" y="76"/>
                    <a:pt x="235" y="76"/>
                  </a:cubicBezTo>
                  <a:cubicBezTo>
                    <a:pt x="235" y="73"/>
                    <a:pt x="233" y="71"/>
                    <a:pt x="230" y="71"/>
                  </a:cubicBezTo>
                  <a:close/>
                  <a:moveTo>
                    <a:pt x="210" y="161"/>
                  </a:moveTo>
                  <a:cubicBezTo>
                    <a:pt x="20" y="161"/>
                    <a:pt x="20" y="161"/>
                    <a:pt x="20" y="161"/>
                  </a:cubicBezTo>
                  <a:cubicBezTo>
                    <a:pt x="14" y="161"/>
                    <a:pt x="10" y="156"/>
                    <a:pt x="10" y="151"/>
                  </a:cubicBezTo>
                  <a:cubicBezTo>
                    <a:pt x="10" y="37"/>
                    <a:pt x="10" y="37"/>
                    <a:pt x="10" y="37"/>
                  </a:cubicBezTo>
                  <a:cubicBezTo>
                    <a:pt x="13" y="39"/>
                    <a:pt x="16" y="40"/>
                    <a:pt x="20" y="40"/>
                  </a:cubicBezTo>
                  <a:cubicBezTo>
                    <a:pt x="20" y="40"/>
                    <a:pt x="20" y="40"/>
                    <a:pt x="20" y="40"/>
                  </a:cubicBezTo>
                  <a:cubicBezTo>
                    <a:pt x="210" y="40"/>
                    <a:pt x="210" y="40"/>
                    <a:pt x="210" y="40"/>
                  </a:cubicBezTo>
                  <a:cubicBezTo>
                    <a:pt x="210" y="71"/>
                    <a:pt x="210" y="71"/>
                    <a:pt x="210" y="71"/>
                  </a:cubicBezTo>
                  <a:cubicBezTo>
                    <a:pt x="180" y="71"/>
                    <a:pt x="180" y="71"/>
                    <a:pt x="180" y="71"/>
                  </a:cubicBezTo>
                  <a:cubicBezTo>
                    <a:pt x="164" y="71"/>
                    <a:pt x="151" y="84"/>
                    <a:pt x="151" y="100"/>
                  </a:cubicBezTo>
                  <a:cubicBezTo>
                    <a:pt x="151" y="116"/>
                    <a:pt x="164" y="129"/>
                    <a:pt x="180" y="129"/>
                  </a:cubicBezTo>
                  <a:cubicBezTo>
                    <a:pt x="210" y="129"/>
                    <a:pt x="210" y="129"/>
                    <a:pt x="210" y="129"/>
                  </a:cubicBezTo>
                  <a:lnTo>
                    <a:pt x="210" y="161"/>
                  </a:lnTo>
                  <a:close/>
                  <a:moveTo>
                    <a:pt x="225" y="119"/>
                  </a:moveTo>
                  <a:cubicBezTo>
                    <a:pt x="180" y="119"/>
                    <a:pt x="180" y="119"/>
                    <a:pt x="180" y="119"/>
                  </a:cubicBezTo>
                  <a:cubicBezTo>
                    <a:pt x="169" y="119"/>
                    <a:pt x="160" y="110"/>
                    <a:pt x="160" y="100"/>
                  </a:cubicBezTo>
                  <a:cubicBezTo>
                    <a:pt x="160" y="89"/>
                    <a:pt x="169" y="80"/>
                    <a:pt x="180" y="80"/>
                  </a:cubicBezTo>
                  <a:cubicBezTo>
                    <a:pt x="225" y="80"/>
                    <a:pt x="225" y="80"/>
                    <a:pt x="225" y="80"/>
                  </a:cubicBezTo>
                  <a:lnTo>
                    <a:pt x="225" y="11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val 572">
              <a:extLst>
                <a:ext uri="{FF2B5EF4-FFF2-40B4-BE49-F238E27FC236}">
                  <a16:creationId xmlns:a16="http://schemas.microsoft.com/office/drawing/2014/main" id="{A8894490-DDC5-4739-EE6E-30B0EB38D179}"/>
                </a:ext>
              </a:extLst>
            </p:cNvPr>
            <p:cNvSpPr>
              <a:spLocks noChangeArrowheads="1"/>
            </p:cNvSpPr>
            <p:nvPr/>
          </p:nvSpPr>
          <p:spPr bwMode="auto">
            <a:xfrm>
              <a:off x="12925425" y="5643563"/>
              <a:ext cx="30162" cy="301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Freeform 573">
              <a:extLst>
                <a:ext uri="{FF2B5EF4-FFF2-40B4-BE49-F238E27FC236}">
                  <a16:creationId xmlns:a16="http://schemas.microsoft.com/office/drawing/2014/main" id="{87E2BD62-7581-AB43-A2B1-ED32DB324436}"/>
                </a:ext>
              </a:extLst>
            </p:cNvPr>
            <p:cNvSpPr>
              <a:spLocks/>
            </p:cNvSpPr>
            <p:nvPr/>
          </p:nvSpPr>
          <p:spPr bwMode="auto">
            <a:xfrm>
              <a:off x="12552363" y="5457825"/>
              <a:ext cx="474662" cy="23813"/>
            </a:xfrm>
            <a:custGeom>
              <a:avLst/>
              <a:gdLst>
                <a:gd name="T0" fmla="*/ 196 w 200"/>
                <a:gd name="T1" fmla="*/ 0 h 10"/>
                <a:gd name="T2" fmla="*/ 4 w 200"/>
                <a:gd name="T3" fmla="*/ 0 h 10"/>
                <a:gd name="T4" fmla="*/ 0 w 200"/>
                <a:gd name="T5" fmla="*/ 5 h 10"/>
                <a:gd name="T6" fmla="*/ 4 w 200"/>
                <a:gd name="T7" fmla="*/ 10 h 10"/>
                <a:gd name="T8" fmla="*/ 196 w 200"/>
                <a:gd name="T9" fmla="*/ 10 h 10"/>
                <a:gd name="T10" fmla="*/ 200 w 200"/>
                <a:gd name="T11" fmla="*/ 5 h 10"/>
                <a:gd name="T12" fmla="*/ 196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196" y="0"/>
                  </a:moveTo>
                  <a:cubicBezTo>
                    <a:pt x="4" y="0"/>
                    <a:pt x="4" y="0"/>
                    <a:pt x="4" y="0"/>
                  </a:cubicBezTo>
                  <a:cubicBezTo>
                    <a:pt x="2" y="0"/>
                    <a:pt x="0" y="2"/>
                    <a:pt x="0" y="5"/>
                  </a:cubicBezTo>
                  <a:cubicBezTo>
                    <a:pt x="0" y="8"/>
                    <a:pt x="2" y="10"/>
                    <a:pt x="4" y="10"/>
                  </a:cubicBezTo>
                  <a:cubicBezTo>
                    <a:pt x="196" y="10"/>
                    <a:pt x="196" y="10"/>
                    <a:pt x="196" y="10"/>
                  </a:cubicBezTo>
                  <a:cubicBezTo>
                    <a:pt x="198" y="10"/>
                    <a:pt x="200" y="8"/>
                    <a:pt x="200" y="5"/>
                  </a:cubicBezTo>
                  <a:cubicBezTo>
                    <a:pt x="200" y="2"/>
                    <a:pt x="198" y="0"/>
                    <a:pt x="19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5" name="Group 34">
            <a:extLst>
              <a:ext uri="{FF2B5EF4-FFF2-40B4-BE49-F238E27FC236}">
                <a16:creationId xmlns:a16="http://schemas.microsoft.com/office/drawing/2014/main" id="{FADE72B5-9C3F-65FA-36C5-E67EA1E75471}"/>
              </a:ext>
            </a:extLst>
          </p:cNvPr>
          <p:cNvGrpSpPr/>
          <p:nvPr/>
        </p:nvGrpSpPr>
        <p:grpSpPr>
          <a:xfrm>
            <a:off x="1764241" y="1994896"/>
            <a:ext cx="465045" cy="453838"/>
            <a:chOff x="12361863" y="5345113"/>
            <a:chExt cx="527050" cy="514350"/>
          </a:xfrm>
          <a:solidFill>
            <a:srgbClr val="C00000"/>
          </a:solidFill>
        </p:grpSpPr>
        <p:sp>
          <p:nvSpPr>
            <p:cNvPr id="36" name="Freeform 673">
              <a:extLst>
                <a:ext uri="{FF2B5EF4-FFF2-40B4-BE49-F238E27FC236}">
                  <a16:creationId xmlns:a16="http://schemas.microsoft.com/office/drawing/2014/main" id="{7B04C7AC-D070-19CC-EC7A-52C887A76209}"/>
                </a:ext>
              </a:extLst>
            </p:cNvPr>
            <p:cNvSpPr>
              <a:spLocks noEditPoints="1"/>
            </p:cNvSpPr>
            <p:nvPr/>
          </p:nvSpPr>
          <p:spPr bwMode="auto">
            <a:xfrm>
              <a:off x="12493626" y="5345113"/>
              <a:ext cx="268288" cy="209550"/>
            </a:xfrm>
            <a:custGeom>
              <a:avLst/>
              <a:gdLst>
                <a:gd name="T0" fmla="*/ 5 w 121"/>
                <a:gd name="T1" fmla="*/ 94 h 94"/>
                <a:gd name="T2" fmla="*/ 116 w 121"/>
                <a:gd name="T3" fmla="*/ 94 h 94"/>
                <a:gd name="T4" fmla="*/ 121 w 121"/>
                <a:gd name="T5" fmla="*/ 89 h 94"/>
                <a:gd name="T6" fmla="*/ 121 w 121"/>
                <a:gd name="T7" fmla="*/ 5 h 94"/>
                <a:gd name="T8" fmla="*/ 116 w 121"/>
                <a:gd name="T9" fmla="*/ 0 h 94"/>
                <a:gd name="T10" fmla="*/ 5 w 121"/>
                <a:gd name="T11" fmla="*/ 0 h 94"/>
                <a:gd name="T12" fmla="*/ 0 w 121"/>
                <a:gd name="T13" fmla="*/ 5 h 94"/>
                <a:gd name="T14" fmla="*/ 0 w 121"/>
                <a:gd name="T15" fmla="*/ 89 h 94"/>
                <a:gd name="T16" fmla="*/ 5 w 121"/>
                <a:gd name="T17" fmla="*/ 94 h 94"/>
                <a:gd name="T18" fmla="*/ 9 w 121"/>
                <a:gd name="T19" fmla="*/ 9 h 94"/>
                <a:gd name="T20" fmla="*/ 111 w 121"/>
                <a:gd name="T21" fmla="*/ 9 h 94"/>
                <a:gd name="T22" fmla="*/ 111 w 121"/>
                <a:gd name="T23" fmla="*/ 84 h 94"/>
                <a:gd name="T24" fmla="*/ 9 w 121"/>
                <a:gd name="T25" fmla="*/ 84 h 94"/>
                <a:gd name="T26" fmla="*/ 9 w 121"/>
                <a:gd name="T27" fmla="*/ 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94">
                  <a:moveTo>
                    <a:pt x="5" y="94"/>
                  </a:moveTo>
                  <a:cubicBezTo>
                    <a:pt x="116" y="94"/>
                    <a:pt x="116" y="94"/>
                    <a:pt x="116" y="94"/>
                  </a:cubicBezTo>
                  <a:cubicBezTo>
                    <a:pt x="118" y="94"/>
                    <a:pt x="121" y="92"/>
                    <a:pt x="121" y="89"/>
                  </a:cubicBezTo>
                  <a:cubicBezTo>
                    <a:pt x="121" y="5"/>
                    <a:pt x="121" y="5"/>
                    <a:pt x="121" y="5"/>
                  </a:cubicBezTo>
                  <a:cubicBezTo>
                    <a:pt x="121" y="2"/>
                    <a:pt x="118" y="0"/>
                    <a:pt x="116" y="0"/>
                  </a:cubicBezTo>
                  <a:cubicBezTo>
                    <a:pt x="5" y="0"/>
                    <a:pt x="5" y="0"/>
                    <a:pt x="5" y="0"/>
                  </a:cubicBezTo>
                  <a:cubicBezTo>
                    <a:pt x="2" y="0"/>
                    <a:pt x="0" y="2"/>
                    <a:pt x="0" y="5"/>
                  </a:cubicBezTo>
                  <a:cubicBezTo>
                    <a:pt x="0" y="89"/>
                    <a:pt x="0" y="89"/>
                    <a:pt x="0" y="89"/>
                  </a:cubicBezTo>
                  <a:cubicBezTo>
                    <a:pt x="0" y="92"/>
                    <a:pt x="2" y="94"/>
                    <a:pt x="5" y="94"/>
                  </a:cubicBezTo>
                  <a:close/>
                  <a:moveTo>
                    <a:pt x="9" y="9"/>
                  </a:moveTo>
                  <a:cubicBezTo>
                    <a:pt x="111" y="9"/>
                    <a:pt x="111" y="9"/>
                    <a:pt x="111" y="9"/>
                  </a:cubicBezTo>
                  <a:cubicBezTo>
                    <a:pt x="111" y="84"/>
                    <a:pt x="111" y="84"/>
                    <a:pt x="111" y="84"/>
                  </a:cubicBezTo>
                  <a:cubicBezTo>
                    <a:pt x="9" y="84"/>
                    <a:pt x="9" y="84"/>
                    <a:pt x="9" y="84"/>
                  </a:cubicBezTo>
                  <a:lnTo>
                    <a:pt x="9"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674">
              <a:extLst>
                <a:ext uri="{FF2B5EF4-FFF2-40B4-BE49-F238E27FC236}">
                  <a16:creationId xmlns:a16="http://schemas.microsoft.com/office/drawing/2014/main" id="{AD51125B-BC7D-E0C2-B1F1-3AD24DDA1863}"/>
                </a:ext>
              </a:extLst>
            </p:cNvPr>
            <p:cNvSpPr>
              <a:spLocks noEditPoints="1"/>
            </p:cNvSpPr>
            <p:nvPr/>
          </p:nvSpPr>
          <p:spPr bwMode="auto">
            <a:xfrm>
              <a:off x="12361863" y="5745163"/>
              <a:ext cx="139700" cy="114300"/>
            </a:xfrm>
            <a:custGeom>
              <a:avLst/>
              <a:gdLst>
                <a:gd name="T0" fmla="*/ 58 w 63"/>
                <a:gd name="T1" fmla="*/ 0 h 51"/>
                <a:gd name="T2" fmla="*/ 5 w 63"/>
                <a:gd name="T3" fmla="*/ 0 h 51"/>
                <a:gd name="T4" fmla="*/ 0 w 63"/>
                <a:gd name="T5" fmla="*/ 5 h 51"/>
                <a:gd name="T6" fmla="*/ 0 w 63"/>
                <a:gd name="T7" fmla="*/ 46 h 51"/>
                <a:gd name="T8" fmla="*/ 5 w 63"/>
                <a:gd name="T9" fmla="*/ 51 h 51"/>
                <a:gd name="T10" fmla="*/ 58 w 63"/>
                <a:gd name="T11" fmla="*/ 51 h 51"/>
                <a:gd name="T12" fmla="*/ 63 w 63"/>
                <a:gd name="T13" fmla="*/ 46 h 51"/>
                <a:gd name="T14" fmla="*/ 63 w 63"/>
                <a:gd name="T15" fmla="*/ 5 h 51"/>
                <a:gd name="T16" fmla="*/ 58 w 63"/>
                <a:gd name="T17" fmla="*/ 0 h 51"/>
                <a:gd name="T18" fmla="*/ 53 w 63"/>
                <a:gd name="T19" fmla="*/ 41 h 51"/>
                <a:gd name="T20" fmla="*/ 10 w 63"/>
                <a:gd name="T21" fmla="*/ 41 h 51"/>
                <a:gd name="T22" fmla="*/ 10 w 63"/>
                <a:gd name="T23" fmla="*/ 10 h 51"/>
                <a:gd name="T24" fmla="*/ 53 w 63"/>
                <a:gd name="T25" fmla="*/ 10 h 51"/>
                <a:gd name="T26" fmla="*/ 53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8" y="0"/>
                  </a:moveTo>
                  <a:cubicBezTo>
                    <a:pt x="5" y="0"/>
                    <a:pt x="5" y="0"/>
                    <a:pt x="5" y="0"/>
                  </a:cubicBezTo>
                  <a:cubicBezTo>
                    <a:pt x="2" y="0"/>
                    <a:pt x="0" y="2"/>
                    <a:pt x="0" y="5"/>
                  </a:cubicBezTo>
                  <a:cubicBezTo>
                    <a:pt x="0" y="46"/>
                    <a:pt x="0" y="46"/>
                    <a:pt x="0" y="46"/>
                  </a:cubicBezTo>
                  <a:cubicBezTo>
                    <a:pt x="0" y="49"/>
                    <a:pt x="2" y="51"/>
                    <a:pt x="5" y="51"/>
                  </a:cubicBezTo>
                  <a:cubicBezTo>
                    <a:pt x="58" y="51"/>
                    <a:pt x="58" y="51"/>
                    <a:pt x="58" y="51"/>
                  </a:cubicBezTo>
                  <a:cubicBezTo>
                    <a:pt x="61" y="51"/>
                    <a:pt x="63" y="49"/>
                    <a:pt x="63" y="46"/>
                  </a:cubicBezTo>
                  <a:cubicBezTo>
                    <a:pt x="63" y="5"/>
                    <a:pt x="63" y="5"/>
                    <a:pt x="63" y="5"/>
                  </a:cubicBezTo>
                  <a:cubicBezTo>
                    <a:pt x="63" y="2"/>
                    <a:pt x="61" y="0"/>
                    <a:pt x="58" y="0"/>
                  </a:cubicBezTo>
                  <a:close/>
                  <a:moveTo>
                    <a:pt x="53" y="41"/>
                  </a:moveTo>
                  <a:cubicBezTo>
                    <a:pt x="10" y="41"/>
                    <a:pt x="10" y="41"/>
                    <a:pt x="10" y="41"/>
                  </a:cubicBezTo>
                  <a:cubicBezTo>
                    <a:pt x="10" y="10"/>
                    <a:pt x="10" y="10"/>
                    <a:pt x="10" y="10"/>
                  </a:cubicBezTo>
                  <a:cubicBezTo>
                    <a:pt x="53" y="10"/>
                    <a:pt x="53" y="10"/>
                    <a:pt x="53" y="10"/>
                  </a:cubicBezTo>
                  <a:lnTo>
                    <a:pt x="53" y="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75">
              <a:extLst>
                <a:ext uri="{FF2B5EF4-FFF2-40B4-BE49-F238E27FC236}">
                  <a16:creationId xmlns:a16="http://schemas.microsoft.com/office/drawing/2014/main" id="{F3FF1209-75D9-F7CF-5817-8C1AABC9832B}"/>
                </a:ext>
              </a:extLst>
            </p:cNvPr>
            <p:cNvSpPr>
              <a:spLocks noEditPoints="1"/>
            </p:cNvSpPr>
            <p:nvPr/>
          </p:nvSpPr>
          <p:spPr bwMode="auto">
            <a:xfrm>
              <a:off x="12555538" y="5745163"/>
              <a:ext cx="139700" cy="114300"/>
            </a:xfrm>
            <a:custGeom>
              <a:avLst/>
              <a:gdLst>
                <a:gd name="T0" fmla="*/ 58 w 63"/>
                <a:gd name="T1" fmla="*/ 0 h 51"/>
                <a:gd name="T2" fmla="*/ 5 w 63"/>
                <a:gd name="T3" fmla="*/ 0 h 51"/>
                <a:gd name="T4" fmla="*/ 0 w 63"/>
                <a:gd name="T5" fmla="*/ 5 h 51"/>
                <a:gd name="T6" fmla="*/ 0 w 63"/>
                <a:gd name="T7" fmla="*/ 46 h 51"/>
                <a:gd name="T8" fmla="*/ 5 w 63"/>
                <a:gd name="T9" fmla="*/ 51 h 51"/>
                <a:gd name="T10" fmla="*/ 58 w 63"/>
                <a:gd name="T11" fmla="*/ 51 h 51"/>
                <a:gd name="T12" fmla="*/ 63 w 63"/>
                <a:gd name="T13" fmla="*/ 46 h 51"/>
                <a:gd name="T14" fmla="*/ 63 w 63"/>
                <a:gd name="T15" fmla="*/ 5 h 51"/>
                <a:gd name="T16" fmla="*/ 58 w 63"/>
                <a:gd name="T17" fmla="*/ 0 h 51"/>
                <a:gd name="T18" fmla="*/ 54 w 63"/>
                <a:gd name="T19" fmla="*/ 41 h 51"/>
                <a:gd name="T20" fmla="*/ 10 w 63"/>
                <a:gd name="T21" fmla="*/ 41 h 51"/>
                <a:gd name="T22" fmla="*/ 10 w 63"/>
                <a:gd name="T23" fmla="*/ 10 h 51"/>
                <a:gd name="T24" fmla="*/ 54 w 63"/>
                <a:gd name="T25" fmla="*/ 10 h 51"/>
                <a:gd name="T26" fmla="*/ 54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8" y="0"/>
                  </a:moveTo>
                  <a:cubicBezTo>
                    <a:pt x="5" y="0"/>
                    <a:pt x="5" y="0"/>
                    <a:pt x="5" y="0"/>
                  </a:cubicBezTo>
                  <a:cubicBezTo>
                    <a:pt x="2" y="0"/>
                    <a:pt x="0" y="2"/>
                    <a:pt x="0" y="5"/>
                  </a:cubicBezTo>
                  <a:cubicBezTo>
                    <a:pt x="0" y="46"/>
                    <a:pt x="0" y="46"/>
                    <a:pt x="0" y="46"/>
                  </a:cubicBezTo>
                  <a:cubicBezTo>
                    <a:pt x="0" y="49"/>
                    <a:pt x="2" y="51"/>
                    <a:pt x="5" y="51"/>
                  </a:cubicBezTo>
                  <a:cubicBezTo>
                    <a:pt x="58" y="51"/>
                    <a:pt x="58" y="51"/>
                    <a:pt x="58" y="51"/>
                  </a:cubicBezTo>
                  <a:cubicBezTo>
                    <a:pt x="61" y="51"/>
                    <a:pt x="63" y="49"/>
                    <a:pt x="63" y="46"/>
                  </a:cubicBezTo>
                  <a:cubicBezTo>
                    <a:pt x="63" y="5"/>
                    <a:pt x="63" y="5"/>
                    <a:pt x="63" y="5"/>
                  </a:cubicBezTo>
                  <a:cubicBezTo>
                    <a:pt x="63" y="2"/>
                    <a:pt x="61" y="0"/>
                    <a:pt x="58" y="0"/>
                  </a:cubicBezTo>
                  <a:close/>
                  <a:moveTo>
                    <a:pt x="54" y="41"/>
                  </a:moveTo>
                  <a:cubicBezTo>
                    <a:pt x="10" y="41"/>
                    <a:pt x="10" y="41"/>
                    <a:pt x="10" y="41"/>
                  </a:cubicBezTo>
                  <a:cubicBezTo>
                    <a:pt x="10" y="10"/>
                    <a:pt x="10" y="10"/>
                    <a:pt x="10" y="10"/>
                  </a:cubicBezTo>
                  <a:cubicBezTo>
                    <a:pt x="54" y="10"/>
                    <a:pt x="54" y="10"/>
                    <a:pt x="54" y="10"/>
                  </a:cubicBezTo>
                  <a:lnTo>
                    <a:pt x="54" y="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76">
              <a:extLst>
                <a:ext uri="{FF2B5EF4-FFF2-40B4-BE49-F238E27FC236}">
                  <a16:creationId xmlns:a16="http://schemas.microsoft.com/office/drawing/2014/main" id="{96B24883-4580-07B9-6A1E-5B8215EB5A0E}"/>
                </a:ext>
              </a:extLst>
            </p:cNvPr>
            <p:cNvSpPr>
              <a:spLocks noEditPoints="1"/>
            </p:cNvSpPr>
            <p:nvPr/>
          </p:nvSpPr>
          <p:spPr bwMode="auto">
            <a:xfrm>
              <a:off x="12749213" y="5745163"/>
              <a:ext cx="139700" cy="114300"/>
            </a:xfrm>
            <a:custGeom>
              <a:avLst/>
              <a:gdLst>
                <a:gd name="T0" fmla="*/ 59 w 63"/>
                <a:gd name="T1" fmla="*/ 0 h 51"/>
                <a:gd name="T2" fmla="*/ 5 w 63"/>
                <a:gd name="T3" fmla="*/ 0 h 51"/>
                <a:gd name="T4" fmla="*/ 0 w 63"/>
                <a:gd name="T5" fmla="*/ 5 h 51"/>
                <a:gd name="T6" fmla="*/ 0 w 63"/>
                <a:gd name="T7" fmla="*/ 46 h 51"/>
                <a:gd name="T8" fmla="*/ 5 w 63"/>
                <a:gd name="T9" fmla="*/ 51 h 51"/>
                <a:gd name="T10" fmla="*/ 59 w 63"/>
                <a:gd name="T11" fmla="*/ 51 h 51"/>
                <a:gd name="T12" fmla="*/ 63 w 63"/>
                <a:gd name="T13" fmla="*/ 46 h 51"/>
                <a:gd name="T14" fmla="*/ 63 w 63"/>
                <a:gd name="T15" fmla="*/ 5 h 51"/>
                <a:gd name="T16" fmla="*/ 59 w 63"/>
                <a:gd name="T17" fmla="*/ 0 h 51"/>
                <a:gd name="T18" fmla="*/ 54 w 63"/>
                <a:gd name="T19" fmla="*/ 41 h 51"/>
                <a:gd name="T20" fmla="*/ 10 w 63"/>
                <a:gd name="T21" fmla="*/ 41 h 51"/>
                <a:gd name="T22" fmla="*/ 10 w 63"/>
                <a:gd name="T23" fmla="*/ 10 h 51"/>
                <a:gd name="T24" fmla="*/ 54 w 63"/>
                <a:gd name="T25" fmla="*/ 10 h 51"/>
                <a:gd name="T26" fmla="*/ 54 w 63"/>
                <a:gd name="T27" fmla="*/ 4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1">
                  <a:moveTo>
                    <a:pt x="59" y="0"/>
                  </a:moveTo>
                  <a:cubicBezTo>
                    <a:pt x="5" y="0"/>
                    <a:pt x="5" y="0"/>
                    <a:pt x="5" y="0"/>
                  </a:cubicBezTo>
                  <a:cubicBezTo>
                    <a:pt x="2" y="0"/>
                    <a:pt x="0" y="2"/>
                    <a:pt x="0" y="5"/>
                  </a:cubicBezTo>
                  <a:cubicBezTo>
                    <a:pt x="0" y="46"/>
                    <a:pt x="0" y="46"/>
                    <a:pt x="0" y="46"/>
                  </a:cubicBezTo>
                  <a:cubicBezTo>
                    <a:pt x="0" y="49"/>
                    <a:pt x="2" y="51"/>
                    <a:pt x="5" y="51"/>
                  </a:cubicBezTo>
                  <a:cubicBezTo>
                    <a:pt x="59" y="51"/>
                    <a:pt x="59" y="51"/>
                    <a:pt x="59" y="51"/>
                  </a:cubicBezTo>
                  <a:cubicBezTo>
                    <a:pt x="61" y="51"/>
                    <a:pt x="63" y="49"/>
                    <a:pt x="63" y="46"/>
                  </a:cubicBezTo>
                  <a:cubicBezTo>
                    <a:pt x="63" y="5"/>
                    <a:pt x="63" y="5"/>
                    <a:pt x="63" y="5"/>
                  </a:cubicBezTo>
                  <a:cubicBezTo>
                    <a:pt x="63" y="2"/>
                    <a:pt x="61" y="0"/>
                    <a:pt x="59" y="0"/>
                  </a:cubicBezTo>
                  <a:close/>
                  <a:moveTo>
                    <a:pt x="54" y="41"/>
                  </a:moveTo>
                  <a:cubicBezTo>
                    <a:pt x="10" y="41"/>
                    <a:pt x="10" y="41"/>
                    <a:pt x="10" y="41"/>
                  </a:cubicBezTo>
                  <a:cubicBezTo>
                    <a:pt x="10" y="10"/>
                    <a:pt x="10" y="10"/>
                    <a:pt x="10" y="10"/>
                  </a:cubicBezTo>
                  <a:cubicBezTo>
                    <a:pt x="54" y="10"/>
                    <a:pt x="54" y="10"/>
                    <a:pt x="54" y="10"/>
                  </a:cubicBezTo>
                  <a:lnTo>
                    <a:pt x="54" y="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677">
              <a:extLst>
                <a:ext uri="{FF2B5EF4-FFF2-40B4-BE49-F238E27FC236}">
                  <a16:creationId xmlns:a16="http://schemas.microsoft.com/office/drawing/2014/main" id="{4DD5AF3E-918A-76C9-1576-CB73477A20ED}"/>
                </a:ext>
              </a:extLst>
            </p:cNvPr>
            <p:cNvSpPr>
              <a:spLocks/>
            </p:cNvSpPr>
            <p:nvPr/>
          </p:nvSpPr>
          <p:spPr bwMode="auto">
            <a:xfrm>
              <a:off x="12415838" y="5584825"/>
              <a:ext cx="419100" cy="125413"/>
            </a:xfrm>
            <a:custGeom>
              <a:avLst/>
              <a:gdLst>
                <a:gd name="T0" fmla="*/ 5 w 189"/>
                <a:gd name="T1" fmla="*/ 56 h 56"/>
                <a:gd name="T2" fmla="*/ 10 w 189"/>
                <a:gd name="T3" fmla="*/ 51 h 56"/>
                <a:gd name="T4" fmla="*/ 10 w 189"/>
                <a:gd name="T5" fmla="*/ 33 h 56"/>
                <a:gd name="T6" fmla="*/ 90 w 189"/>
                <a:gd name="T7" fmla="*/ 33 h 56"/>
                <a:gd name="T8" fmla="*/ 90 w 189"/>
                <a:gd name="T9" fmla="*/ 51 h 56"/>
                <a:gd name="T10" fmla="*/ 95 w 189"/>
                <a:gd name="T11" fmla="*/ 56 h 56"/>
                <a:gd name="T12" fmla="*/ 100 w 189"/>
                <a:gd name="T13" fmla="*/ 51 h 56"/>
                <a:gd name="T14" fmla="*/ 100 w 189"/>
                <a:gd name="T15" fmla="*/ 33 h 56"/>
                <a:gd name="T16" fmla="*/ 180 w 189"/>
                <a:gd name="T17" fmla="*/ 33 h 56"/>
                <a:gd name="T18" fmla="*/ 180 w 189"/>
                <a:gd name="T19" fmla="*/ 51 h 56"/>
                <a:gd name="T20" fmla="*/ 185 w 189"/>
                <a:gd name="T21" fmla="*/ 56 h 56"/>
                <a:gd name="T22" fmla="*/ 189 w 189"/>
                <a:gd name="T23" fmla="*/ 51 h 56"/>
                <a:gd name="T24" fmla="*/ 189 w 189"/>
                <a:gd name="T25" fmla="*/ 29 h 56"/>
                <a:gd name="T26" fmla="*/ 185 w 189"/>
                <a:gd name="T27" fmla="*/ 24 h 56"/>
                <a:gd name="T28" fmla="*/ 100 w 189"/>
                <a:gd name="T29" fmla="*/ 24 h 56"/>
                <a:gd name="T30" fmla="*/ 100 w 189"/>
                <a:gd name="T31" fmla="*/ 5 h 56"/>
                <a:gd name="T32" fmla="*/ 95 w 189"/>
                <a:gd name="T33" fmla="*/ 0 h 56"/>
                <a:gd name="T34" fmla="*/ 90 w 189"/>
                <a:gd name="T35" fmla="*/ 5 h 56"/>
                <a:gd name="T36" fmla="*/ 90 w 189"/>
                <a:gd name="T37" fmla="*/ 24 h 56"/>
                <a:gd name="T38" fmla="*/ 5 w 189"/>
                <a:gd name="T39" fmla="*/ 24 h 56"/>
                <a:gd name="T40" fmla="*/ 0 w 189"/>
                <a:gd name="T41" fmla="*/ 29 h 56"/>
                <a:gd name="T42" fmla="*/ 0 w 189"/>
                <a:gd name="T43" fmla="*/ 51 h 56"/>
                <a:gd name="T44" fmla="*/ 5 w 189"/>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56">
                  <a:moveTo>
                    <a:pt x="5" y="56"/>
                  </a:moveTo>
                  <a:cubicBezTo>
                    <a:pt x="8" y="56"/>
                    <a:pt x="10" y="53"/>
                    <a:pt x="10" y="51"/>
                  </a:cubicBezTo>
                  <a:cubicBezTo>
                    <a:pt x="10" y="33"/>
                    <a:pt x="10" y="33"/>
                    <a:pt x="10" y="33"/>
                  </a:cubicBezTo>
                  <a:cubicBezTo>
                    <a:pt x="90" y="33"/>
                    <a:pt x="90" y="33"/>
                    <a:pt x="90" y="33"/>
                  </a:cubicBezTo>
                  <a:cubicBezTo>
                    <a:pt x="90" y="51"/>
                    <a:pt x="90" y="51"/>
                    <a:pt x="90" y="51"/>
                  </a:cubicBezTo>
                  <a:cubicBezTo>
                    <a:pt x="90" y="53"/>
                    <a:pt x="93" y="56"/>
                    <a:pt x="95" y="56"/>
                  </a:cubicBezTo>
                  <a:cubicBezTo>
                    <a:pt x="98" y="56"/>
                    <a:pt x="100" y="53"/>
                    <a:pt x="100" y="51"/>
                  </a:cubicBezTo>
                  <a:cubicBezTo>
                    <a:pt x="100" y="33"/>
                    <a:pt x="100" y="33"/>
                    <a:pt x="100" y="33"/>
                  </a:cubicBezTo>
                  <a:cubicBezTo>
                    <a:pt x="180" y="33"/>
                    <a:pt x="180" y="33"/>
                    <a:pt x="180" y="33"/>
                  </a:cubicBezTo>
                  <a:cubicBezTo>
                    <a:pt x="180" y="51"/>
                    <a:pt x="180" y="51"/>
                    <a:pt x="180" y="51"/>
                  </a:cubicBezTo>
                  <a:cubicBezTo>
                    <a:pt x="180" y="53"/>
                    <a:pt x="182" y="56"/>
                    <a:pt x="185" y="56"/>
                  </a:cubicBezTo>
                  <a:cubicBezTo>
                    <a:pt x="187" y="56"/>
                    <a:pt x="189" y="53"/>
                    <a:pt x="189" y="51"/>
                  </a:cubicBezTo>
                  <a:cubicBezTo>
                    <a:pt x="189" y="29"/>
                    <a:pt x="189" y="29"/>
                    <a:pt x="189" y="29"/>
                  </a:cubicBezTo>
                  <a:cubicBezTo>
                    <a:pt x="189" y="26"/>
                    <a:pt x="187" y="24"/>
                    <a:pt x="185" y="24"/>
                  </a:cubicBezTo>
                  <a:cubicBezTo>
                    <a:pt x="100" y="24"/>
                    <a:pt x="100" y="24"/>
                    <a:pt x="100" y="24"/>
                  </a:cubicBezTo>
                  <a:cubicBezTo>
                    <a:pt x="100" y="5"/>
                    <a:pt x="100" y="5"/>
                    <a:pt x="100" y="5"/>
                  </a:cubicBezTo>
                  <a:cubicBezTo>
                    <a:pt x="100" y="3"/>
                    <a:pt x="98" y="0"/>
                    <a:pt x="95" y="0"/>
                  </a:cubicBezTo>
                  <a:cubicBezTo>
                    <a:pt x="93" y="0"/>
                    <a:pt x="90" y="3"/>
                    <a:pt x="90" y="5"/>
                  </a:cubicBezTo>
                  <a:cubicBezTo>
                    <a:pt x="90" y="24"/>
                    <a:pt x="90" y="24"/>
                    <a:pt x="90" y="24"/>
                  </a:cubicBezTo>
                  <a:cubicBezTo>
                    <a:pt x="5" y="24"/>
                    <a:pt x="5" y="24"/>
                    <a:pt x="5" y="24"/>
                  </a:cubicBezTo>
                  <a:cubicBezTo>
                    <a:pt x="2" y="24"/>
                    <a:pt x="0" y="26"/>
                    <a:pt x="0" y="29"/>
                  </a:cubicBezTo>
                  <a:cubicBezTo>
                    <a:pt x="0" y="51"/>
                    <a:pt x="0" y="51"/>
                    <a:pt x="0" y="51"/>
                  </a:cubicBezTo>
                  <a:cubicBezTo>
                    <a:pt x="0" y="53"/>
                    <a:pt x="2" y="56"/>
                    <a:pt x="5" y="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 name="TextBox 15">
            <a:extLst>
              <a:ext uri="{FF2B5EF4-FFF2-40B4-BE49-F238E27FC236}">
                <a16:creationId xmlns:a16="http://schemas.microsoft.com/office/drawing/2014/main" id="{DEAD7E34-07B9-1457-7FAE-6362CFBEDEEF}"/>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4</a:t>
            </a:r>
          </a:p>
        </p:txBody>
      </p:sp>
      <p:cxnSp>
        <p:nvCxnSpPr>
          <p:cNvPr id="17" name="Straight Connector 16">
            <a:extLst>
              <a:ext uri="{FF2B5EF4-FFF2-40B4-BE49-F238E27FC236}">
                <a16:creationId xmlns:a16="http://schemas.microsoft.com/office/drawing/2014/main" id="{DFF94D1D-6626-E323-B29B-361D267385A4}"/>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41FE9B-156B-35CD-5861-116E74E6A1CA}"/>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17E940-2290-E4DA-C916-E58E1D85C17C}"/>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Tree>
    <p:extLst>
      <p:ext uri="{BB962C8B-B14F-4D97-AF65-F5344CB8AC3E}">
        <p14:creationId xmlns:p14="http://schemas.microsoft.com/office/powerpoint/2010/main" val="11041548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43699-0336-A3FD-7E67-AC7A47FB8FB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26B8033-765C-8EE2-B974-1F6F8750B019}"/>
              </a:ext>
            </a:extLst>
          </p:cNvPr>
          <p:cNvSpPr>
            <a:spLocks noGrp="1"/>
          </p:cNvSpPr>
          <p:nvPr>
            <p:ph type="body" sz="quarter" idx="22"/>
          </p:nvPr>
        </p:nvSpPr>
        <p:spPr>
          <a:xfrm>
            <a:off x="463295" y="682940"/>
            <a:ext cx="10655420" cy="687298"/>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Additional transaction activity outside of the alerted activity may be needed to establish an understanding of the transaction activity being reviewed, an Investigator may send a request for additional transactions to their team lead.</a:t>
            </a:r>
          </a:p>
        </p:txBody>
      </p:sp>
      <p:sp>
        <p:nvSpPr>
          <p:cNvPr id="4" name="Title 3">
            <a:extLst>
              <a:ext uri="{FF2B5EF4-FFF2-40B4-BE49-F238E27FC236}">
                <a16:creationId xmlns:a16="http://schemas.microsoft.com/office/drawing/2014/main" id="{0FBA8339-0328-2BF4-603B-823E18D26D0C}"/>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Transaction Analysis: Additional Transactions</a:t>
            </a:r>
          </a:p>
        </p:txBody>
      </p:sp>
      <p:sp>
        <p:nvSpPr>
          <p:cNvPr id="19" name="Pentagon 1">
            <a:extLst>
              <a:ext uri="{FF2B5EF4-FFF2-40B4-BE49-F238E27FC236}">
                <a16:creationId xmlns:a16="http://schemas.microsoft.com/office/drawing/2014/main" id="{D068EC8D-8798-DD91-0626-27E669768A3D}"/>
              </a:ext>
            </a:extLst>
          </p:cNvPr>
          <p:cNvSpPr/>
          <p:nvPr/>
        </p:nvSpPr>
        <p:spPr bwMode="gray">
          <a:xfrm>
            <a:off x="413309" y="1717819"/>
            <a:ext cx="2801549" cy="425457"/>
          </a:xfrm>
          <a:prstGeom prst="homePlate">
            <a:avLst>
              <a:gd name="adj" fmla="val 44455"/>
            </a:avLst>
          </a:prstGeom>
          <a:solidFill>
            <a:srgbClr val="F2F2F2"/>
          </a:solidFill>
          <a:ln w="19050" algn="ctr">
            <a:noFill/>
            <a:miter lim="800000"/>
            <a:headEnd/>
            <a:tailEnd/>
          </a:ln>
        </p:spPr>
        <p:txBody>
          <a:bodyPr wrap="square" lIns="3600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Transaction Review</a:t>
            </a:r>
          </a:p>
        </p:txBody>
      </p:sp>
      <p:sp>
        <p:nvSpPr>
          <p:cNvPr id="20" name="Chevron 4">
            <a:extLst>
              <a:ext uri="{FF2B5EF4-FFF2-40B4-BE49-F238E27FC236}">
                <a16:creationId xmlns:a16="http://schemas.microsoft.com/office/drawing/2014/main" id="{56D368D9-EBD9-15A4-397D-1FE5FC54129A}"/>
              </a:ext>
            </a:extLst>
          </p:cNvPr>
          <p:cNvSpPr/>
          <p:nvPr/>
        </p:nvSpPr>
        <p:spPr bwMode="gray">
          <a:xfrm>
            <a:off x="3086605" y="1717819"/>
            <a:ext cx="523741" cy="425457"/>
          </a:xfrm>
          <a:prstGeom prst="chevron">
            <a:avLst/>
          </a:prstGeom>
          <a:solidFill>
            <a:srgbClr val="F2F2F2"/>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C8682EB-52F8-EC90-5BD5-1C4A16328D4D}"/>
              </a:ext>
            </a:extLst>
          </p:cNvPr>
          <p:cNvSpPr txBox="1"/>
          <p:nvPr/>
        </p:nvSpPr>
        <p:spPr>
          <a:xfrm>
            <a:off x="413309" y="2181938"/>
            <a:ext cx="3010905" cy="1208399"/>
          </a:xfrm>
          <a:prstGeom prst="rect">
            <a:avLst/>
          </a:prstGeom>
          <a:solidFill>
            <a:schemeClr val="bg1">
              <a:lumMod val="95000"/>
            </a:schemeClr>
          </a:solidFill>
        </p:spPr>
        <p:txBody>
          <a:bodyPr wrap="square" lIns="68580" tIns="68580" rIns="68580" bIns="68580" rtlCol="0" anchor="ctr">
            <a:noAutofit/>
          </a:bodyPr>
          <a:lstStyle>
            <a:defPPr>
              <a:defRPr lang="en-US"/>
            </a:defPPr>
            <a:lvl1pPr>
              <a:buSzPct val="100000"/>
              <a:defRPr sz="1200">
                <a:solidFill>
                  <a:srgbClr val="313131"/>
                </a:solidFill>
              </a:defRPr>
            </a:lvl1pPr>
          </a:lstStyle>
          <a:p>
            <a:pPr marL="0" marR="0" lvl="0" indent="0" algn="ctr" defTabSz="914400" rtl="0" eaLnBrk="1" fontAlgn="auto" latinLnBrk="0" hangingPunct="1">
              <a:lnSpc>
                <a:spcPct val="107000"/>
              </a:lnSpc>
              <a:spcBef>
                <a:spcPts val="0"/>
              </a:spcBef>
              <a:spcAft>
                <a:spcPts val="800"/>
              </a:spcAft>
              <a:buClrTx/>
              <a:buSzPct val="100000"/>
              <a:buFontTx/>
              <a:buNone/>
              <a:tabLst/>
              <a:defRPr/>
            </a:pPr>
            <a:r>
              <a:rPr kumimoji="0" lang="en-US" sz="1100" b="0" i="0" u="none" strike="noStrike" kern="1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During transaction analysis, Investigators evaluate the alerted and historical transaction activity.  </a:t>
            </a:r>
          </a:p>
        </p:txBody>
      </p:sp>
      <p:sp>
        <p:nvSpPr>
          <p:cNvPr id="22" name="Chevron 4">
            <a:extLst>
              <a:ext uri="{FF2B5EF4-FFF2-40B4-BE49-F238E27FC236}">
                <a16:creationId xmlns:a16="http://schemas.microsoft.com/office/drawing/2014/main" id="{9B6774EF-642E-1C99-27EE-18824E03A70B}"/>
              </a:ext>
            </a:extLst>
          </p:cNvPr>
          <p:cNvSpPr/>
          <p:nvPr/>
        </p:nvSpPr>
        <p:spPr bwMode="gray">
          <a:xfrm>
            <a:off x="8112020" y="2206222"/>
            <a:ext cx="473238" cy="425457"/>
          </a:xfrm>
          <a:prstGeom prst="chevron">
            <a:avLst/>
          </a:prstGeom>
          <a:solidFill>
            <a:schemeClr val="accent6">
              <a:lumMod val="7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A89234AD-F4F2-30AC-AB61-B06881461AE6}"/>
              </a:ext>
            </a:extLst>
          </p:cNvPr>
          <p:cNvSpPr txBox="1"/>
          <p:nvPr/>
        </p:nvSpPr>
        <p:spPr>
          <a:xfrm>
            <a:off x="3610346" y="2670343"/>
            <a:ext cx="4738293" cy="758657"/>
          </a:xfrm>
          <a:prstGeom prst="rect">
            <a:avLst/>
          </a:prstGeom>
          <a:solidFill>
            <a:schemeClr val="accent6">
              <a:lumMod val="60000"/>
              <a:lumOff val="40000"/>
            </a:schemeClr>
          </a:solidFill>
        </p:spPr>
        <p:txBody>
          <a:bodyPr wrap="square" lIns="68580" tIns="68580" rIns="68580" bIns="68580" rtlCol="0" anchor="ctr">
            <a:noAutofit/>
          </a:bodyPr>
          <a:lstStyle>
            <a:defPPr>
              <a:defRPr lang="en-US"/>
            </a:defPPr>
            <a:lvl1pPr>
              <a:buSzPct val="100000"/>
              <a:defRPr sz="1200">
                <a:solidFill>
                  <a:srgbClr val="313131"/>
                </a:solidFill>
              </a:defRPr>
            </a:lvl1pPr>
          </a:lstStyle>
          <a:p>
            <a:pPr marL="0" marR="0" lvl="0" indent="0" algn="ctr" defTabSz="914400" rtl="0" eaLnBrk="1" fontAlgn="auto" latinLnBrk="0" hangingPunct="1">
              <a:lnSpc>
                <a:spcPct val="107000"/>
              </a:lnSpc>
              <a:spcBef>
                <a:spcPts val="0"/>
              </a:spcBef>
              <a:spcAft>
                <a:spcPts val="800"/>
              </a:spcAft>
              <a:buClrTx/>
              <a:buSzPct val="100000"/>
              <a:buFontTx/>
              <a:buNone/>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 determine if additional transactions are needed to establish an understanding of the transaction activity reviewed, </a:t>
            </a: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consider first:</a:t>
            </a:r>
            <a:endParaRPr kumimoji="0" lang="en-US" sz="110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TextBox 25">
            <a:extLst>
              <a:ext uri="{FF2B5EF4-FFF2-40B4-BE49-F238E27FC236}">
                <a16:creationId xmlns:a16="http://schemas.microsoft.com/office/drawing/2014/main" id="{E389FE9A-E828-7AE2-EEC6-48AEB00F3941}"/>
              </a:ext>
            </a:extLst>
          </p:cNvPr>
          <p:cNvSpPr txBox="1"/>
          <p:nvPr/>
        </p:nvSpPr>
        <p:spPr>
          <a:xfrm>
            <a:off x="8585259" y="3133923"/>
            <a:ext cx="2968566" cy="1488007"/>
          </a:xfrm>
          <a:prstGeom prst="rect">
            <a:avLst/>
          </a:prstGeom>
          <a:solidFill>
            <a:srgbClr val="F2F2F2"/>
          </a:solidFill>
        </p:spPr>
        <p:txBody>
          <a:bodyPr wrap="square" lIns="68580" tIns="68580" rIns="68580" bIns="68580" rtlCol="0" anchor="ctr">
            <a:noAutofit/>
          </a:bodyPr>
          <a:lstStyle>
            <a:defPPr>
              <a:defRPr lang="en-US"/>
            </a:defPPr>
            <a:lvl1pPr>
              <a:buSzPct val="100000"/>
              <a:defRPr sz="1200">
                <a:solidFill>
                  <a:srgbClr val="313131"/>
                </a:solidFill>
              </a:defRPr>
            </a:lvl1pPr>
          </a:lstStyle>
          <a:p>
            <a:pPr>
              <a:lnSpc>
                <a:spcPct val="107000"/>
              </a:lnSpc>
              <a:spcAft>
                <a:spcPts val="800"/>
              </a:spcAft>
              <a:defRPr/>
            </a:pPr>
            <a:r>
              <a:rPr kumimoji="0" lang="en-US" sz="1100" b="0" i="0" u="none" strike="noStrike" kern="12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If the Investigator determines there is still a need for additional transactions, the Investigator should navigate to the Statistics Page and download the 15-month transaction history from “Download Historic Transaction Table” under Lookback Period Data.</a:t>
            </a:r>
          </a:p>
        </p:txBody>
      </p:sp>
      <p:sp>
        <p:nvSpPr>
          <p:cNvPr id="27" name="Chevron 4">
            <a:extLst>
              <a:ext uri="{FF2B5EF4-FFF2-40B4-BE49-F238E27FC236}">
                <a16:creationId xmlns:a16="http://schemas.microsoft.com/office/drawing/2014/main" id="{9A38CC46-6A52-7B89-A519-40DE425EF335}"/>
              </a:ext>
            </a:extLst>
          </p:cNvPr>
          <p:cNvSpPr/>
          <p:nvPr/>
        </p:nvSpPr>
        <p:spPr bwMode="gray">
          <a:xfrm>
            <a:off x="11217154" y="2670343"/>
            <a:ext cx="523741" cy="425457"/>
          </a:xfrm>
          <a:prstGeom prst="chevron">
            <a:avLst/>
          </a:prstGeom>
          <a:solidFill>
            <a:srgbClr val="F2F2F2"/>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lumMod val="50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9641A5D-F61D-ABC2-AF43-B6FA8A4411BF}"/>
              </a:ext>
            </a:extLst>
          </p:cNvPr>
          <p:cNvSpPr txBox="1"/>
          <p:nvPr/>
        </p:nvSpPr>
        <p:spPr>
          <a:xfrm>
            <a:off x="3610346" y="3467663"/>
            <a:ext cx="4738293" cy="2707397"/>
          </a:xfrm>
          <a:prstGeom prst="rect">
            <a:avLst/>
          </a:prstGeom>
          <a:noFill/>
          <a:ln w="28575">
            <a:solidFill>
              <a:schemeClr val="accent6">
                <a:lumMod val="40000"/>
                <a:lumOff val="60000"/>
              </a:schemeClr>
            </a:solidFill>
          </a:ln>
        </p:spPr>
        <p:txBody>
          <a:bodyPr wrap="square" lIns="68580" tIns="68580" rIns="68580" bIns="68580" rtlCol="0" anchor="ctr">
            <a:noAutofit/>
          </a:bodyPr>
          <a:lstStyle>
            <a:defPPr>
              <a:defRPr lang="en-US"/>
            </a:defPPr>
            <a:lvl1pPr>
              <a:buSzPct val="100000"/>
              <a:defRPr sz="1200">
                <a:solidFill>
                  <a:srgbClr val="313131"/>
                </a:solidFill>
              </a:defRPr>
            </a:lvl1pPr>
          </a:lstStyle>
          <a:p>
            <a:pPr marL="182880" marR="0" lvl="0" indent="-182880" algn="l" defTabSz="914400" rtl="0" eaLnBrk="1" fontAlgn="auto" latinLnBrk="0" hangingPunct="1">
              <a:lnSpc>
                <a:spcPct val="107000"/>
              </a:lnSpc>
              <a:spcBef>
                <a:spcPts val="0"/>
              </a:spcBef>
              <a:spcAft>
                <a:spcPts val="800"/>
              </a:spcAft>
              <a:buClrTx/>
              <a:buSzPct val="100000"/>
              <a:buFont typeface="Wingdings" panose="05000000000000000000" pitchFamily="2" charset="2"/>
              <a:buChar char="q"/>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What is the rule? Consider the rule in relation to the product and product limits (e.g., the transactions alerted for structuring, but the transactions appear to be conducted within product limits)</a:t>
            </a:r>
          </a:p>
          <a:p>
            <a:pPr marL="182880" marR="0" lvl="0" indent="-182880" algn="l" defTabSz="914400" rtl="0" eaLnBrk="1" fontAlgn="auto" latinLnBrk="0" hangingPunct="1">
              <a:lnSpc>
                <a:spcPct val="107000"/>
              </a:lnSpc>
              <a:spcBef>
                <a:spcPts val="0"/>
              </a:spcBef>
              <a:spcAft>
                <a:spcPts val="800"/>
              </a:spcAft>
              <a:buClrTx/>
              <a:buSzPct val="100000"/>
              <a:buFont typeface="Wingdings" panose="05000000000000000000" pitchFamily="2" charset="2"/>
              <a:buChar char="q"/>
              <a:tabLst/>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Can the flow of funds be explained from reviewing the 15-month historical transactions? (e.g., is this a one-off instance, or does the customer conduct the activity with some regularity?)</a:t>
            </a:r>
            <a:endPar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82880" marR="0" lvl="0" indent="-182880" algn="l" defTabSz="914400" rtl="0" eaLnBrk="1" fontAlgn="auto" latinLnBrk="0" hangingPunct="1">
              <a:lnSpc>
                <a:spcPct val="107000"/>
              </a:lnSpc>
              <a:spcBef>
                <a:spcPts val="0"/>
              </a:spcBef>
              <a:spcAft>
                <a:spcPts val="800"/>
              </a:spcAft>
              <a:buClrTx/>
              <a:buSzPct val="100000"/>
              <a:buFont typeface="Wingdings" panose="05000000000000000000" pitchFamily="2" charset="2"/>
              <a:buChar char="q"/>
              <a:tabLst/>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Does information found on the customer during due diligence provide an explanation for the source of funds? (i.e., an occupation was found in open-source research)</a:t>
            </a:r>
          </a:p>
          <a:p>
            <a:pPr marL="182880" marR="0" lvl="0" indent="-182880" algn="l" defTabSz="914400" rtl="0" eaLnBrk="1" fontAlgn="auto" latinLnBrk="0" hangingPunct="1">
              <a:lnSpc>
                <a:spcPct val="107000"/>
              </a:lnSpc>
              <a:spcBef>
                <a:spcPts val="0"/>
              </a:spcBef>
              <a:spcAft>
                <a:spcPts val="800"/>
              </a:spcAft>
              <a:buClrTx/>
              <a:buSzPct val="100000"/>
              <a:buFont typeface="Wingdings" panose="05000000000000000000" pitchFamily="2" charset="2"/>
              <a:buChar char="q"/>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Does information found on the counterparty during due diligence explain the reason for activity? (i.e., a personal or familial relationship could be determined from open-source research)</a:t>
            </a:r>
          </a:p>
        </p:txBody>
      </p:sp>
      <p:sp>
        <p:nvSpPr>
          <p:cNvPr id="8" name="Pentagon 1">
            <a:extLst>
              <a:ext uri="{FF2B5EF4-FFF2-40B4-BE49-F238E27FC236}">
                <a16:creationId xmlns:a16="http://schemas.microsoft.com/office/drawing/2014/main" id="{122B4871-046E-9780-FB83-E9C32ECA4336}"/>
              </a:ext>
            </a:extLst>
          </p:cNvPr>
          <p:cNvSpPr/>
          <p:nvPr/>
        </p:nvSpPr>
        <p:spPr bwMode="gray">
          <a:xfrm>
            <a:off x="8585259" y="2670343"/>
            <a:ext cx="2747746" cy="425457"/>
          </a:xfrm>
          <a:prstGeom prst="homePlate">
            <a:avLst>
              <a:gd name="adj" fmla="val 44455"/>
            </a:avLst>
          </a:prstGeom>
          <a:solidFill>
            <a:srgbClr val="F2F2F2"/>
          </a:solidFill>
          <a:ln w="19050" algn="ctr">
            <a:noFill/>
            <a:miter lim="800000"/>
            <a:headEnd/>
            <a:tailEnd/>
          </a:ln>
        </p:spPr>
        <p:txBody>
          <a:bodyPr wrap="square" lIns="3600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Additional Transaction Pull</a:t>
            </a:r>
          </a:p>
        </p:txBody>
      </p:sp>
      <p:sp>
        <p:nvSpPr>
          <p:cNvPr id="9" name="Pentagon 1">
            <a:extLst>
              <a:ext uri="{FF2B5EF4-FFF2-40B4-BE49-F238E27FC236}">
                <a16:creationId xmlns:a16="http://schemas.microsoft.com/office/drawing/2014/main" id="{464F3AA7-D698-9D50-66C8-F2384541D0F5}"/>
              </a:ext>
            </a:extLst>
          </p:cNvPr>
          <p:cNvSpPr/>
          <p:nvPr/>
        </p:nvSpPr>
        <p:spPr bwMode="gray">
          <a:xfrm>
            <a:off x="3610346" y="2206223"/>
            <a:ext cx="4586661" cy="425457"/>
          </a:xfrm>
          <a:prstGeom prst="homePlate">
            <a:avLst>
              <a:gd name="adj" fmla="val 43627"/>
            </a:avLst>
          </a:prstGeom>
          <a:solidFill>
            <a:schemeClr val="accent6">
              <a:lumMod val="75000"/>
            </a:schemeClr>
          </a:solidFill>
          <a:ln w="19050" algn="ctr">
            <a:noFill/>
            <a:miter lim="800000"/>
            <a:headEnd/>
            <a:tailEnd/>
          </a:ln>
        </p:spPr>
        <p:txBody>
          <a:bodyPr wrap="square" lIns="3600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Additional Transactions Needed</a:t>
            </a:r>
          </a:p>
        </p:txBody>
      </p:sp>
      <p:sp>
        <p:nvSpPr>
          <p:cNvPr id="14" name="TextBox 13">
            <a:extLst>
              <a:ext uri="{FF2B5EF4-FFF2-40B4-BE49-F238E27FC236}">
                <a16:creationId xmlns:a16="http://schemas.microsoft.com/office/drawing/2014/main" id="{51F679B3-30A5-CCE7-7ADE-D2C456804D18}"/>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4</a:t>
            </a:r>
          </a:p>
        </p:txBody>
      </p:sp>
      <p:cxnSp>
        <p:nvCxnSpPr>
          <p:cNvPr id="15" name="Straight Connector 14">
            <a:extLst>
              <a:ext uri="{FF2B5EF4-FFF2-40B4-BE49-F238E27FC236}">
                <a16:creationId xmlns:a16="http://schemas.microsoft.com/office/drawing/2014/main" id="{5F2AF7F7-BE11-9602-81A4-99ED56E95467}"/>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7616E5-58DE-CDDE-8E15-7C06BD0F9599}"/>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6670F03-1995-36EE-CA32-F32AD12A618E}"/>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Tree>
    <p:extLst>
      <p:ext uri="{BB962C8B-B14F-4D97-AF65-F5344CB8AC3E}">
        <p14:creationId xmlns:p14="http://schemas.microsoft.com/office/powerpoint/2010/main" val="14214277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CA74FDA-E40E-57AC-0EAC-98F683D6841B}"/>
              </a:ext>
            </a:extLst>
          </p:cNvPr>
          <p:cNvSpPr/>
          <p:nvPr/>
        </p:nvSpPr>
        <p:spPr>
          <a:xfrm>
            <a:off x="965702" y="6004193"/>
            <a:ext cx="6666739" cy="430887"/>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Transactions alerted on credits in the month of May </a:t>
            </a:r>
            <a:r>
              <a:rPr kumimoji="0" lang="en-US" sz="1100" b="0" i="0" u="none" strike="noStrike" kern="1200" cap="none" spc="0" normalizeH="0" baseline="0" noProof="0" err="1">
                <a:ln>
                  <a:noFill/>
                </a:ln>
                <a:solidFill>
                  <a:prstClr val="black"/>
                </a:solidFill>
                <a:effectLst/>
                <a:uLnTx/>
                <a:uFillTx/>
                <a:latin typeface="Open Sans"/>
                <a:ea typeface="+mn-ea"/>
                <a:cs typeface="+mn-cs"/>
              </a:rPr>
              <a:t>bu</a:t>
            </a:r>
            <a:r>
              <a:rPr lang="en-US" sz="1100">
                <a:solidFill>
                  <a:prstClr val="black"/>
                </a:solidFill>
                <a:latin typeface="Open Sans"/>
              </a:rPr>
              <a:t>t there are no alerted transactions within the month of June.</a:t>
            </a: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32" name="Rectangle 31">
            <a:extLst>
              <a:ext uri="{FF2B5EF4-FFF2-40B4-BE49-F238E27FC236}">
                <a16:creationId xmlns:a16="http://schemas.microsoft.com/office/drawing/2014/main" id="{A2B23DB9-6FB7-F61B-28D3-1522369AF982}"/>
              </a:ext>
            </a:extLst>
          </p:cNvPr>
          <p:cNvSpPr/>
          <p:nvPr/>
        </p:nvSpPr>
        <p:spPr>
          <a:xfrm>
            <a:off x="965702" y="5190871"/>
            <a:ext cx="6666739" cy="668232"/>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Alerted </a:t>
            </a:r>
            <a:r>
              <a:rPr lang="en-US" sz="1100">
                <a:solidFill>
                  <a:prstClr val="black"/>
                </a:solidFill>
                <a:latin typeface="Open Sans"/>
              </a:rPr>
              <a:t>debit </a:t>
            </a:r>
            <a:r>
              <a:rPr kumimoji="0" lang="en-US" sz="1100" b="0" i="0" u="none" strike="noStrike" kern="1200" cap="none" spc="0" normalizeH="0" baseline="0" noProof="0">
                <a:ln>
                  <a:noFill/>
                </a:ln>
                <a:solidFill>
                  <a:prstClr val="black"/>
                </a:solidFill>
                <a:effectLst/>
                <a:uLnTx/>
                <a:uFillTx/>
                <a:latin typeface="Open Sans"/>
                <a:ea typeface="+mn-ea"/>
                <a:cs typeface="+mn-cs"/>
              </a:rPr>
              <a:t>transactions are at the beginning of the 15-month review period, with no indication of the source of funds or deposits/credits. (Conversely, alerted credit transactions are at the end of the review period with no data for the flow of funds thereafter.)</a:t>
            </a:r>
          </a:p>
        </p:txBody>
      </p:sp>
      <p:sp>
        <p:nvSpPr>
          <p:cNvPr id="14" name="Rectangle 13">
            <a:extLst>
              <a:ext uri="{FF2B5EF4-FFF2-40B4-BE49-F238E27FC236}">
                <a16:creationId xmlns:a16="http://schemas.microsoft.com/office/drawing/2014/main" id="{9A8A4857-78F1-BD12-19C4-BD6CD2FA1E54}"/>
              </a:ext>
            </a:extLst>
          </p:cNvPr>
          <p:cNvSpPr/>
          <p:nvPr/>
        </p:nvSpPr>
        <p:spPr>
          <a:xfrm>
            <a:off x="965704" y="3979560"/>
            <a:ext cx="6666738" cy="458923"/>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The transactions alerted on withdrawals, but there are no alerted transactions within the review period for deposits/credits.</a:t>
            </a:r>
          </a:p>
        </p:txBody>
      </p:sp>
      <p:sp>
        <p:nvSpPr>
          <p:cNvPr id="11" name="Rectangle 10">
            <a:extLst>
              <a:ext uri="{FF2B5EF4-FFF2-40B4-BE49-F238E27FC236}">
                <a16:creationId xmlns:a16="http://schemas.microsoft.com/office/drawing/2014/main" id="{E91C3AE5-ACFB-947A-2AF8-403CDF0D2850}"/>
              </a:ext>
            </a:extLst>
          </p:cNvPr>
          <p:cNvSpPr/>
          <p:nvPr/>
        </p:nvSpPr>
        <p:spPr>
          <a:xfrm>
            <a:off x="742370" y="3044726"/>
            <a:ext cx="10936544" cy="307775"/>
          </a:xfrm>
          <a:prstGeom prst="rect">
            <a:avLst/>
          </a:prstGeom>
        </p:spPr>
        <p:txBody>
          <a:bodyPr wrap="square" lIns="121917" tIns="60959" rIns="121917" bIns="60959" anchor="ctr" anchorCtr="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67" normalizeH="0" baseline="0" noProof="0">
                <a:ln>
                  <a:noFill/>
                </a:ln>
                <a:solidFill>
                  <a:srgbClr val="000000"/>
                </a:solidFill>
                <a:effectLst/>
                <a:uLnTx/>
                <a:uFillTx/>
                <a:latin typeface="Open Sans" charset="0"/>
                <a:ea typeface="Open Sans" charset="0"/>
                <a:cs typeface="Open Sans" charset="0"/>
              </a:rPr>
              <a:t>Examples </a:t>
            </a:r>
          </a:p>
        </p:txBody>
      </p:sp>
      <p:sp>
        <p:nvSpPr>
          <p:cNvPr id="21" name="Flowchart: Connector 20">
            <a:extLst>
              <a:ext uri="{FF2B5EF4-FFF2-40B4-BE49-F238E27FC236}">
                <a16:creationId xmlns:a16="http://schemas.microsoft.com/office/drawing/2014/main" id="{34F7A103-58ED-31D3-2BEF-5ED5FB27B835}"/>
              </a:ext>
            </a:extLst>
          </p:cNvPr>
          <p:cNvSpPr/>
          <p:nvPr/>
        </p:nvSpPr>
        <p:spPr>
          <a:xfrm>
            <a:off x="735409" y="5254700"/>
            <a:ext cx="270857" cy="267299"/>
          </a:xfrm>
          <a:prstGeom prst="flowChartConnector">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black"/>
                </a:solidFill>
                <a:latin typeface="Open Sans" panose="020B0606030504020204" pitchFamily="34" charset="0"/>
                <a:ea typeface="Open Sans" panose="020B0606030504020204" pitchFamily="34" charset="0"/>
                <a:cs typeface="Open Sans" panose="020B0606030504020204" pitchFamily="34" charset="0"/>
              </a:rPr>
              <a:t>3</a:t>
            </a: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Flowchart: Connector 19">
            <a:extLst>
              <a:ext uri="{FF2B5EF4-FFF2-40B4-BE49-F238E27FC236}">
                <a16:creationId xmlns:a16="http://schemas.microsoft.com/office/drawing/2014/main" id="{4E5F78AC-18B8-910C-6C85-B2118F2157DD}"/>
              </a:ext>
            </a:extLst>
          </p:cNvPr>
          <p:cNvSpPr/>
          <p:nvPr/>
        </p:nvSpPr>
        <p:spPr>
          <a:xfrm>
            <a:off x="735409" y="4061926"/>
            <a:ext cx="270857" cy="267299"/>
          </a:xfrm>
          <a:prstGeom prst="flowChartConnector">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22" name="Flowchart: Connector 21">
            <a:extLst>
              <a:ext uri="{FF2B5EF4-FFF2-40B4-BE49-F238E27FC236}">
                <a16:creationId xmlns:a16="http://schemas.microsoft.com/office/drawing/2014/main" id="{5628DAA2-5826-BAF5-4C47-400B3C438EF9}"/>
              </a:ext>
            </a:extLst>
          </p:cNvPr>
          <p:cNvSpPr/>
          <p:nvPr/>
        </p:nvSpPr>
        <p:spPr>
          <a:xfrm>
            <a:off x="742370" y="6030137"/>
            <a:ext cx="259218" cy="267299"/>
          </a:xfrm>
          <a:prstGeom prst="flowChartConnector">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sp>
        <p:nvSpPr>
          <p:cNvPr id="19" name="Text Placeholder 2">
            <a:extLst>
              <a:ext uri="{FF2B5EF4-FFF2-40B4-BE49-F238E27FC236}">
                <a16:creationId xmlns:a16="http://schemas.microsoft.com/office/drawing/2014/main" id="{5F7CEDDF-8273-8BE2-DAD3-374F4F83080D}"/>
              </a:ext>
            </a:extLst>
          </p:cNvPr>
          <p:cNvSpPr>
            <a:spLocks noGrp="1"/>
          </p:cNvSpPr>
          <p:nvPr>
            <p:ph type="body" sz="quarter" idx="22"/>
          </p:nvPr>
        </p:nvSpPr>
        <p:spPr>
          <a:xfrm>
            <a:off x="463295" y="752182"/>
            <a:ext cx="10655420" cy="622558"/>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may find that additional transactions are needed to understand the activity. Review of certain rules may be more likely to require additional transactions due to the nature of the alerted activity being one-sided. </a:t>
            </a:r>
          </a:p>
        </p:txBody>
      </p:sp>
      <p:sp>
        <p:nvSpPr>
          <p:cNvPr id="23" name="Title 3">
            <a:extLst>
              <a:ext uri="{FF2B5EF4-FFF2-40B4-BE49-F238E27FC236}">
                <a16:creationId xmlns:a16="http://schemas.microsoft.com/office/drawing/2014/main" id="{419465DB-4CD0-62F6-4B32-53C97C920608}"/>
              </a:ext>
            </a:extLst>
          </p:cNvPr>
          <p:cNvSpPr>
            <a:spLocks noGrp="1"/>
          </p:cNvSpPr>
          <p:nvPr>
            <p:ph type="title"/>
          </p:nvPr>
        </p:nvSpPr>
        <p:spPr>
          <a:xfrm>
            <a:off x="463295" y="345992"/>
            <a:ext cx="11277600"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Transaction Analysis: Additional Transaction Searches</a:t>
            </a:r>
          </a:p>
        </p:txBody>
      </p:sp>
      <p:sp>
        <p:nvSpPr>
          <p:cNvPr id="25" name="TextBox 24">
            <a:extLst>
              <a:ext uri="{FF2B5EF4-FFF2-40B4-BE49-F238E27FC236}">
                <a16:creationId xmlns:a16="http://schemas.microsoft.com/office/drawing/2014/main" id="{87F6DAA0-4D46-2B2E-4E8E-F0D77E9AB054}"/>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4</a:t>
            </a:r>
          </a:p>
        </p:txBody>
      </p:sp>
      <p:cxnSp>
        <p:nvCxnSpPr>
          <p:cNvPr id="26" name="Straight Connector 25">
            <a:extLst>
              <a:ext uri="{FF2B5EF4-FFF2-40B4-BE49-F238E27FC236}">
                <a16:creationId xmlns:a16="http://schemas.microsoft.com/office/drawing/2014/main" id="{35B29061-D0A8-8D8B-FB92-BBD90E74E666}"/>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903C8F-5CA2-32B1-A930-CEEBD3500CB3}"/>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81CF409-94A6-CDE1-411D-5E594081A5E8}"/>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33" name="Rectangle 32">
            <a:extLst>
              <a:ext uri="{FF2B5EF4-FFF2-40B4-BE49-F238E27FC236}">
                <a16:creationId xmlns:a16="http://schemas.microsoft.com/office/drawing/2014/main" id="{2D3AE713-CA8F-090C-F9AE-2DEB8FFEBEB9}"/>
              </a:ext>
            </a:extLst>
          </p:cNvPr>
          <p:cNvSpPr/>
          <p:nvPr/>
        </p:nvSpPr>
        <p:spPr>
          <a:xfrm>
            <a:off x="965704" y="4585194"/>
            <a:ext cx="6666738" cy="498472"/>
          </a:xfrm>
          <a:prstGeom prst="rect">
            <a:avLst/>
          </a:prstGeom>
          <a:solidFill>
            <a:schemeClr val="bg1">
              <a:lumMod val="9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Transactions alerted for structuring on P2P transfers, but there are no alerted credit transactions within the review period.</a:t>
            </a:r>
          </a:p>
        </p:txBody>
      </p:sp>
      <p:sp>
        <p:nvSpPr>
          <p:cNvPr id="48" name="Flowchart: Connector 47">
            <a:extLst>
              <a:ext uri="{FF2B5EF4-FFF2-40B4-BE49-F238E27FC236}">
                <a16:creationId xmlns:a16="http://schemas.microsoft.com/office/drawing/2014/main" id="{6D247FC7-3186-A80E-6D5E-CC0880DF1060}"/>
              </a:ext>
            </a:extLst>
          </p:cNvPr>
          <p:cNvSpPr/>
          <p:nvPr/>
        </p:nvSpPr>
        <p:spPr>
          <a:xfrm>
            <a:off x="740418" y="4657413"/>
            <a:ext cx="261116" cy="267299"/>
          </a:xfrm>
          <a:prstGeom prst="flowChartConnector">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sp>
        <p:nvSpPr>
          <p:cNvPr id="2" name="TextBox 1">
            <a:extLst>
              <a:ext uri="{FF2B5EF4-FFF2-40B4-BE49-F238E27FC236}">
                <a16:creationId xmlns:a16="http://schemas.microsoft.com/office/drawing/2014/main" id="{09CB5E33-0685-7B90-B27F-3532EF6B592E}"/>
              </a:ext>
            </a:extLst>
          </p:cNvPr>
          <p:cNvSpPr txBox="1"/>
          <p:nvPr/>
        </p:nvSpPr>
        <p:spPr>
          <a:xfrm>
            <a:off x="7914966" y="3979477"/>
            <a:ext cx="3763947" cy="430887"/>
          </a:xfrm>
          <a:prstGeom prst="rect">
            <a:avLst/>
          </a:prstGeom>
          <a:noFill/>
          <a:ln>
            <a:solidFill>
              <a:schemeClr val="tx1"/>
            </a:solidFill>
            <a:prstDash val="lgDash"/>
          </a:ln>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Review credit activity from 2-3 months prior to the alerted activity. </a:t>
            </a:r>
          </a:p>
        </p:txBody>
      </p:sp>
      <p:cxnSp>
        <p:nvCxnSpPr>
          <p:cNvPr id="4" name="Straight Arrow Connector 3">
            <a:extLst>
              <a:ext uri="{FF2B5EF4-FFF2-40B4-BE49-F238E27FC236}">
                <a16:creationId xmlns:a16="http://schemas.microsoft.com/office/drawing/2014/main" id="{8165B6BE-69EB-EC86-0896-3CA7712D2DC7}"/>
              </a:ext>
            </a:extLst>
          </p:cNvPr>
          <p:cNvCxnSpPr>
            <a:cxnSpLocks/>
            <a:stCxn id="14" idx="3"/>
            <a:endCxn id="2" idx="1"/>
          </p:cNvCxnSpPr>
          <p:nvPr/>
        </p:nvCxnSpPr>
        <p:spPr>
          <a:xfrm flipV="1">
            <a:off x="7632442" y="4208939"/>
            <a:ext cx="282524" cy="83"/>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6B2BBB-6756-7203-6172-1FD6F19644C6}"/>
              </a:ext>
            </a:extLst>
          </p:cNvPr>
          <p:cNvSpPr txBox="1"/>
          <p:nvPr/>
        </p:nvSpPr>
        <p:spPr>
          <a:xfrm>
            <a:off x="7923982" y="4587349"/>
            <a:ext cx="3772701" cy="430887"/>
          </a:xfrm>
          <a:prstGeom prst="rect">
            <a:avLst/>
          </a:prstGeom>
          <a:noFill/>
          <a:ln>
            <a:solidFill>
              <a:schemeClr val="tx1"/>
            </a:solidFill>
            <a:prstDash val="lgDash"/>
          </a:ln>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Review credit activity in the week/month prior to the alerted activity.</a:t>
            </a:r>
          </a:p>
        </p:txBody>
      </p:sp>
      <p:cxnSp>
        <p:nvCxnSpPr>
          <p:cNvPr id="15" name="Straight Arrow Connector 14">
            <a:extLst>
              <a:ext uri="{FF2B5EF4-FFF2-40B4-BE49-F238E27FC236}">
                <a16:creationId xmlns:a16="http://schemas.microsoft.com/office/drawing/2014/main" id="{92115C65-1FDB-806A-34DC-86F5A2ECAC45}"/>
              </a:ext>
            </a:extLst>
          </p:cNvPr>
          <p:cNvCxnSpPr>
            <a:cxnSpLocks/>
            <a:stCxn id="33" idx="3"/>
            <a:endCxn id="10" idx="1"/>
          </p:cNvCxnSpPr>
          <p:nvPr/>
        </p:nvCxnSpPr>
        <p:spPr>
          <a:xfrm>
            <a:off x="7632442" y="4834430"/>
            <a:ext cx="291540" cy="1078"/>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38B3DB3-BC33-7FE9-35BE-3CADE1348742}"/>
              </a:ext>
            </a:extLst>
          </p:cNvPr>
          <p:cNvSpPr txBox="1"/>
          <p:nvPr/>
        </p:nvSpPr>
        <p:spPr>
          <a:xfrm>
            <a:off x="7923982" y="5309543"/>
            <a:ext cx="3772701" cy="430887"/>
          </a:xfrm>
          <a:prstGeom prst="rect">
            <a:avLst/>
          </a:prstGeom>
          <a:noFill/>
          <a:ln>
            <a:solidFill>
              <a:schemeClr val="tx1"/>
            </a:solidFill>
            <a:prstDash val="lgDash"/>
          </a:ln>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Review outlying transactions from 2-3 months prior to/following the review period.</a:t>
            </a:r>
          </a:p>
        </p:txBody>
      </p:sp>
      <p:cxnSp>
        <p:nvCxnSpPr>
          <p:cNvPr id="17" name="Straight Arrow Connector 16">
            <a:extLst>
              <a:ext uri="{FF2B5EF4-FFF2-40B4-BE49-F238E27FC236}">
                <a16:creationId xmlns:a16="http://schemas.microsoft.com/office/drawing/2014/main" id="{E5E93F33-4FA7-D2F4-4F28-4E6CA21D09CB}"/>
              </a:ext>
            </a:extLst>
          </p:cNvPr>
          <p:cNvCxnSpPr>
            <a:cxnSpLocks/>
            <a:stCxn id="32" idx="3"/>
            <a:endCxn id="16" idx="1"/>
          </p:cNvCxnSpPr>
          <p:nvPr/>
        </p:nvCxnSpPr>
        <p:spPr>
          <a:xfrm>
            <a:off x="7632441" y="5524987"/>
            <a:ext cx="291541" cy="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E30748D-ED1B-8871-8911-1D547AB7BDAB}"/>
              </a:ext>
            </a:extLst>
          </p:cNvPr>
          <p:cNvSpPr txBox="1"/>
          <p:nvPr/>
        </p:nvSpPr>
        <p:spPr>
          <a:xfrm>
            <a:off x="7923982" y="6004193"/>
            <a:ext cx="3772701" cy="430887"/>
          </a:xfrm>
          <a:prstGeom prst="rect">
            <a:avLst/>
          </a:prstGeom>
          <a:noFill/>
          <a:ln>
            <a:solidFill>
              <a:schemeClr val="tx1"/>
            </a:solidFill>
            <a:prstDash val="lgDash"/>
          </a:ln>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Review debit activity for the month of June.</a:t>
            </a:r>
          </a:p>
          <a:p>
            <a:endParaRPr lang="en-US" sz="1100">
              <a:latin typeface="Open Sans" panose="020B0606030504020204" pitchFamily="34" charset="0"/>
              <a:ea typeface="Open Sans" panose="020B0606030504020204" pitchFamily="34" charset="0"/>
              <a:cs typeface="Open Sans" panose="020B0606030504020204" pitchFamily="34" charset="0"/>
            </a:endParaRPr>
          </a:p>
        </p:txBody>
      </p:sp>
      <p:cxnSp>
        <p:nvCxnSpPr>
          <p:cNvPr id="24" name="Straight Arrow Connector 23">
            <a:extLst>
              <a:ext uri="{FF2B5EF4-FFF2-40B4-BE49-F238E27FC236}">
                <a16:creationId xmlns:a16="http://schemas.microsoft.com/office/drawing/2014/main" id="{12F6FE01-1947-7F28-FB04-B830B91D8419}"/>
              </a:ext>
            </a:extLst>
          </p:cNvPr>
          <p:cNvCxnSpPr>
            <a:cxnSpLocks/>
            <a:stCxn id="31" idx="3"/>
            <a:endCxn id="18" idx="1"/>
          </p:cNvCxnSpPr>
          <p:nvPr/>
        </p:nvCxnSpPr>
        <p:spPr>
          <a:xfrm>
            <a:off x="7632441" y="6219637"/>
            <a:ext cx="291541" cy="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45E3ABAA-9DF8-5C37-6B4A-606852FE43DF}"/>
              </a:ext>
            </a:extLst>
          </p:cNvPr>
          <p:cNvSpPr/>
          <p:nvPr/>
        </p:nvSpPr>
        <p:spPr>
          <a:xfrm>
            <a:off x="752531" y="1263571"/>
            <a:ext cx="10829127" cy="307775"/>
          </a:xfrm>
          <a:prstGeom prst="rect">
            <a:avLst/>
          </a:prstGeom>
        </p:spPr>
        <p:txBody>
          <a:bodyPr wrap="square" lIns="121917" tIns="60959" rIns="121917" bIns="60959" anchor="ctr" anchorCtr="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67" normalizeH="0" baseline="0" noProof="0">
                <a:ln>
                  <a:noFill/>
                </a:ln>
                <a:solidFill>
                  <a:srgbClr val="000000"/>
                </a:solidFill>
                <a:effectLst/>
                <a:uLnTx/>
                <a:uFillTx/>
                <a:latin typeface="Open Sans" charset="0"/>
                <a:ea typeface="Open Sans" charset="0"/>
                <a:cs typeface="Open Sans" charset="0"/>
              </a:rPr>
              <a:t>Rules</a:t>
            </a:r>
          </a:p>
        </p:txBody>
      </p:sp>
      <p:graphicFrame>
        <p:nvGraphicFramePr>
          <p:cNvPr id="93" name="Table 92">
            <a:extLst>
              <a:ext uri="{FF2B5EF4-FFF2-40B4-BE49-F238E27FC236}">
                <a16:creationId xmlns:a16="http://schemas.microsoft.com/office/drawing/2014/main" id="{5FBF931D-AA72-14CE-CBD7-6AA5C351C1A9}"/>
              </a:ext>
            </a:extLst>
          </p:cNvPr>
          <p:cNvGraphicFramePr>
            <a:graphicFrameLocks noGrp="1"/>
          </p:cNvGraphicFramePr>
          <p:nvPr>
            <p:extLst>
              <p:ext uri="{D42A27DB-BD31-4B8C-83A1-F6EECF244321}">
                <p14:modId xmlns:p14="http://schemas.microsoft.com/office/powerpoint/2010/main" val="2273340285"/>
              </p:ext>
            </p:extLst>
          </p:nvPr>
        </p:nvGraphicFramePr>
        <p:xfrm>
          <a:off x="735410" y="3400349"/>
          <a:ext cx="10961273" cy="370840"/>
        </p:xfrm>
        <a:graphic>
          <a:graphicData uri="http://schemas.openxmlformats.org/drawingml/2006/table">
            <a:tbl>
              <a:tblPr firstRow="1" bandRow="1">
                <a:tableStyleId>{5C22544A-7EE6-4342-B048-85BDC9FD1C3A}</a:tableStyleId>
              </a:tblPr>
              <a:tblGrid>
                <a:gridCol w="10961273">
                  <a:extLst>
                    <a:ext uri="{9D8B030D-6E8A-4147-A177-3AD203B41FA5}">
                      <a16:colId xmlns:a16="http://schemas.microsoft.com/office/drawing/2014/main" val="2828983381"/>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00" spc="67">
                          <a:solidFill>
                            <a:srgbClr val="000000"/>
                          </a:solidFill>
                          <a:latin typeface="Open Sans" charset="0"/>
                          <a:ea typeface="Open Sans" charset="0"/>
                          <a:cs typeface="Open Sans" charset="0"/>
                        </a:rPr>
                        <a:t>The following scenarios are</a:t>
                      </a:r>
                      <a:r>
                        <a:rPr kumimoji="0" lang="en-US" sz="1100" b="0" i="0" u="none" strike="noStrike" kern="100" cap="none" spc="67" normalizeH="0" baseline="0" noProof="0">
                          <a:ln>
                            <a:noFill/>
                          </a:ln>
                          <a:solidFill>
                            <a:srgbClr val="000000"/>
                          </a:solidFill>
                          <a:effectLst/>
                          <a:uLnTx/>
                          <a:uFillTx/>
                          <a:latin typeface="Open Sans" charset="0"/>
                          <a:ea typeface="Open Sans" charset="0"/>
                          <a:cs typeface="Open Sans" charset="0"/>
                        </a:rPr>
                        <a:t> examples of activity which may warrant requesting Additional Transaction Searches and the information to request:</a:t>
                      </a:r>
                    </a:p>
                  </a:txBody>
                  <a:tcPr anchor="ctr">
                    <a:lnL w="12700" cmpd="sng">
                      <a:noFill/>
                    </a:lnL>
                    <a:lnR w="12700" cmpd="sng">
                      <a:noFill/>
                    </a:lnR>
                    <a:lnT w="38100" cap="flat" cmpd="sng" algn="ctr">
                      <a:solidFill>
                        <a:schemeClr val="accent6">
                          <a:lumMod val="60000"/>
                          <a:lumOff val="40000"/>
                        </a:schemeClr>
                      </a:solidFill>
                      <a:prstDash val="solid"/>
                      <a:round/>
                      <a:headEnd type="none" w="med" len="med"/>
                      <a:tailEnd type="none" w="med" len="med"/>
                    </a:lnT>
                    <a:lnB w="381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2088762"/>
                  </a:ext>
                </a:extLst>
              </a:tr>
            </a:tbl>
          </a:graphicData>
        </a:graphic>
      </p:graphicFrame>
      <p:graphicFrame>
        <p:nvGraphicFramePr>
          <p:cNvPr id="94" name="Table 93">
            <a:extLst>
              <a:ext uri="{FF2B5EF4-FFF2-40B4-BE49-F238E27FC236}">
                <a16:creationId xmlns:a16="http://schemas.microsoft.com/office/drawing/2014/main" id="{F30B882B-A059-CA9E-A287-3954D6885C6C}"/>
              </a:ext>
            </a:extLst>
          </p:cNvPr>
          <p:cNvGraphicFramePr>
            <a:graphicFrameLocks noGrp="1"/>
          </p:cNvGraphicFramePr>
          <p:nvPr>
            <p:extLst>
              <p:ext uri="{D42A27DB-BD31-4B8C-83A1-F6EECF244321}">
                <p14:modId xmlns:p14="http://schemas.microsoft.com/office/powerpoint/2010/main" val="3092379992"/>
              </p:ext>
            </p:extLst>
          </p:nvPr>
        </p:nvGraphicFramePr>
        <p:xfrm>
          <a:off x="734143" y="1604872"/>
          <a:ext cx="10847516" cy="522384"/>
        </p:xfrm>
        <a:graphic>
          <a:graphicData uri="http://schemas.openxmlformats.org/drawingml/2006/table">
            <a:tbl>
              <a:tblPr firstRow="1" bandRow="1">
                <a:tableStyleId>{5C22544A-7EE6-4342-B048-85BDC9FD1C3A}</a:tableStyleId>
              </a:tblPr>
              <a:tblGrid>
                <a:gridCol w="10847516">
                  <a:extLst>
                    <a:ext uri="{9D8B030D-6E8A-4147-A177-3AD203B41FA5}">
                      <a16:colId xmlns:a16="http://schemas.microsoft.com/office/drawing/2014/main" val="2828983381"/>
                    </a:ext>
                  </a:extLst>
                </a:gridCol>
              </a:tblGrid>
              <a:tr h="522384">
                <a:tc>
                  <a:txBody>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100" b="0" i="0" u="none" strike="noStrike" kern="100" cap="none" spc="67" normalizeH="0" baseline="0" noProof="0">
                          <a:ln>
                            <a:noFill/>
                          </a:ln>
                          <a:solidFill>
                            <a:srgbClr val="000000"/>
                          </a:solidFill>
                          <a:effectLst/>
                          <a:uLnTx/>
                          <a:uFillTx/>
                          <a:latin typeface="Open Sans" charset="0"/>
                          <a:ea typeface="Open Sans" charset="0"/>
                          <a:cs typeface="Open Sans" charset="0"/>
                        </a:rPr>
                        <a:t>The need for Additional Transaction Searches m</a:t>
                      </a:r>
                      <a:r>
                        <a:rPr lang="en-US" sz="1100" b="0" kern="100" spc="67">
                          <a:solidFill>
                            <a:srgbClr val="000000"/>
                          </a:solidFill>
                          <a:latin typeface="Open Sans" charset="0"/>
                          <a:ea typeface="Open Sans" charset="0"/>
                          <a:cs typeface="Open Sans" charset="0"/>
                        </a:rPr>
                        <a:t>ay be more likely when reviewing activity alerted for the following </a:t>
                      </a:r>
                      <a:r>
                        <a:rPr kumimoji="0" lang="en-US" sz="1100" b="0" i="0" u="none" strike="noStrike" kern="100" cap="none" spc="67" normalizeH="0" baseline="0" noProof="0">
                          <a:ln>
                            <a:noFill/>
                          </a:ln>
                          <a:solidFill>
                            <a:srgbClr val="000000"/>
                          </a:solidFill>
                          <a:effectLst/>
                          <a:uLnTx/>
                          <a:uFillTx/>
                          <a:latin typeface="Open Sans" charset="0"/>
                          <a:ea typeface="Open Sans" charset="0"/>
                          <a:cs typeface="Open Sans" charset="0"/>
                        </a:rPr>
                        <a:t>Rules: </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100" b="0" i="1" u="none" strike="noStrike" kern="100" cap="none" spc="67" normalizeH="0" baseline="0" noProof="0">
                          <a:ln>
                            <a:noFill/>
                          </a:ln>
                          <a:solidFill>
                            <a:srgbClr val="000000"/>
                          </a:solidFill>
                          <a:effectLst/>
                          <a:uLnTx/>
                          <a:uFillTx/>
                          <a:latin typeface="Open Sans" charset="0"/>
                          <a:ea typeface="Open Sans" charset="0"/>
                          <a:cs typeface="Open Sans" charset="0"/>
                        </a:rPr>
                        <a:t>Please note, this list is not all-inclusive and depending on an alert, there may still be a need to request additional transactions.</a:t>
                      </a:r>
                    </a:p>
                  </a:txBody>
                  <a:tcPr anchor="ctr">
                    <a:lnL w="12700" cmpd="sng">
                      <a:noFill/>
                    </a:lnL>
                    <a:lnR w="12700" cmpd="sng">
                      <a:noFill/>
                    </a:lnR>
                    <a:lnT w="38100" cap="flat" cmpd="sng" algn="ctr">
                      <a:solidFill>
                        <a:schemeClr val="accent6">
                          <a:lumMod val="60000"/>
                          <a:lumOff val="40000"/>
                        </a:schemeClr>
                      </a:solidFill>
                      <a:prstDash val="solid"/>
                      <a:round/>
                      <a:headEnd type="none" w="med" len="med"/>
                      <a:tailEnd type="none" w="med" len="med"/>
                    </a:lnT>
                    <a:lnB w="381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2088762"/>
                  </a:ext>
                </a:extLst>
              </a:tr>
            </a:tbl>
          </a:graphicData>
        </a:graphic>
      </p:graphicFrame>
      <p:sp>
        <p:nvSpPr>
          <p:cNvPr id="97" name="TextBox 96">
            <a:extLst>
              <a:ext uri="{FF2B5EF4-FFF2-40B4-BE49-F238E27FC236}">
                <a16:creationId xmlns:a16="http://schemas.microsoft.com/office/drawing/2014/main" id="{2F4693FB-A341-DE7A-6AC5-9E19A42751A8}"/>
              </a:ext>
            </a:extLst>
          </p:cNvPr>
          <p:cNvSpPr txBox="1"/>
          <p:nvPr/>
        </p:nvSpPr>
        <p:spPr>
          <a:xfrm>
            <a:off x="3382563" y="2215287"/>
            <a:ext cx="2918580" cy="600164"/>
          </a:xfrm>
          <a:prstGeom prst="rect">
            <a:avLst/>
          </a:prstGeom>
          <a:noFill/>
        </p:spPr>
        <p:txBody>
          <a:bodyPr wrap="square" rtlCol="0">
            <a:spAutoFit/>
          </a:bodyPr>
          <a:lstStyle/>
          <a:p>
            <a:pPr marL="285750" indent="-285750">
              <a:buFont typeface="Arial" panose="020B0604020202020204" pitchFamily="34" charset="0"/>
              <a:buChar char="•"/>
            </a:pPr>
            <a:r>
              <a:rPr kumimoji="0" lang="en-US" sz="1100" b="0" i="0" u="none" strike="noStrike" kern="100" cap="none" spc="67" normalizeH="0" baseline="0" noProof="0">
                <a:ln>
                  <a:noFill/>
                </a:ln>
                <a:solidFill>
                  <a:srgbClr val="000000"/>
                </a:solidFill>
                <a:effectLst/>
                <a:uLnTx/>
                <a:uFillTx/>
                <a:latin typeface="Open Sans" charset="0"/>
                <a:ea typeface="Open Sans" charset="0"/>
                <a:cs typeface="Open Sans" charset="0"/>
              </a:rPr>
              <a:t>Cash structuring </a:t>
            </a:r>
          </a:p>
          <a:p>
            <a:pPr marL="285750" indent="-285750">
              <a:buFont typeface="Arial" panose="020B0604020202020204" pitchFamily="34" charset="0"/>
              <a:buChar char="•"/>
            </a:pPr>
            <a:r>
              <a:rPr kumimoji="0" lang="en-US" sz="1100" b="0" i="0" u="none" strike="noStrike" kern="100" cap="none" spc="67" normalizeH="0" baseline="0" noProof="0">
                <a:ln>
                  <a:noFill/>
                </a:ln>
                <a:solidFill>
                  <a:srgbClr val="000000"/>
                </a:solidFill>
                <a:effectLst/>
                <a:uLnTx/>
                <a:uFillTx/>
                <a:latin typeface="Open Sans" charset="0"/>
                <a:ea typeface="Open Sans" charset="0"/>
                <a:cs typeface="Open Sans" charset="0"/>
              </a:rPr>
              <a:t>Excessive Foreign ATM Usage</a:t>
            </a:r>
          </a:p>
          <a:p>
            <a:pPr marL="285750" indent="-285750">
              <a:buFont typeface="Arial" panose="020B0604020202020204" pitchFamily="34" charset="0"/>
              <a:buChar char="•"/>
            </a:pPr>
            <a:r>
              <a:rPr kumimoji="0" lang="en-US" sz="1100" b="0" i="0" u="none" strike="noStrike" kern="100" cap="none" spc="67" normalizeH="0" baseline="0" noProof="0">
                <a:ln>
                  <a:noFill/>
                </a:ln>
                <a:solidFill>
                  <a:srgbClr val="000000"/>
                </a:solidFill>
                <a:effectLst/>
                <a:uLnTx/>
                <a:uFillTx/>
                <a:latin typeface="Open Sans" charset="0"/>
                <a:ea typeface="Open Sans" charset="0"/>
                <a:cs typeface="Open Sans" charset="0"/>
              </a:rPr>
              <a:t>Excessive Foreign POS Usage</a:t>
            </a:r>
            <a:endParaRPr lang="en-US" sz="1100"/>
          </a:p>
        </p:txBody>
      </p:sp>
      <p:sp>
        <p:nvSpPr>
          <p:cNvPr id="98" name="TextBox 97">
            <a:extLst>
              <a:ext uri="{FF2B5EF4-FFF2-40B4-BE49-F238E27FC236}">
                <a16:creationId xmlns:a16="http://schemas.microsoft.com/office/drawing/2014/main" id="{3DD04252-5CC7-75FC-3949-8314B7EA256E}"/>
              </a:ext>
            </a:extLst>
          </p:cNvPr>
          <p:cNvSpPr txBox="1"/>
          <p:nvPr/>
        </p:nvSpPr>
        <p:spPr>
          <a:xfrm>
            <a:off x="6084740" y="2214206"/>
            <a:ext cx="4407708" cy="600164"/>
          </a:xfrm>
          <a:prstGeom prst="rect">
            <a:avLst/>
          </a:prstGeom>
          <a:noFill/>
        </p:spPr>
        <p:txBody>
          <a:bodyPr wrap="square" rtlCol="0">
            <a:spAutoFit/>
          </a:bodyPr>
          <a:lstStyle/>
          <a:p>
            <a:pPr marL="285750" indent="-285750">
              <a:buFont typeface="Arial" panose="020B0604020202020204" pitchFamily="34" charset="0"/>
              <a:buChar char="•"/>
            </a:pPr>
            <a:r>
              <a:rPr lang="en-US" sz="1100" kern="100" spc="67">
                <a:solidFill>
                  <a:srgbClr val="000000"/>
                </a:solidFill>
                <a:latin typeface="Open Sans" charset="0"/>
                <a:ea typeface="Open Sans" charset="0"/>
                <a:cs typeface="Open Sans" charset="0"/>
              </a:rPr>
              <a:t>Structured Payments To Avoid Detection (P2P)</a:t>
            </a:r>
          </a:p>
          <a:p>
            <a:pPr marL="285750" indent="-285750">
              <a:buFont typeface="Arial" panose="020B0604020202020204" pitchFamily="34" charset="0"/>
              <a:buChar char="•"/>
            </a:pPr>
            <a:r>
              <a:rPr lang="en-US" sz="1100" kern="100" spc="67">
                <a:solidFill>
                  <a:srgbClr val="000000"/>
                </a:solidFill>
                <a:latin typeface="Open Sans" charset="0"/>
                <a:ea typeface="Open Sans" charset="0"/>
                <a:cs typeface="Open Sans" charset="0"/>
              </a:rPr>
              <a:t>Excessive </a:t>
            </a:r>
            <a:r>
              <a:rPr kumimoji="0" lang="en-US" sz="1100" b="0" i="0" u="none" strike="noStrike" kern="100" cap="none" spc="67" normalizeH="0" baseline="0" noProof="0">
                <a:ln>
                  <a:noFill/>
                </a:ln>
                <a:solidFill>
                  <a:srgbClr val="000000"/>
                </a:solidFill>
                <a:effectLst/>
                <a:uLnTx/>
                <a:uFillTx/>
                <a:latin typeface="Open Sans" charset="0"/>
                <a:ea typeface="Open Sans" charset="0"/>
                <a:cs typeface="Open Sans" charset="0"/>
              </a:rPr>
              <a:t>Bill Payments</a:t>
            </a:r>
          </a:p>
          <a:p>
            <a:pPr marL="285750" indent="-285750">
              <a:buFont typeface="Arial" panose="020B0604020202020204" pitchFamily="34" charset="0"/>
              <a:buChar char="•"/>
            </a:pPr>
            <a:r>
              <a:rPr kumimoji="0" lang="en-US" sz="1100" b="0" i="0" u="none" strike="noStrike" kern="100" cap="none" spc="67" normalizeH="0" baseline="0" noProof="0">
                <a:ln>
                  <a:noFill/>
                </a:ln>
                <a:solidFill>
                  <a:srgbClr val="000000"/>
                </a:solidFill>
                <a:effectLst/>
                <a:uLnTx/>
                <a:uFillTx/>
                <a:latin typeface="Open Sans" charset="0"/>
                <a:ea typeface="Open Sans" charset="0"/>
                <a:cs typeface="Open Sans" charset="0"/>
              </a:rPr>
              <a:t>Change in Behavior Bill Pay</a:t>
            </a:r>
            <a:endParaRPr lang="en-US" sz="1100"/>
          </a:p>
        </p:txBody>
      </p:sp>
    </p:spTree>
    <p:extLst>
      <p:ext uri="{BB962C8B-B14F-4D97-AF65-F5344CB8AC3E}">
        <p14:creationId xmlns:p14="http://schemas.microsoft.com/office/powerpoint/2010/main" val="251527193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422104"/>
          </a:xfrm>
        </p:spPr>
        <p:txBody>
          <a:bodyPr/>
          <a:lstStyle/>
          <a:p>
            <a:pPr marR="0" lvl="0" algn="l" defTabSz="914400" rtl="0" eaLnBrk="1" fontAlgn="auto" latinLnBrk="0" hangingPunct="1">
              <a:lnSpc>
                <a:spcPct val="100000"/>
              </a:lnSpc>
              <a:spcBef>
                <a:spcPts val="0"/>
              </a:spcBef>
              <a:spcAft>
                <a:spcPts val="0"/>
              </a:spcAft>
              <a:buClrTx/>
              <a:buSzTx/>
              <a:tabLst/>
              <a:defRPr/>
            </a:pPr>
            <a:r>
              <a:rPr lang="en-US" b="0"/>
              <a:t>Introduction</a:t>
            </a:r>
            <a:br>
              <a:rPr lang="en-US" sz="2400" b="0">
                <a:solidFill>
                  <a:schemeClr val="tx1"/>
                </a:solidFill>
                <a:latin typeface="Open Sans" panose="020B0606030504020204" pitchFamily="34" charset="0"/>
                <a:ea typeface="Open Sans" panose="020B0606030504020204" pitchFamily="34" charset="0"/>
                <a:cs typeface="Open Sans" panose="020B0606030504020204" pitchFamily="34" charset="0"/>
              </a:rPr>
            </a:br>
            <a:endParaRPr lang="en-US" b="0"/>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3"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
        <p:nvSpPr>
          <p:cNvPr id="4" name="TextBox 3">
            <a:extLst>
              <a:ext uri="{FF2B5EF4-FFF2-40B4-BE49-F238E27FC236}">
                <a16:creationId xmlns:a16="http://schemas.microsoft.com/office/drawing/2014/main" id="{13469611-463F-56F6-23C1-2EF9CAEC4EB1}"/>
              </a:ext>
            </a:extLst>
          </p:cNvPr>
          <p:cNvSpPr txBox="1"/>
          <p:nvPr/>
        </p:nvSpPr>
        <p:spPr>
          <a:xfrm>
            <a:off x="1890778" y="3872204"/>
            <a:ext cx="6727371" cy="1200329"/>
          </a:xfrm>
          <a:prstGeom prst="rect">
            <a:avLst/>
          </a:prstGeom>
          <a:noFill/>
        </p:spPr>
        <p:txBody>
          <a:bodyPr wrap="square" rtlCol="0">
            <a:spAutoFit/>
          </a:bodyPr>
          <a:lstStyle/>
          <a:p>
            <a:pPr marL="285750" indent="-285750">
              <a:buFont typeface="Arial" panose="020B0604020202020204" pitchFamily="34" charset="0"/>
              <a:buChar char="•"/>
            </a:pPr>
            <a:r>
              <a:rPr lang="en-US" sz="1800" b="0">
                <a:solidFill>
                  <a:schemeClr val="tx1"/>
                </a:solidFill>
                <a:latin typeface="Open Sans" panose="020B0606030504020204" pitchFamily="34" charset="0"/>
                <a:ea typeface="Open Sans" panose="020B0606030504020204" pitchFamily="34" charset="0"/>
                <a:cs typeface="Open Sans" panose="020B0606030504020204" pitchFamily="34" charset="0"/>
              </a:rPr>
              <a:t>Training Objectives</a:t>
            </a:r>
          </a:p>
          <a:p>
            <a:pPr marL="285750" indent="-285750">
              <a:buFont typeface="Arial" panose="020B0604020202020204" pitchFamily="34" charset="0"/>
              <a:buChar char="•"/>
            </a:pPr>
            <a:r>
              <a:rPr lang="en-US" sz="1800" b="0">
                <a:solidFill>
                  <a:schemeClr val="tx1"/>
                </a:solidFill>
                <a:latin typeface="Open Sans" panose="020B0606030504020204" pitchFamily="34" charset="0"/>
                <a:ea typeface="Open Sans" panose="020B0606030504020204" pitchFamily="34" charset="0"/>
                <a:cs typeface="Open Sans" panose="020B0606030504020204" pitchFamily="34" charset="0"/>
              </a:rPr>
              <a:t>Lookback Background</a:t>
            </a:r>
          </a:p>
          <a:p>
            <a:pPr marL="285750" indent="-285750">
              <a:buFont typeface="Arial" panose="020B0604020202020204" pitchFamily="34" charset="0"/>
              <a:buChar char="•"/>
            </a:pPr>
            <a:r>
              <a:rPr lang="en-US" sz="1800">
                <a:solidFill>
                  <a:prstClr val="black"/>
                </a:solidFill>
                <a:latin typeface="Open Sans" panose="020B0606030504020204" pitchFamily="34" charset="0"/>
                <a:ea typeface="Open Sans" panose="020B0606030504020204" pitchFamily="34" charset="0"/>
                <a:cs typeface="Open Sans" panose="020B0606030504020204" pitchFamily="34" charset="0"/>
              </a:rPr>
              <a:t>Investigation Roles and Responsibilities</a:t>
            </a:r>
            <a:endParaRPr lang="en-US" sz="1800" b="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800" b="0">
                <a:solidFill>
                  <a:schemeClr val="tx1"/>
                </a:solidFill>
                <a:latin typeface="Open Sans" panose="020B0606030504020204" pitchFamily="34" charset="0"/>
                <a:ea typeface="Open Sans" panose="020B0606030504020204" pitchFamily="34" charset="0"/>
                <a:cs typeface="Open Sans" panose="020B0606030504020204" pitchFamily="34" charset="0"/>
              </a:rPr>
              <a:t>Investigations Workflow Overview</a:t>
            </a:r>
            <a:endParaRPr lang="en-US"/>
          </a:p>
        </p:txBody>
      </p:sp>
    </p:spTree>
    <p:extLst>
      <p:ext uri="{BB962C8B-B14F-4D97-AF65-F5344CB8AC3E}">
        <p14:creationId xmlns:p14="http://schemas.microsoft.com/office/powerpoint/2010/main" val="1659793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0786E61-3A67-5445-6AE1-B58E4FCF1174}"/>
              </a:ext>
            </a:extLst>
          </p:cNvPr>
          <p:cNvSpPr>
            <a:spLocks noGrp="1"/>
          </p:cNvSpPr>
          <p:nvPr>
            <p:ph type="title"/>
          </p:nvPr>
        </p:nvSpPr>
        <p:spPr>
          <a:xfrm>
            <a:off x="463295" y="345992"/>
            <a:ext cx="11277600"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Issue Management</a:t>
            </a:r>
          </a:p>
        </p:txBody>
      </p:sp>
      <p:sp>
        <p:nvSpPr>
          <p:cNvPr id="12" name="Text Placeholder 2">
            <a:extLst>
              <a:ext uri="{FF2B5EF4-FFF2-40B4-BE49-F238E27FC236}">
                <a16:creationId xmlns:a16="http://schemas.microsoft.com/office/drawing/2014/main" id="{424BF66A-0103-C6AA-B9FF-79B26650B5DE}"/>
              </a:ext>
            </a:extLst>
          </p:cNvPr>
          <p:cNvSpPr txBox="1">
            <a:spLocks/>
          </p:cNvSpPr>
          <p:nvPr/>
        </p:nvSpPr>
        <p:spPr>
          <a:xfrm>
            <a:off x="463295" y="690274"/>
            <a:ext cx="10710631" cy="42545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Promote the customer case to Issue Management if additional information/guidance is needed from a Deloitte Team Lead or Green Dot in order to move forward with the customer case investigation.</a:t>
            </a:r>
          </a:p>
        </p:txBody>
      </p:sp>
      <p:pic>
        <p:nvPicPr>
          <p:cNvPr id="22" name="Content Placeholder 21" descr="Clipboard outline">
            <a:extLst>
              <a:ext uri="{FF2B5EF4-FFF2-40B4-BE49-F238E27FC236}">
                <a16:creationId xmlns:a16="http://schemas.microsoft.com/office/drawing/2014/main" id="{24CC4FD7-E983-1E94-8CCE-46C9C89E670E}"/>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272" y="1030508"/>
            <a:ext cx="5121616" cy="5476194"/>
          </a:xfrm>
        </p:spPr>
      </p:pic>
      <p:sp>
        <p:nvSpPr>
          <p:cNvPr id="44" name="Rectangle 43">
            <a:extLst>
              <a:ext uri="{FF2B5EF4-FFF2-40B4-BE49-F238E27FC236}">
                <a16:creationId xmlns:a16="http://schemas.microsoft.com/office/drawing/2014/main" id="{B1C0C34A-B2B4-B319-4B36-5F815379FDF7}"/>
              </a:ext>
            </a:extLst>
          </p:cNvPr>
          <p:cNvSpPr/>
          <p:nvPr/>
        </p:nvSpPr>
        <p:spPr>
          <a:xfrm>
            <a:off x="1857676" y="2582292"/>
            <a:ext cx="2993458" cy="630940"/>
          </a:xfrm>
          <a:prstGeom prst="rect">
            <a:avLst/>
          </a:prstGeom>
        </p:spPr>
        <p:txBody>
          <a:bodyPr wrap="square" lIns="121917" tIns="60959" rIns="121917" bIns="60959" anchor="ctr" anchorCtr="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lang="en-US" sz="1100" kern="100" spc="67">
                <a:solidFill>
                  <a:srgbClr val="000000"/>
                </a:solidFill>
                <a:latin typeface="Open Sans" charset="0"/>
                <a:ea typeface="Open Sans" charset="0"/>
                <a:cs typeface="Open Sans" charset="0"/>
              </a:rPr>
              <a:t>Issues </a:t>
            </a:r>
            <a:r>
              <a:rPr kumimoji="0" lang="en-US" sz="1100" i="0" u="none" strike="noStrike" kern="100" cap="none" spc="67" normalizeH="0" baseline="0" noProof="0">
                <a:ln>
                  <a:noFill/>
                </a:ln>
                <a:solidFill>
                  <a:srgbClr val="000000"/>
                </a:solidFill>
                <a:effectLst/>
                <a:uLnTx/>
                <a:uFillTx/>
                <a:latin typeface="Open Sans" charset="0"/>
                <a:ea typeface="Open Sans" charset="0"/>
                <a:cs typeface="Open Sans" charset="0"/>
              </a:rPr>
              <a:t>were identified with the case, including but not limited to the following:</a:t>
            </a:r>
          </a:p>
        </p:txBody>
      </p:sp>
      <p:cxnSp>
        <p:nvCxnSpPr>
          <p:cNvPr id="45" name="Straight Connector 44">
            <a:extLst>
              <a:ext uri="{FF2B5EF4-FFF2-40B4-BE49-F238E27FC236}">
                <a16:creationId xmlns:a16="http://schemas.microsoft.com/office/drawing/2014/main" id="{44B91E96-7D87-40A5-5E10-438F1E60B261}"/>
              </a:ext>
            </a:extLst>
          </p:cNvPr>
          <p:cNvCxnSpPr>
            <a:cxnSpLocks/>
          </p:cNvCxnSpPr>
          <p:nvPr/>
        </p:nvCxnSpPr>
        <p:spPr>
          <a:xfrm>
            <a:off x="7044185" y="3083167"/>
            <a:ext cx="2282392"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4" name="Flowchart: Connector 53">
            <a:extLst>
              <a:ext uri="{FF2B5EF4-FFF2-40B4-BE49-F238E27FC236}">
                <a16:creationId xmlns:a16="http://schemas.microsoft.com/office/drawing/2014/main" id="{71940144-243C-5B78-47B1-FC87BF7F22F5}"/>
              </a:ext>
            </a:extLst>
          </p:cNvPr>
          <p:cNvSpPr/>
          <p:nvPr/>
        </p:nvSpPr>
        <p:spPr>
          <a:xfrm>
            <a:off x="6671564" y="3277169"/>
            <a:ext cx="276225" cy="267299"/>
          </a:xfrm>
          <a:prstGeom prst="flowChartConnector">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5" name="Flowchart: Connector 54">
            <a:extLst>
              <a:ext uri="{FF2B5EF4-FFF2-40B4-BE49-F238E27FC236}">
                <a16:creationId xmlns:a16="http://schemas.microsoft.com/office/drawing/2014/main" id="{5025790F-2E21-A66B-C3FB-7EE653C646FA}"/>
              </a:ext>
            </a:extLst>
          </p:cNvPr>
          <p:cNvSpPr/>
          <p:nvPr/>
        </p:nvSpPr>
        <p:spPr>
          <a:xfrm>
            <a:off x="6680358" y="3928109"/>
            <a:ext cx="276225" cy="267299"/>
          </a:xfrm>
          <a:prstGeom prst="flowChartConnector">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sp>
        <p:nvSpPr>
          <p:cNvPr id="56" name="Flowchart: Connector 55">
            <a:extLst>
              <a:ext uri="{FF2B5EF4-FFF2-40B4-BE49-F238E27FC236}">
                <a16:creationId xmlns:a16="http://schemas.microsoft.com/office/drawing/2014/main" id="{A5E502C9-69E1-7942-B75E-59B38C93AD2E}"/>
              </a:ext>
            </a:extLst>
          </p:cNvPr>
          <p:cNvSpPr/>
          <p:nvPr/>
        </p:nvSpPr>
        <p:spPr>
          <a:xfrm>
            <a:off x="6672429" y="4574937"/>
            <a:ext cx="276225" cy="267299"/>
          </a:xfrm>
          <a:prstGeom prst="flowChartConnector">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sp>
        <p:nvSpPr>
          <p:cNvPr id="58" name="TextBox 57">
            <a:extLst>
              <a:ext uri="{FF2B5EF4-FFF2-40B4-BE49-F238E27FC236}">
                <a16:creationId xmlns:a16="http://schemas.microsoft.com/office/drawing/2014/main" id="{FBD20914-596C-704F-9307-8D3983D25D20}"/>
              </a:ext>
            </a:extLst>
          </p:cNvPr>
          <p:cNvSpPr txBox="1"/>
          <p:nvPr/>
        </p:nvSpPr>
        <p:spPr>
          <a:xfrm>
            <a:off x="2300438" y="3205179"/>
            <a:ext cx="2550695" cy="430887"/>
          </a:xfrm>
          <a:prstGeom prst="rect">
            <a:avLst/>
          </a:prstGeom>
          <a:noFill/>
        </p:spPr>
        <p:txBody>
          <a:bodyPr wrap="square">
            <a:spAutoFit/>
          </a:bodyPr>
          <a:lstStyle/>
          <a:p>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Additional information from Green Dot or Lookback Leadership</a:t>
            </a:r>
            <a:endParaRPr lang="en-US" sz="1100">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52BB337A-1BE9-2E74-CD01-A49A3A9BE19C}"/>
              </a:ext>
            </a:extLst>
          </p:cNvPr>
          <p:cNvSpPr txBox="1"/>
          <p:nvPr/>
        </p:nvSpPr>
        <p:spPr>
          <a:xfrm>
            <a:off x="2283299" y="3657139"/>
            <a:ext cx="2468600" cy="430887"/>
          </a:xfrm>
          <a:prstGeom prst="rect">
            <a:avLst/>
          </a:prstGeom>
          <a:noFill/>
        </p:spPr>
        <p:txBody>
          <a:bodyPr wrap="square">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Determination of a False Positive alert</a:t>
            </a:r>
          </a:p>
        </p:txBody>
      </p:sp>
      <p:sp>
        <p:nvSpPr>
          <p:cNvPr id="60" name="TextBox 59">
            <a:extLst>
              <a:ext uri="{FF2B5EF4-FFF2-40B4-BE49-F238E27FC236}">
                <a16:creationId xmlns:a16="http://schemas.microsoft.com/office/drawing/2014/main" id="{7AA5C897-A928-BD7B-ADEA-7F52CC74DCEE}"/>
              </a:ext>
            </a:extLst>
          </p:cNvPr>
          <p:cNvSpPr txBox="1"/>
          <p:nvPr/>
        </p:nvSpPr>
        <p:spPr>
          <a:xfrm>
            <a:off x="1935306" y="4636029"/>
            <a:ext cx="2793442" cy="1200329"/>
          </a:xfrm>
          <a:prstGeom prst="rect">
            <a:avLst/>
          </a:prstGeom>
          <a:solidFill>
            <a:schemeClr val="bg1"/>
          </a:solidFill>
          <a:ln>
            <a:solidFill>
              <a:schemeClr val="tx1"/>
            </a:solidFill>
            <a:prstDash val="lgDash"/>
          </a:ln>
          <a:effectLst>
            <a:outerShdw blurRad="50800" dist="38100" dir="2700000" algn="tl" rotWithShape="0">
              <a:prstClr val="black">
                <a:alpha val="40000"/>
              </a:prstClr>
            </a:outerShdw>
          </a:effectLst>
        </p:spPr>
        <p:txBody>
          <a:bodyPr wrap="square">
            <a:spAutoFit/>
          </a:bodyPr>
          <a:lstStyle/>
          <a:p>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Note: C</a:t>
            </a:r>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ases should </a:t>
            </a:r>
            <a:r>
              <a:rPr lang="en-US" sz="12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only</a:t>
            </a:r>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be moved into Issue Management if the case investigation can no longer move forward without receiving additional information or guidance from a Green Dot or a Deloitte Team Lead. </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pic>
        <p:nvPicPr>
          <p:cNvPr id="62" name="Graphic 61" descr="Pencil outline">
            <a:extLst>
              <a:ext uri="{FF2B5EF4-FFF2-40B4-BE49-F238E27FC236}">
                <a16:creationId xmlns:a16="http://schemas.microsoft.com/office/drawing/2014/main" id="{5DDFE15D-0480-B904-A923-DC5D30DB96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1114" y="1954778"/>
            <a:ext cx="646331" cy="646331"/>
          </a:xfrm>
          <a:prstGeom prst="rect">
            <a:avLst/>
          </a:prstGeom>
        </p:spPr>
      </p:pic>
      <p:pic>
        <p:nvPicPr>
          <p:cNvPr id="2" name="Graphic 1" descr="Information outline">
            <a:extLst>
              <a:ext uri="{FF2B5EF4-FFF2-40B4-BE49-F238E27FC236}">
                <a16:creationId xmlns:a16="http://schemas.microsoft.com/office/drawing/2014/main" id="{EB0E8947-C828-042B-1593-BFF5AE95F9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08739" y="248734"/>
            <a:ext cx="394338" cy="394338"/>
          </a:xfrm>
          <a:prstGeom prst="rect">
            <a:avLst/>
          </a:prstGeom>
        </p:spPr>
      </p:pic>
      <p:cxnSp>
        <p:nvCxnSpPr>
          <p:cNvPr id="3" name="Straight Connector 2">
            <a:extLst>
              <a:ext uri="{FF2B5EF4-FFF2-40B4-BE49-F238E27FC236}">
                <a16:creationId xmlns:a16="http://schemas.microsoft.com/office/drawing/2014/main" id="{727291E3-E135-A2CB-2DBE-593038D58D34}"/>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7BEB45F-C950-F964-19F9-897AE6AB57CC}"/>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07854A-DB82-4405-5D42-53CF87288153}"/>
              </a:ext>
            </a:extLst>
          </p:cNvPr>
          <p:cNvSpPr txBox="1"/>
          <p:nvPr/>
        </p:nvSpPr>
        <p:spPr>
          <a:xfrm>
            <a:off x="11126903" y="93382"/>
            <a:ext cx="738356"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Resource</a:t>
            </a:r>
          </a:p>
        </p:txBody>
      </p:sp>
      <p:sp>
        <p:nvSpPr>
          <p:cNvPr id="6" name="TextBox 5">
            <a:extLst>
              <a:ext uri="{FF2B5EF4-FFF2-40B4-BE49-F238E27FC236}">
                <a16:creationId xmlns:a16="http://schemas.microsoft.com/office/drawing/2014/main" id="{15983E98-030D-00C1-DAAB-31369E1816BE}"/>
              </a:ext>
            </a:extLst>
          </p:cNvPr>
          <p:cNvSpPr txBox="1"/>
          <p:nvPr/>
        </p:nvSpPr>
        <p:spPr>
          <a:xfrm>
            <a:off x="2280751" y="4119717"/>
            <a:ext cx="2451460" cy="261610"/>
          </a:xfrm>
          <a:prstGeom prst="rect">
            <a:avLst/>
          </a:prstGeom>
          <a:noFill/>
        </p:spPr>
        <p:txBody>
          <a:bodyPr wrap="square">
            <a:spAutoFit/>
          </a:bodyPr>
          <a:lstStyle/>
          <a:p>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Information in ECM is incomplete</a:t>
            </a:r>
            <a:endParaRPr lang="en-US" sz="1100">
              <a:latin typeface="Open Sans" panose="020B0606030504020204" pitchFamily="34" charset="0"/>
              <a:ea typeface="Open Sans" panose="020B0606030504020204" pitchFamily="34" charset="0"/>
              <a:cs typeface="Open Sans" panose="020B0606030504020204" pitchFamily="34" charset="0"/>
            </a:endParaRPr>
          </a:p>
        </p:txBody>
      </p:sp>
      <p:pic>
        <p:nvPicPr>
          <p:cNvPr id="9" name="Graphic 8" descr="Questions with solid fill">
            <a:extLst>
              <a:ext uri="{FF2B5EF4-FFF2-40B4-BE49-F238E27FC236}">
                <a16:creationId xmlns:a16="http://schemas.microsoft.com/office/drawing/2014/main" id="{DF316957-017B-041B-95DF-2653BE5477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84279" y="3499689"/>
            <a:ext cx="914400" cy="914400"/>
          </a:xfrm>
          <a:prstGeom prst="rect">
            <a:avLst/>
          </a:prstGeom>
        </p:spPr>
      </p:pic>
      <p:sp>
        <p:nvSpPr>
          <p:cNvPr id="13" name="Arrow: Chevron 12">
            <a:extLst>
              <a:ext uri="{FF2B5EF4-FFF2-40B4-BE49-F238E27FC236}">
                <a16:creationId xmlns:a16="http://schemas.microsoft.com/office/drawing/2014/main" id="{1343BE60-C8B3-68A5-96A9-3062373A4460}"/>
              </a:ext>
            </a:extLst>
          </p:cNvPr>
          <p:cNvSpPr/>
          <p:nvPr/>
        </p:nvSpPr>
        <p:spPr>
          <a:xfrm>
            <a:off x="5817790" y="1939642"/>
            <a:ext cx="522259" cy="4200211"/>
          </a:xfrm>
          <a:prstGeom prst="chevr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AA44E7D-A3CB-3C2E-726A-19D397B2D147}"/>
              </a:ext>
            </a:extLst>
          </p:cNvPr>
          <p:cNvSpPr txBox="1"/>
          <p:nvPr/>
        </p:nvSpPr>
        <p:spPr>
          <a:xfrm>
            <a:off x="7044185" y="2170548"/>
            <a:ext cx="2282392" cy="830997"/>
          </a:xfrm>
          <a:prstGeom prst="rect">
            <a:avLst/>
          </a:prstGeom>
          <a:noFill/>
          <a:ln>
            <a:solidFill>
              <a:schemeClr val="accent6">
                <a:lumMod val="75000"/>
              </a:schemeClr>
            </a:solidFill>
          </a:ln>
        </p:spPr>
        <p:txBody>
          <a:bodyPr wrap="square" rtlCol="0">
            <a:spAutoFit/>
          </a:bodyPr>
          <a:lstStyle/>
          <a:p>
            <a:r>
              <a:rPr kumimoji="0" lang="en-US" sz="1200" i="0" u="none" strike="noStrike" kern="100" cap="none" spc="67" normalizeH="0" baseline="0" noProof="0">
                <a:ln>
                  <a:noFill/>
                </a:ln>
                <a:solidFill>
                  <a:srgbClr val="000000"/>
                </a:solidFill>
                <a:effectLst/>
                <a:uLnTx/>
                <a:uFillTx/>
                <a:latin typeface="Open Sans" charset="0"/>
                <a:ea typeface="Open Sans" charset="0"/>
                <a:cs typeface="Open Sans" charset="0"/>
              </a:rPr>
              <a:t>Investigator moves the Case to the Issue Management Queue for review by a Team Lead:</a:t>
            </a:r>
            <a:endParaRPr lang="en-US" sz="1200"/>
          </a:p>
        </p:txBody>
      </p:sp>
      <p:cxnSp>
        <p:nvCxnSpPr>
          <p:cNvPr id="16" name="Straight Connector 15">
            <a:extLst>
              <a:ext uri="{FF2B5EF4-FFF2-40B4-BE49-F238E27FC236}">
                <a16:creationId xmlns:a16="http://schemas.microsoft.com/office/drawing/2014/main" id="{01D48E8E-C51D-1D3D-74A5-9F1FC5B23838}"/>
              </a:ext>
            </a:extLst>
          </p:cNvPr>
          <p:cNvCxnSpPr>
            <a:cxnSpLocks/>
          </p:cNvCxnSpPr>
          <p:nvPr/>
        </p:nvCxnSpPr>
        <p:spPr>
          <a:xfrm flipH="1">
            <a:off x="2022572" y="3383236"/>
            <a:ext cx="277867" cy="0"/>
          </a:xfrm>
          <a:prstGeom prst="line">
            <a:avLst/>
          </a:prstGeom>
          <a:ln w="381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BCBE70D-4D23-6B2C-6DE9-64423AAD402B}"/>
              </a:ext>
            </a:extLst>
          </p:cNvPr>
          <p:cNvCxnSpPr>
            <a:cxnSpLocks/>
            <a:stCxn id="59" idx="1"/>
          </p:cNvCxnSpPr>
          <p:nvPr/>
        </p:nvCxnSpPr>
        <p:spPr>
          <a:xfrm flipH="1" flipV="1">
            <a:off x="2022572" y="3872582"/>
            <a:ext cx="260727" cy="1"/>
          </a:xfrm>
          <a:prstGeom prst="line">
            <a:avLst/>
          </a:prstGeom>
          <a:ln w="381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07A06E-6DE5-2F67-9F3C-003CBFA7AE6A}"/>
              </a:ext>
            </a:extLst>
          </p:cNvPr>
          <p:cNvCxnSpPr>
            <a:cxnSpLocks/>
            <a:stCxn id="6" idx="1"/>
          </p:cNvCxnSpPr>
          <p:nvPr/>
        </p:nvCxnSpPr>
        <p:spPr>
          <a:xfrm flipH="1">
            <a:off x="2022572" y="4250522"/>
            <a:ext cx="258179" cy="0"/>
          </a:xfrm>
          <a:prstGeom prst="line">
            <a:avLst/>
          </a:prstGeom>
          <a:ln w="381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pic>
        <p:nvPicPr>
          <p:cNvPr id="8" name="Graphic 7" descr="Back with solid fill">
            <a:extLst>
              <a:ext uri="{FF2B5EF4-FFF2-40B4-BE49-F238E27FC236}">
                <a16:creationId xmlns:a16="http://schemas.microsoft.com/office/drawing/2014/main" id="{7FEE2311-B4FF-F5C9-0B35-2F5553A408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V="1">
            <a:off x="5140830" y="6367763"/>
            <a:ext cx="460615" cy="460615"/>
          </a:xfrm>
          <a:prstGeom prst="rect">
            <a:avLst/>
          </a:prstGeom>
        </p:spPr>
      </p:pic>
      <p:sp>
        <p:nvSpPr>
          <p:cNvPr id="10" name="TextBox 9">
            <a:extLst>
              <a:ext uri="{FF2B5EF4-FFF2-40B4-BE49-F238E27FC236}">
                <a16:creationId xmlns:a16="http://schemas.microsoft.com/office/drawing/2014/main" id="{E5A2C866-F781-2D4F-F154-4CA7FDFF312F}"/>
              </a:ext>
            </a:extLst>
          </p:cNvPr>
          <p:cNvSpPr txBox="1"/>
          <p:nvPr/>
        </p:nvSpPr>
        <p:spPr>
          <a:xfrm>
            <a:off x="5508567" y="6496350"/>
            <a:ext cx="1649896" cy="230832"/>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hlinkClick r:id="rId13" action="ppaction://hlinksldjump"/>
              </a:rPr>
              <a:t>Return to Resource Links</a:t>
            </a:r>
            <a:endParaRPr lang="en-US" sz="900">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Rounded Corners 10">
            <a:extLst>
              <a:ext uri="{FF2B5EF4-FFF2-40B4-BE49-F238E27FC236}">
                <a16:creationId xmlns:a16="http://schemas.microsoft.com/office/drawing/2014/main" id="{52DD9AA1-E90E-88E4-64E3-E9DC0E5047AF}"/>
              </a:ext>
            </a:extLst>
          </p:cNvPr>
          <p:cNvSpPr/>
          <p:nvPr/>
        </p:nvSpPr>
        <p:spPr>
          <a:xfrm>
            <a:off x="7044185" y="3137738"/>
            <a:ext cx="2282392" cy="539014"/>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Go to the Requirements Page</a:t>
            </a:r>
            <a:endParaRPr lang="en-US" sz="110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Rounded Corners 19">
            <a:extLst>
              <a:ext uri="{FF2B5EF4-FFF2-40B4-BE49-F238E27FC236}">
                <a16:creationId xmlns:a16="http://schemas.microsoft.com/office/drawing/2014/main" id="{CCA4B606-59AD-49F6-5385-54114AF8F85B}"/>
              </a:ext>
            </a:extLst>
          </p:cNvPr>
          <p:cNvSpPr/>
          <p:nvPr/>
        </p:nvSpPr>
        <p:spPr>
          <a:xfrm>
            <a:off x="7044185" y="3800480"/>
            <a:ext cx="2282392" cy="539014"/>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Click on the L1 Team Lead circle</a:t>
            </a:r>
            <a:endParaRPr lang="en-US" sz="1100"/>
          </a:p>
        </p:txBody>
      </p:sp>
      <p:sp>
        <p:nvSpPr>
          <p:cNvPr id="21" name="Rectangle: Rounded Corners 20">
            <a:extLst>
              <a:ext uri="{FF2B5EF4-FFF2-40B4-BE49-F238E27FC236}">
                <a16:creationId xmlns:a16="http://schemas.microsoft.com/office/drawing/2014/main" id="{F318EC6E-9782-5D01-691E-D8DCD8FBD004}"/>
              </a:ext>
            </a:extLst>
          </p:cNvPr>
          <p:cNvSpPr/>
          <p:nvPr/>
        </p:nvSpPr>
        <p:spPr>
          <a:xfrm>
            <a:off x="7044185" y="4463222"/>
            <a:ext cx="2282392" cy="539014"/>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Enter description of the issue into the Notes Section at the top right</a:t>
            </a:r>
          </a:p>
        </p:txBody>
      </p:sp>
      <p:sp>
        <p:nvSpPr>
          <p:cNvPr id="23" name="Rectangle: Rounded Corners 22">
            <a:extLst>
              <a:ext uri="{FF2B5EF4-FFF2-40B4-BE49-F238E27FC236}">
                <a16:creationId xmlns:a16="http://schemas.microsoft.com/office/drawing/2014/main" id="{69038CAA-6FA6-1B11-622E-731875B0AA28}"/>
              </a:ext>
            </a:extLst>
          </p:cNvPr>
          <p:cNvSpPr/>
          <p:nvPr/>
        </p:nvSpPr>
        <p:spPr>
          <a:xfrm>
            <a:off x="7044185" y="5130279"/>
            <a:ext cx="2282392" cy="539014"/>
          </a:xfrm>
          <a:prstGeom prst="round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0" i="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Choose to promote the case to “Issue Review Pending” </a:t>
            </a:r>
            <a:endParaRPr lang="en-US" sz="11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4" name="Flowchart: Connector 23">
            <a:extLst>
              <a:ext uri="{FF2B5EF4-FFF2-40B4-BE49-F238E27FC236}">
                <a16:creationId xmlns:a16="http://schemas.microsoft.com/office/drawing/2014/main" id="{ACCB3F5F-7D13-698D-309B-F74F7C9BC98B}"/>
              </a:ext>
            </a:extLst>
          </p:cNvPr>
          <p:cNvSpPr/>
          <p:nvPr/>
        </p:nvSpPr>
        <p:spPr>
          <a:xfrm>
            <a:off x="6666262" y="5231137"/>
            <a:ext cx="276225" cy="267299"/>
          </a:xfrm>
          <a:prstGeom prst="flowChartConnector">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7037880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48D56-9EDE-DD67-52E5-DE89828C2A4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4CB1B6C-99FE-16D5-2AD6-F31F40F2FBE9}"/>
              </a:ext>
            </a:extLst>
          </p:cNvPr>
          <p:cNvSpPr>
            <a:spLocks noGrp="1"/>
          </p:cNvSpPr>
          <p:nvPr>
            <p:ph type="body" sz="quarter" idx="22"/>
          </p:nvPr>
        </p:nvSpPr>
        <p:spPr>
          <a:xfrm>
            <a:off x="463295" y="682940"/>
            <a:ext cx="10658361"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There are some known issues, based on the quality of data, that investigators should be aware of as they commence on their Lookback</a:t>
            </a:r>
          </a:p>
        </p:txBody>
      </p:sp>
      <p:sp>
        <p:nvSpPr>
          <p:cNvPr id="4" name="Title 3">
            <a:extLst>
              <a:ext uri="{FF2B5EF4-FFF2-40B4-BE49-F238E27FC236}">
                <a16:creationId xmlns:a16="http://schemas.microsoft.com/office/drawing/2014/main" id="{546FD769-9165-CCB0-3909-C86378381CEE}"/>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Limitations with Data</a:t>
            </a:r>
          </a:p>
        </p:txBody>
      </p:sp>
      <p:graphicFrame>
        <p:nvGraphicFramePr>
          <p:cNvPr id="7" name="Table 83">
            <a:extLst>
              <a:ext uri="{FF2B5EF4-FFF2-40B4-BE49-F238E27FC236}">
                <a16:creationId xmlns:a16="http://schemas.microsoft.com/office/drawing/2014/main" id="{A9613255-1218-F0BA-F69E-46815F33691D}"/>
              </a:ext>
            </a:extLst>
          </p:cNvPr>
          <p:cNvGraphicFramePr>
            <a:graphicFrameLocks noGrp="1"/>
          </p:cNvGraphicFramePr>
          <p:nvPr>
            <p:extLst>
              <p:ext uri="{D42A27DB-BD31-4B8C-83A1-F6EECF244321}">
                <p14:modId xmlns:p14="http://schemas.microsoft.com/office/powerpoint/2010/main" val="2959606673"/>
              </p:ext>
            </p:extLst>
          </p:nvPr>
        </p:nvGraphicFramePr>
        <p:xfrm>
          <a:off x="463295" y="1210825"/>
          <a:ext cx="11339782" cy="5443975"/>
        </p:xfrm>
        <a:graphic>
          <a:graphicData uri="http://schemas.openxmlformats.org/drawingml/2006/table">
            <a:tbl>
              <a:tblPr firstRow="1" bandRow="1">
                <a:tableStyleId>{5C22544A-7EE6-4342-B048-85BDC9FD1C3A}</a:tableStyleId>
              </a:tblPr>
              <a:tblGrid>
                <a:gridCol w="2239265">
                  <a:extLst>
                    <a:ext uri="{9D8B030D-6E8A-4147-A177-3AD203B41FA5}">
                      <a16:colId xmlns:a16="http://schemas.microsoft.com/office/drawing/2014/main" val="1831034299"/>
                    </a:ext>
                  </a:extLst>
                </a:gridCol>
                <a:gridCol w="9100517">
                  <a:extLst>
                    <a:ext uri="{9D8B030D-6E8A-4147-A177-3AD203B41FA5}">
                      <a16:colId xmlns:a16="http://schemas.microsoft.com/office/drawing/2014/main" val="1904226062"/>
                    </a:ext>
                  </a:extLst>
                </a:gridCol>
              </a:tblGrid>
              <a:tr h="439088">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Limitation</a:t>
                      </a:r>
                    </a:p>
                  </a:txBody>
                  <a:tcPr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60000"/>
                        <a:lumOff val="40000"/>
                      </a:schemeClr>
                    </a:solid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Description</a:t>
                      </a:r>
                    </a:p>
                  </a:txBody>
                  <a:tcPr anchor="ct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97441197"/>
                  </a:ext>
                </a:extLst>
              </a:tr>
              <a:tr h="410834">
                <a:tc>
                  <a:txBody>
                    <a:bodyPr/>
                    <a:lstStyle/>
                    <a:p>
                      <a:r>
                        <a:rPr lang="en-US" sz="1100" b="1">
                          <a:latin typeface="Open Sans" panose="020B0606030504020204" pitchFamily="34" charset="0"/>
                          <a:ea typeface="Open Sans" panose="020B0606030504020204" pitchFamily="34" charset="0"/>
                          <a:cs typeface="Open Sans" panose="020B0606030504020204" pitchFamily="34" charset="0"/>
                        </a:rPr>
                        <a:t>MCIDs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MCIDs -- may include multiple clients to one MCID. If there any questions on how to handle this, the case should be moved to Issue Management status for review with a TL.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2338569"/>
                  </a:ext>
                </a:extLst>
              </a:tr>
              <a:tr h="572233">
                <a:tc>
                  <a:txBody>
                    <a:bodyPr/>
                    <a:lstStyle/>
                    <a:p>
                      <a:r>
                        <a:rPr lang="en-US" sz="1100" b="1">
                          <a:latin typeface="Open Sans" panose="020B0606030504020204" pitchFamily="34" charset="0"/>
                          <a:ea typeface="Open Sans" panose="020B0606030504020204" pitchFamily="34" charset="0"/>
                          <a:cs typeface="Open Sans" panose="020B0606030504020204" pitchFamily="34" charset="0"/>
                        </a:rPr>
                        <a:t>Counterparty State not always accurate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1100">
                          <a:latin typeface="Open Sans" panose="020B0606030504020204" pitchFamily="34" charset="0"/>
                          <a:ea typeface="Open Sans" panose="020B0606030504020204" pitchFamily="34" charset="0"/>
                          <a:cs typeface="Open Sans" panose="020B0606030504020204" pitchFamily="34" charset="0"/>
                        </a:rPr>
                        <a:t>Generally, if the Counterparty State is blank or hyphen, the Counterparty it outside the US. However there have been known instances when a transaction may be in the US and the Counterparty State is blank or a hyphen. As a result, investigator may determine that the transaction was done in the US based on address/city.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86279251"/>
                  </a:ext>
                </a:extLst>
              </a:tr>
              <a:tr h="448127">
                <a:tc>
                  <a:txBody>
                    <a:bodyPr/>
                    <a:lstStyle/>
                    <a:p>
                      <a:r>
                        <a:rPr lang="en-US" sz="1100" b="1">
                          <a:latin typeface="Open Sans" panose="020B0606030504020204" pitchFamily="34" charset="0"/>
                          <a:ea typeface="Open Sans" panose="020B0606030504020204" pitchFamily="34" charset="0"/>
                          <a:cs typeface="Open Sans" panose="020B0606030504020204" pitchFamily="34" charset="0"/>
                        </a:rPr>
                        <a:t>Apple Card POS determination</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For Apple Card transactions that are Spend, transactions are considered POS. However, based on the counterparty name, the transaction maybe an online payment, and should be taken into consideration when reviewing the alert</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41204169"/>
                  </a:ext>
                </a:extLst>
              </a:tr>
              <a:tr h="410834">
                <a:tc>
                  <a:txBody>
                    <a:bodyPr/>
                    <a:lstStyle/>
                    <a:p>
                      <a:r>
                        <a:rPr lang="en-US" sz="1100" b="1">
                          <a:latin typeface="Open Sans" panose="020B0606030504020204" pitchFamily="34" charset="0"/>
                          <a:ea typeface="Open Sans" panose="020B0606030504020204" pitchFamily="34" charset="0"/>
                          <a:cs typeface="Open Sans" panose="020B0606030504020204" pitchFamily="34" charset="0"/>
                        </a:rPr>
                        <a:t>Inclusion of fees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Fees are included in many transactions (e.g., transaction will be $1,003.14, which is a $1,000 payment and $3.14 in fees). For Alerts generated for structuring and high value -- look out for round dollar, as this is a suspicious typology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37033631"/>
                  </a:ext>
                </a:extLst>
              </a:tr>
              <a:tr h="2993219">
                <a:tc>
                  <a:txBody>
                    <a:bodyPr/>
                    <a:lstStyle/>
                    <a:p>
                      <a:r>
                        <a:rPr lang="en-US" sz="1100" b="1">
                          <a:latin typeface="Open Sans" panose="020B0606030504020204" pitchFamily="34" charset="0"/>
                          <a:ea typeface="Open Sans" panose="020B0606030504020204" pitchFamily="34" charset="0"/>
                          <a:cs typeface="Open Sans" panose="020B0606030504020204" pitchFamily="34" charset="0"/>
                        </a:rPr>
                        <a:t>Out of Scope Transactions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The following transaction types were initially in-scope for the Lookback, but upon further discussion with Green Dot are considered out of scope: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Generic Debit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Transfer from Vault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Refunds (Transfer out of Green Dot)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Write Down (Escheatment)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Transfer to Vault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Balance Transfer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ACH Out (Full Reclamation)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Balance Transfer In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Balance Tranfer Out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Transfer to Vault Reversal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Temporary Credits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Forfeiture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a:latin typeface="Open Sans" panose="020B0606030504020204" pitchFamily="34" charset="0"/>
                          <a:ea typeface="Open Sans" panose="020B0606030504020204" pitchFamily="34" charset="0"/>
                          <a:cs typeface="Open Sans" panose="020B0606030504020204" pitchFamily="34" charset="0"/>
                        </a:rPr>
                        <a:t>Credit Line Increase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1">
                          <a:solidFill>
                            <a:srgbClr val="FF0000"/>
                          </a:solidFill>
                          <a:latin typeface="Open Sans" panose="020B0606030504020204" pitchFamily="34" charset="0"/>
                          <a:ea typeface="Open Sans" panose="020B0606030504020204" pitchFamily="34" charset="0"/>
                          <a:cs typeface="Open Sans" panose="020B0606030504020204" pitchFamily="34" charset="0"/>
                        </a:rPr>
                        <a:t>If any of these transactions are included in alerted transactions, review to determine if the alert should be a false positive and escalate to your TL for review (see slide 23)</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36035330"/>
                  </a:ext>
                </a:extLst>
              </a:tr>
            </a:tbl>
          </a:graphicData>
        </a:graphic>
      </p:graphicFrame>
      <p:pic>
        <p:nvPicPr>
          <p:cNvPr id="10" name="Graphic 9" descr="Information outline">
            <a:extLst>
              <a:ext uri="{FF2B5EF4-FFF2-40B4-BE49-F238E27FC236}">
                <a16:creationId xmlns:a16="http://schemas.microsoft.com/office/drawing/2014/main" id="{1447163E-16DA-3E14-0760-BC21C874D5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739" y="248734"/>
            <a:ext cx="394338" cy="394338"/>
          </a:xfrm>
          <a:prstGeom prst="rect">
            <a:avLst/>
          </a:prstGeom>
        </p:spPr>
      </p:pic>
      <p:cxnSp>
        <p:nvCxnSpPr>
          <p:cNvPr id="22" name="Straight Connector 21">
            <a:extLst>
              <a:ext uri="{FF2B5EF4-FFF2-40B4-BE49-F238E27FC236}">
                <a16:creationId xmlns:a16="http://schemas.microsoft.com/office/drawing/2014/main" id="{B25A7CC0-CA75-B9AA-AE3C-A1461B4F7832}"/>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523311-AB58-0D55-8ACC-B4ADF97DEBC6}"/>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868C54B-40B5-E575-C351-CFF7FFDBA60D}"/>
              </a:ext>
            </a:extLst>
          </p:cNvPr>
          <p:cNvSpPr txBox="1"/>
          <p:nvPr/>
        </p:nvSpPr>
        <p:spPr>
          <a:xfrm>
            <a:off x="11126903" y="93382"/>
            <a:ext cx="738356"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Resource</a:t>
            </a:r>
          </a:p>
        </p:txBody>
      </p:sp>
    </p:spTree>
    <p:extLst>
      <p:ext uri="{BB962C8B-B14F-4D97-AF65-F5344CB8AC3E}">
        <p14:creationId xmlns:p14="http://schemas.microsoft.com/office/powerpoint/2010/main" val="301948446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7244F-10F0-0CE6-1B66-B42275E986A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B857C40-AC9A-D7A3-B28D-013393514100}"/>
              </a:ext>
            </a:extLst>
          </p:cNvPr>
          <p:cNvSpPr>
            <a:spLocks noGrp="1"/>
          </p:cNvSpPr>
          <p:nvPr>
            <p:ph type="body" sz="quarter" idx="22"/>
          </p:nvPr>
        </p:nvSpPr>
        <p:spPr>
          <a:xfrm>
            <a:off x="463295" y="682940"/>
            <a:ext cx="10658361"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There are some known issues, based on the quality of data, that investigators should be aware of as they commence on their Lookback</a:t>
            </a:r>
          </a:p>
        </p:txBody>
      </p:sp>
      <p:sp>
        <p:nvSpPr>
          <p:cNvPr id="4" name="Title 3">
            <a:extLst>
              <a:ext uri="{FF2B5EF4-FFF2-40B4-BE49-F238E27FC236}">
                <a16:creationId xmlns:a16="http://schemas.microsoft.com/office/drawing/2014/main" id="{A7151FB6-E16B-3911-4A1F-C0CEFA4336FB}"/>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Limitations with Data</a:t>
            </a:r>
          </a:p>
        </p:txBody>
      </p:sp>
      <p:graphicFrame>
        <p:nvGraphicFramePr>
          <p:cNvPr id="7" name="Table 83">
            <a:extLst>
              <a:ext uri="{FF2B5EF4-FFF2-40B4-BE49-F238E27FC236}">
                <a16:creationId xmlns:a16="http://schemas.microsoft.com/office/drawing/2014/main" id="{8A6D6AE9-E58D-5885-3634-D334E839B6E3}"/>
              </a:ext>
            </a:extLst>
          </p:cNvPr>
          <p:cNvGraphicFramePr>
            <a:graphicFrameLocks noGrp="1"/>
          </p:cNvGraphicFramePr>
          <p:nvPr>
            <p:extLst>
              <p:ext uri="{D42A27DB-BD31-4B8C-83A1-F6EECF244321}">
                <p14:modId xmlns:p14="http://schemas.microsoft.com/office/powerpoint/2010/main" val="2013385953"/>
              </p:ext>
            </p:extLst>
          </p:nvPr>
        </p:nvGraphicFramePr>
        <p:xfrm>
          <a:off x="463295" y="1210825"/>
          <a:ext cx="11339782" cy="1890949"/>
        </p:xfrm>
        <a:graphic>
          <a:graphicData uri="http://schemas.openxmlformats.org/drawingml/2006/table">
            <a:tbl>
              <a:tblPr firstRow="1" bandRow="1">
                <a:tableStyleId>{5C22544A-7EE6-4342-B048-85BDC9FD1C3A}</a:tableStyleId>
              </a:tblPr>
              <a:tblGrid>
                <a:gridCol w="2701566">
                  <a:extLst>
                    <a:ext uri="{9D8B030D-6E8A-4147-A177-3AD203B41FA5}">
                      <a16:colId xmlns:a16="http://schemas.microsoft.com/office/drawing/2014/main" val="1831034299"/>
                    </a:ext>
                  </a:extLst>
                </a:gridCol>
                <a:gridCol w="8638216">
                  <a:extLst>
                    <a:ext uri="{9D8B030D-6E8A-4147-A177-3AD203B41FA5}">
                      <a16:colId xmlns:a16="http://schemas.microsoft.com/office/drawing/2014/main" val="1904226062"/>
                    </a:ext>
                  </a:extLst>
                </a:gridCol>
              </a:tblGrid>
              <a:tr h="626029">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Limitation</a:t>
                      </a:r>
                    </a:p>
                  </a:txBody>
                  <a:tcPr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60000"/>
                        <a:lumOff val="40000"/>
                      </a:schemeClr>
                    </a:solid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Description</a:t>
                      </a:r>
                    </a:p>
                  </a:txBody>
                  <a:tcPr anchor="ctr">
                    <a:lnT w="12700" cap="flat" cmpd="sng" algn="ctr">
                      <a:solidFill>
                        <a:schemeClr val="bg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397441197"/>
                  </a:ext>
                </a:extLst>
              </a:tr>
              <a:tr h="355477">
                <a:tc>
                  <a:txBody>
                    <a:bodyPr/>
                    <a:lstStyle/>
                    <a:p>
                      <a:r>
                        <a:rPr lang="en-US" sz="1100" b="1">
                          <a:latin typeface="Open Sans" panose="020B0606030504020204" pitchFamily="34" charset="0"/>
                          <a:ea typeface="Open Sans" panose="020B0606030504020204" pitchFamily="34" charset="0"/>
                          <a:cs typeface="Open Sans" panose="020B0606030504020204" pitchFamily="34" charset="0"/>
                        </a:rPr>
                        <a:t>Cash Bank Transactions</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Certain Network Purchase transactions include Cash Back as part of the transaction. For example the Network Purchase will be for $500, but the Customer will receive $200 in Cash Back. The amount in Cashback can be determined by the Column “</a:t>
                      </a:r>
                      <a:r>
                        <a:rPr lang="en-US" sz="1100" err="1">
                          <a:latin typeface="Open Sans" panose="020B0606030504020204" pitchFamily="34" charset="0"/>
                          <a:ea typeface="Open Sans" panose="020B0606030504020204" pitchFamily="34" charset="0"/>
                          <a:cs typeface="Open Sans" panose="020B0606030504020204" pitchFamily="34" charset="0"/>
                        </a:rPr>
                        <a:t>TransCashbkamt</a:t>
                      </a:r>
                      <a:r>
                        <a:rPr lang="en-US" sz="1100">
                          <a:latin typeface="Open Sans" panose="020B0606030504020204" pitchFamily="34" charset="0"/>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These Network Purchase Transactions will always be accompanied by a “duplicate” record: “DT_[Transaction ID]_Cashback” which is used for cash only rules. When looking at Alerted transaction activity holistically, to avoid reviewing duplicate transactions, the Investigator should filter out transactions that start with DT. </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2338569"/>
                  </a:ext>
                </a:extLst>
              </a:tr>
            </a:tbl>
          </a:graphicData>
        </a:graphic>
      </p:graphicFrame>
      <p:pic>
        <p:nvPicPr>
          <p:cNvPr id="10" name="Graphic 9" descr="Information outline">
            <a:extLst>
              <a:ext uri="{FF2B5EF4-FFF2-40B4-BE49-F238E27FC236}">
                <a16:creationId xmlns:a16="http://schemas.microsoft.com/office/drawing/2014/main" id="{2B492C4B-671D-0504-8236-A34D18151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739" y="248734"/>
            <a:ext cx="394338" cy="394338"/>
          </a:xfrm>
          <a:prstGeom prst="rect">
            <a:avLst/>
          </a:prstGeom>
        </p:spPr>
      </p:pic>
      <p:cxnSp>
        <p:nvCxnSpPr>
          <p:cNvPr id="22" name="Straight Connector 21">
            <a:extLst>
              <a:ext uri="{FF2B5EF4-FFF2-40B4-BE49-F238E27FC236}">
                <a16:creationId xmlns:a16="http://schemas.microsoft.com/office/drawing/2014/main" id="{68D5905F-1D2E-6549-BBC9-92C1DB6D77B0}"/>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57AEBCA-0634-796E-7B84-09D3CBF08AC9}"/>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A2696FB-2E13-0B10-C395-46DBC1E6DADC}"/>
              </a:ext>
            </a:extLst>
          </p:cNvPr>
          <p:cNvSpPr txBox="1"/>
          <p:nvPr/>
        </p:nvSpPr>
        <p:spPr>
          <a:xfrm>
            <a:off x="11126903" y="93382"/>
            <a:ext cx="738356"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Resource</a:t>
            </a:r>
          </a:p>
        </p:txBody>
      </p:sp>
    </p:spTree>
    <p:extLst>
      <p:ext uri="{BB962C8B-B14F-4D97-AF65-F5344CB8AC3E}">
        <p14:creationId xmlns:p14="http://schemas.microsoft.com/office/powerpoint/2010/main" val="19161828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365760"/>
          </a:xfrm>
        </p:spPr>
        <p:txBody>
          <a:bodyPr/>
          <a:lstStyle/>
          <a:p>
            <a:r>
              <a:rPr lang="en-US" b="0"/>
              <a:t>Counterparty Selection</a:t>
            </a:r>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Tree>
    <p:extLst>
      <p:ext uri="{BB962C8B-B14F-4D97-AF65-F5344CB8AC3E}">
        <p14:creationId xmlns:p14="http://schemas.microsoft.com/office/powerpoint/2010/main" val="377824445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27BE31-A7FF-6AC4-35A6-8AA9DF62D103}"/>
              </a:ext>
            </a:extLst>
          </p:cNvPr>
          <p:cNvSpPr/>
          <p:nvPr/>
        </p:nvSpPr>
        <p:spPr>
          <a:xfrm>
            <a:off x="463295" y="1952344"/>
            <a:ext cx="5026309" cy="401339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a:ea typeface="+mn-ea"/>
                <a:cs typeface="+mn-cs"/>
              </a:rPr>
              <a:t>[Please review on Green Dot desktop for screenshots]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a:ea typeface="+mn-ea"/>
              <a:cs typeface="+mn-cs"/>
            </a:endParaRPr>
          </a:p>
        </p:txBody>
      </p:sp>
      <p:sp>
        <p:nvSpPr>
          <p:cNvPr id="11" name="Rectangle 10">
            <a:extLst>
              <a:ext uri="{FF2B5EF4-FFF2-40B4-BE49-F238E27FC236}">
                <a16:creationId xmlns:a16="http://schemas.microsoft.com/office/drawing/2014/main" id="{E91C3AE5-ACFB-947A-2AF8-403CDF0D2850}"/>
              </a:ext>
            </a:extLst>
          </p:cNvPr>
          <p:cNvSpPr/>
          <p:nvPr/>
        </p:nvSpPr>
        <p:spPr>
          <a:xfrm>
            <a:off x="5726692" y="2574634"/>
            <a:ext cx="5476875" cy="307775"/>
          </a:xfrm>
          <a:prstGeom prst="rect">
            <a:avLst/>
          </a:prstGeom>
        </p:spPr>
        <p:txBody>
          <a:bodyPr wrap="square" lIns="121917" tIns="60959" rIns="121917" bIns="60959" anchor="ctr" anchorCtr="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1" i="0" u="none" strike="noStrike" kern="100" cap="none" spc="67" normalizeH="0" baseline="0" noProof="0">
                <a:ln>
                  <a:noFill/>
                </a:ln>
                <a:solidFill>
                  <a:srgbClr val="000000"/>
                </a:solidFill>
                <a:effectLst/>
                <a:uLnTx/>
                <a:uFillTx/>
                <a:latin typeface="Open Sans" charset="0"/>
                <a:ea typeface="Open Sans" charset="0"/>
                <a:cs typeface="Open Sans" charset="0"/>
              </a:rPr>
              <a:t>Counterparty Summary</a:t>
            </a:r>
          </a:p>
        </p:txBody>
      </p:sp>
      <p:cxnSp>
        <p:nvCxnSpPr>
          <p:cNvPr id="12" name="Straight Connector 11">
            <a:extLst>
              <a:ext uri="{FF2B5EF4-FFF2-40B4-BE49-F238E27FC236}">
                <a16:creationId xmlns:a16="http://schemas.microsoft.com/office/drawing/2014/main" id="{6A810AF7-8E72-8AA7-663D-39FEFFB92AED}"/>
              </a:ext>
            </a:extLst>
          </p:cNvPr>
          <p:cNvCxnSpPr/>
          <p:nvPr/>
        </p:nvCxnSpPr>
        <p:spPr>
          <a:xfrm>
            <a:off x="5726692" y="2882954"/>
            <a:ext cx="5476875" cy="0"/>
          </a:xfrm>
          <a:prstGeom prst="line">
            <a:avLst/>
          </a:prstGeom>
          <a:ln w="38100">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7A1F792-1B31-22D1-A583-189FE05CC374}"/>
              </a:ext>
            </a:extLst>
          </p:cNvPr>
          <p:cNvSpPr txBox="1"/>
          <p:nvPr/>
        </p:nvSpPr>
        <p:spPr>
          <a:xfrm>
            <a:off x="5696002" y="1521121"/>
            <a:ext cx="6000681" cy="4855816"/>
          </a:xfrm>
          <a:prstGeom prst="rect">
            <a:avLst/>
          </a:prstGeom>
          <a:solidFill>
            <a:schemeClr val="accent6">
              <a:lumMod val="20000"/>
              <a:lumOff val="80000"/>
            </a:schemeClr>
          </a:solidFill>
        </p:spPr>
        <p:txBody>
          <a:bodyPr wrap="square" anchor="ctr">
            <a:spAutoFit/>
          </a:bodyPr>
          <a:lstStyle/>
          <a:p>
            <a:pPr algn="ctr">
              <a:lnSpc>
                <a:spcPct val="107000"/>
              </a:lnSpc>
              <a:spcAft>
                <a:spcPts val="800"/>
              </a:spcAf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lgn="just">
              <a:lnSpc>
                <a:spcPct val="107000"/>
              </a:lnSpc>
              <a:spcAft>
                <a:spcPts val="800"/>
              </a:spcAf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the </a:t>
            </a: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Counterparties in the Alerted Transactions Excel </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and the </a:t>
            </a: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Counterparty Party Details Excel </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 select Counterparties that are valid for review and screening: </a:t>
            </a:r>
          </a:p>
          <a:p>
            <a:pPr marL="171450" indent="-171450" algn="just">
              <a:lnSpc>
                <a:spcPct val="107000"/>
              </a:lnSpc>
              <a:spcAft>
                <a:spcPts val="800"/>
              </a:spcAft>
              <a:buFont typeface="Arial" panose="020B0604020202020204" pitchFamily="34" charset="0"/>
              <a:buChar char="•"/>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 valid counterparty would be an individual or business that is engaged in the activity and represents the alert.  </a:t>
            </a:r>
          </a:p>
          <a:p>
            <a:pPr marL="171450" indent="-171450" algn="just">
              <a:lnSpc>
                <a:spcPct val="107000"/>
              </a:lnSpc>
              <a:spcAft>
                <a:spcPts val="800"/>
              </a:spcAft>
              <a:buFont typeface="Arial" panose="020B0604020202020204" pitchFamily="34" charset="0"/>
              <a:buChar char="•"/>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Major, well-known entities (see next slide for more information), such as Walmart or a bank would not be considered valid for the purposes of the lookback review.  </a:t>
            </a:r>
          </a:p>
          <a:p>
            <a:pPr marL="171450" indent="-171450" algn="just">
              <a:lnSpc>
                <a:spcPct val="107000"/>
              </a:lnSpc>
              <a:spcAft>
                <a:spcPts val="800"/>
              </a:spcAft>
              <a:buFont typeface="Arial" panose="020B0604020202020204" pitchFamily="34" charset="0"/>
              <a:buChar char="•"/>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Additionally, in some instances, the transaction data indicates that the counterparty is actually an activity descriptor, for example [descriptor example from data], which would not be considered a valid counterparty. </a:t>
            </a:r>
          </a:p>
          <a:p>
            <a:pPr marL="171450" indent="-171450" algn="just">
              <a:lnSpc>
                <a:spcPct val="107000"/>
              </a:lnSpc>
              <a:spcAft>
                <a:spcPts val="800"/>
              </a:spcAft>
              <a:buFont typeface="Arial" panose="020B0604020202020204" pitchFamily="34" charset="0"/>
              <a:buChar char="•"/>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At least one counterparty for each Alert should be </a:t>
            </a:r>
            <a:r>
              <a:rPr kumimoji="0" lang="en-US" sz="1200" b="0" i="0" u="none" strike="noStrike" kern="12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ch</a:t>
            </a:r>
            <a:r>
              <a:rPr lang="en-US" sz="1200" err="1">
                <a:solidFill>
                  <a:prstClr val="black"/>
                </a:solidFill>
                <a:latin typeface="Open Sans" panose="020B0606030504020204" pitchFamily="34" charset="0"/>
                <a:ea typeface="Open Sans" panose="020B0606030504020204" pitchFamily="34" charset="0"/>
                <a:cs typeface="Open Sans" panose="020B0606030504020204" pitchFamily="34" charset="0"/>
              </a:rPr>
              <a:t>osen</a:t>
            </a: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 (unless all counterparties aligned to the Alert are well-known entities) (see slide 34 for counterparty selection approach)</a:t>
            </a: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algn="just">
              <a:lnSpc>
                <a:spcPct val="107000"/>
              </a:lnSpc>
              <a:spcAft>
                <a:spcPts val="800"/>
              </a:spcAft>
              <a:defRPr/>
            </a:pPr>
            <a:endPar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07000"/>
              </a:lnSpc>
              <a:spcAft>
                <a:spcPts val="800"/>
              </a:spcAf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Well-known entities and activity descriptors should be filtered out from the alerted activity, leaving the remaining transacting parties to select from as potential valid counterparties for review. </a:t>
            </a:r>
            <a:endPar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algn="just">
              <a:lnSpc>
                <a:spcPct val="107000"/>
              </a:lnSpc>
              <a:spcAft>
                <a:spcPts val="800"/>
              </a:spcAf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Text Placeholder 2">
            <a:extLst>
              <a:ext uri="{FF2B5EF4-FFF2-40B4-BE49-F238E27FC236}">
                <a16:creationId xmlns:a16="http://schemas.microsoft.com/office/drawing/2014/main" id="{231A31E5-5DDC-B514-293F-AB08CDDB10B7}"/>
              </a:ext>
            </a:extLst>
          </p:cNvPr>
          <p:cNvSpPr>
            <a:spLocks noGrp="1"/>
          </p:cNvSpPr>
          <p:nvPr>
            <p:ph type="body" sz="quarter" idx="22"/>
          </p:nvPr>
        </p:nvSpPr>
        <p:spPr>
          <a:xfrm>
            <a:off x="463295" y="682940"/>
            <a:ext cx="10660116"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Review the Counterparty Summary in the transaction tab.</a:t>
            </a:r>
          </a:p>
          <a:p>
            <a:endPar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3">
            <a:extLst>
              <a:ext uri="{FF2B5EF4-FFF2-40B4-BE49-F238E27FC236}">
                <a16:creationId xmlns:a16="http://schemas.microsoft.com/office/drawing/2014/main" id="{45D4E881-1B1B-FB4E-5D6A-8D10E8B74BDC}"/>
              </a:ext>
            </a:extLst>
          </p:cNvPr>
          <p:cNvSpPr>
            <a:spLocks noGrp="1"/>
          </p:cNvSpPr>
          <p:nvPr>
            <p:ph type="title"/>
          </p:nvPr>
        </p:nvSpPr>
        <p:spPr>
          <a:xfrm>
            <a:off x="463295" y="345992"/>
            <a:ext cx="10660116"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Counterparty Selection: Selection Validity</a:t>
            </a:r>
          </a:p>
        </p:txBody>
      </p:sp>
      <p:cxnSp>
        <p:nvCxnSpPr>
          <p:cNvPr id="10" name="Connector: Elbow 9">
            <a:extLst>
              <a:ext uri="{FF2B5EF4-FFF2-40B4-BE49-F238E27FC236}">
                <a16:creationId xmlns:a16="http://schemas.microsoft.com/office/drawing/2014/main" id="{7124010C-5953-E297-06D7-8BB1316622E7}"/>
              </a:ext>
            </a:extLst>
          </p:cNvPr>
          <p:cNvCxnSpPr>
            <a:cxnSpLocks/>
          </p:cNvCxnSpPr>
          <p:nvPr/>
        </p:nvCxnSpPr>
        <p:spPr>
          <a:xfrm rot="16200000" flipH="1">
            <a:off x="3448439" y="3631312"/>
            <a:ext cx="5035371" cy="635436"/>
          </a:xfrm>
          <a:prstGeom prst="bentConnector3">
            <a:avLst>
              <a:gd name="adj1" fmla="val 99939"/>
            </a:avLst>
          </a:prstGeom>
          <a:ln>
            <a:solidFill>
              <a:schemeClr val="accent6">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817FBB4-978D-94AE-39A6-3C0626954C33}"/>
              </a:ext>
            </a:extLst>
          </p:cNvPr>
          <p:cNvCxnSpPr>
            <a:cxnSpLocks/>
          </p:cNvCxnSpPr>
          <p:nvPr/>
        </p:nvCxnSpPr>
        <p:spPr>
          <a:xfrm rot="16200000" flipH="1">
            <a:off x="9020172" y="3693026"/>
            <a:ext cx="5035369" cy="512007"/>
          </a:xfrm>
          <a:prstGeom prst="bentConnector3">
            <a:avLst>
              <a:gd name="adj1" fmla="val -44"/>
            </a:avLst>
          </a:prstGeom>
          <a:ln>
            <a:solidFill>
              <a:schemeClr val="accent6">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AC692C6-FD93-BD48-4338-93ECC5204C81}"/>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5</a:t>
            </a:r>
          </a:p>
        </p:txBody>
      </p:sp>
      <p:cxnSp>
        <p:nvCxnSpPr>
          <p:cNvPr id="36" name="Straight Connector 35">
            <a:extLst>
              <a:ext uri="{FF2B5EF4-FFF2-40B4-BE49-F238E27FC236}">
                <a16:creationId xmlns:a16="http://schemas.microsoft.com/office/drawing/2014/main" id="{FDD24D04-8951-B62F-AE0A-D517076AA656}"/>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E7F61CA-21DE-9D45-D367-DA2541131980}"/>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DC65E08-DE83-61BB-ADD5-41111FC58600}"/>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Tree>
    <p:extLst>
      <p:ext uri="{BB962C8B-B14F-4D97-AF65-F5344CB8AC3E}">
        <p14:creationId xmlns:p14="http://schemas.microsoft.com/office/powerpoint/2010/main" val="32460515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99CC-0B92-AC11-649D-2F9C357F03D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EE42B7B-94F3-AA35-B420-B64315CE5266}"/>
              </a:ext>
            </a:extLst>
          </p:cNvPr>
          <p:cNvSpPr txBox="1"/>
          <p:nvPr/>
        </p:nvSpPr>
        <p:spPr>
          <a:xfrm>
            <a:off x="3265714" y="2454298"/>
            <a:ext cx="6938179" cy="3954929"/>
          </a:xfrm>
          <a:prstGeom prst="rect">
            <a:avLst/>
          </a:prstGeom>
          <a:solidFill>
            <a:schemeClr val="bg1"/>
          </a:solidFill>
          <a:ln>
            <a:solidFill>
              <a:schemeClr val="accent6">
                <a:lumMod val="75000"/>
              </a:schemeClr>
            </a:solidFill>
            <a:prstDash val="lgDash"/>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lvl="1" algn="just">
              <a:spcAft>
                <a:spcPts val="600"/>
              </a:spcAf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 financial institution regulated by a Federal functional regulator or a bank regulated by a State bank regulator</a:t>
            </a: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a:t>
            </a:r>
          </a:p>
          <a:p>
            <a:pPr lvl="1" algn="just">
              <a:spcAft>
                <a:spcPts val="600"/>
              </a:spcAf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lvl="1" algn="just">
              <a:spcAft>
                <a:spcPts val="600"/>
              </a:spcAf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 department or agency of the United States, of any State, or of any political subdivision of any State; any entity established under the laws of the United States, of any State, or of any political subdivision of any State, or under an interstate compact between two or more States, that exercises governmental authority on behalf of the United States or any such State or political subdivision</a:t>
            </a:r>
          </a:p>
          <a:p>
            <a:pPr lvl="1" algn="just">
              <a:spcAft>
                <a:spcPts val="600"/>
              </a:spcAf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lvl="1" algn="just">
              <a:spcAft>
                <a:spcPts val="600"/>
              </a:spcAf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Any entity or wholly owned subsidiary, other than a bank, whose common stock or analogous equity interests are listed on the New York Stock Exchange or the American Stock Exchange or whose common stock or analogous equity interests have been designated as a NASDAQ National Market Security listed on the NASDAQ Stock Market (except stock or interests listed under the separate “NASDAQ Capital Markets Companies” heading), provided that a person that is a financial institution, other than a bank, is exempt only to the extent of its domestic operations.</a:t>
            </a:r>
          </a:p>
          <a:p>
            <a:pPr lvl="1" algn="just">
              <a:spcAft>
                <a:spcPts val="600"/>
              </a:spcAf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33A5A5AD-6EA3-D347-D6FE-51D7CEFC4C72}"/>
              </a:ext>
            </a:extLst>
          </p:cNvPr>
          <p:cNvSpPr txBox="1"/>
          <p:nvPr/>
        </p:nvSpPr>
        <p:spPr>
          <a:xfrm>
            <a:off x="3265714" y="1285200"/>
            <a:ext cx="6938179" cy="830997"/>
          </a:xfrm>
          <a:prstGeom prst="rect">
            <a:avLst/>
          </a:prstGeom>
          <a:solidFill>
            <a:schemeClr val="bg1"/>
          </a:solidFill>
          <a:ln>
            <a:solidFill>
              <a:schemeClr val="accent6">
                <a:lumMod val="75000"/>
              </a:schemeClr>
            </a:solidFill>
            <a:prstDash val="lgDash"/>
          </a:ln>
          <a:effectLst>
            <a:outerShdw blurRad="50800" dist="38100" dir="2700000" algn="tl" rotWithShape="0">
              <a:prstClr val="black">
                <a:alpha val="40000"/>
              </a:prstClr>
            </a:outerShdw>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Well-Known Entities are defined under the definition of “customer” for Banks found in 31 CFR 1020.100 – Definitions for the Customer Identification Program, and include the following: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33" name="Straight Connector 32">
            <a:extLst>
              <a:ext uri="{FF2B5EF4-FFF2-40B4-BE49-F238E27FC236}">
                <a16:creationId xmlns:a16="http://schemas.microsoft.com/office/drawing/2014/main" id="{20304C28-D022-4F0F-8A4C-58AE252515AE}"/>
              </a:ext>
            </a:extLst>
          </p:cNvPr>
          <p:cNvCxnSpPr>
            <a:cxnSpLocks/>
            <a:stCxn id="31" idx="2"/>
            <a:endCxn id="7" idx="0"/>
          </p:cNvCxnSpPr>
          <p:nvPr/>
        </p:nvCxnSpPr>
        <p:spPr>
          <a:xfrm>
            <a:off x="6734804" y="2116197"/>
            <a:ext cx="0" cy="338101"/>
          </a:xfrm>
          <a:prstGeom prst="line">
            <a:avLst/>
          </a:prstGeom>
          <a:ln>
            <a:solidFill>
              <a:schemeClr val="accent6">
                <a:lumMod val="75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5" name="Graphic 4" descr="Bank outline">
            <a:extLst>
              <a:ext uri="{FF2B5EF4-FFF2-40B4-BE49-F238E27FC236}">
                <a16:creationId xmlns:a16="http://schemas.microsoft.com/office/drawing/2014/main" id="{93F04890-3CE1-3319-DF44-1865225339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4627" y="3149048"/>
            <a:ext cx="1237861" cy="1237861"/>
          </a:xfrm>
          <a:prstGeom prst="rect">
            <a:avLst/>
          </a:prstGeom>
        </p:spPr>
      </p:pic>
      <p:sp>
        <p:nvSpPr>
          <p:cNvPr id="38" name="Text Placeholder 2">
            <a:extLst>
              <a:ext uri="{FF2B5EF4-FFF2-40B4-BE49-F238E27FC236}">
                <a16:creationId xmlns:a16="http://schemas.microsoft.com/office/drawing/2014/main" id="{994D031A-A6DD-B562-3BA8-A88AAB68F42A}"/>
              </a:ext>
            </a:extLst>
          </p:cNvPr>
          <p:cNvSpPr>
            <a:spLocks noGrp="1"/>
          </p:cNvSpPr>
          <p:nvPr>
            <p:ph type="body" sz="quarter" idx="22"/>
          </p:nvPr>
        </p:nvSpPr>
        <p:spPr>
          <a:xfrm>
            <a:off x="463295" y="682940"/>
            <a:ext cx="10660116"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When reviewing counterparties for selection, note transacting parties that may be considered well-known entities, which would not be valid for counterparty selection.</a:t>
            </a:r>
          </a:p>
          <a:p>
            <a:endPar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9" name="Title 3">
            <a:extLst>
              <a:ext uri="{FF2B5EF4-FFF2-40B4-BE49-F238E27FC236}">
                <a16:creationId xmlns:a16="http://schemas.microsoft.com/office/drawing/2014/main" id="{7D76D263-CB4C-C3FB-3596-33305D7B54AE}"/>
              </a:ext>
            </a:extLst>
          </p:cNvPr>
          <p:cNvSpPr>
            <a:spLocks noGrp="1"/>
          </p:cNvSpPr>
          <p:nvPr>
            <p:ph type="title"/>
          </p:nvPr>
        </p:nvSpPr>
        <p:spPr>
          <a:xfrm>
            <a:off x="463295" y="345992"/>
            <a:ext cx="10660116"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Counterparty Selection: Defining “Well-Known Entities”</a:t>
            </a:r>
          </a:p>
        </p:txBody>
      </p:sp>
      <p:sp>
        <p:nvSpPr>
          <p:cNvPr id="44" name="Flowchart: Connector 43">
            <a:extLst>
              <a:ext uri="{FF2B5EF4-FFF2-40B4-BE49-F238E27FC236}">
                <a16:creationId xmlns:a16="http://schemas.microsoft.com/office/drawing/2014/main" id="{796EE1DB-AEB1-ADE4-96AF-ED5DA2DC6339}"/>
              </a:ext>
            </a:extLst>
          </p:cNvPr>
          <p:cNvSpPr/>
          <p:nvPr/>
        </p:nvSpPr>
        <p:spPr>
          <a:xfrm>
            <a:off x="3480797" y="4692416"/>
            <a:ext cx="278591" cy="267299"/>
          </a:xfrm>
          <a:prstGeom prst="flowChartConnector">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prstClr val="black"/>
                </a:solidFill>
                <a:latin typeface="Open Sans" panose="020B0606030504020204" pitchFamily="34" charset="0"/>
                <a:ea typeface="Open Sans" panose="020B0606030504020204" pitchFamily="34" charset="0"/>
                <a:cs typeface="Open Sans" panose="020B0606030504020204" pitchFamily="34" charset="0"/>
              </a:rPr>
              <a:t>3</a:t>
            </a:r>
            <a:endPar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Flowchart: Connector 44">
            <a:extLst>
              <a:ext uri="{FF2B5EF4-FFF2-40B4-BE49-F238E27FC236}">
                <a16:creationId xmlns:a16="http://schemas.microsoft.com/office/drawing/2014/main" id="{CD62D914-45E7-F540-651E-6277441B8A11}"/>
              </a:ext>
            </a:extLst>
          </p:cNvPr>
          <p:cNvSpPr/>
          <p:nvPr/>
        </p:nvSpPr>
        <p:spPr>
          <a:xfrm>
            <a:off x="3480797" y="2756997"/>
            <a:ext cx="278591" cy="267299"/>
          </a:xfrm>
          <a:prstGeom prst="flowChartConnector">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46" name="Flowchart: Connector 45">
            <a:extLst>
              <a:ext uri="{FF2B5EF4-FFF2-40B4-BE49-F238E27FC236}">
                <a16:creationId xmlns:a16="http://schemas.microsoft.com/office/drawing/2014/main" id="{BF019FA4-68ED-6C06-8BFD-066E160E9802}"/>
              </a:ext>
            </a:extLst>
          </p:cNvPr>
          <p:cNvSpPr/>
          <p:nvPr/>
        </p:nvSpPr>
        <p:spPr>
          <a:xfrm>
            <a:off x="3480797" y="3431991"/>
            <a:ext cx="268572" cy="267299"/>
          </a:xfrm>
          <a:prstGeom prst="flowChartConnector">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pic>
        <p:nvPicPr>
          <p:cNvPr id="55" name="Graphic 54" descr="Lightbulb and gear outline">
            <a:extLst>
              <a:ext uri="{FF2B5EF4-FFF2-40B4-BE49-F238E27FC236}">
                <a16:creationId xmlns:a16="http://schemas.microsoft.com/office/drawing/2014/main" id="{FBB977A1-78F7-F585-AD73-675F10FEB8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20836" y="2647732"/>
            <a:ext cx="505442" cy="505442"/>
          </a:xfrm>
          <a:prstGeom prst="rect">
            <a:avLst/>
          </a:prstGeom>
        </p:spPr>
      </p:pic>
      <p:pic>
        <p:nvPicPr>
          <p:cNvPr id="59" name="Graphic 58" descr="Magnifying glass outline">
            <a:extLst>
              <a:ext uri="{FF2B5EF4-FFF2-40B4-BE49-F238E27FC236}">
                <a16:creationId xmlns:a16="http://schemas.microsoft.com/office/drawing/2014/main" id="{EE3A04C1-E206-12C0-7A1C-FCE87D45CF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88973" y="2980356"/>
            <a:ext cx="2226110" cy="2226110"/>
          </a:xfrm>
          <a:prstGeom prst="rect">
            <a:avLst/>
          </a:prstGeom>
        </p:spPr>
      </p:pic>
      <p:pic>
        <p:nvPicPr>
          <p:cNvPr id="2" name="Graphic 1" descr="Information outline">
            <a:extLst>
              <a:ext uri="{FF2B5EF4-FFF2-40B4-BE49-F238E27FC236}">
                <a16:creationId xmlns:a16="http://schemas.microsoft.com/office/drawing/2014/main" id="{B123DE03-00D4-707A-1557-3F38426E744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408739" y="248734"/>
            <a:ext cx="394338" cy="394338"/>
          </a:xfrm>
          <a:prstGeom prst="rect">
            <a:avLst/>
          </a:prstGeom>
        </p:spPr>
      </p:pic>
      <p:cxnSp>
        <p:nvCxnSpPr>
          <p:cNvPr id="3" name="Straight Connector 2">
            <a:extLst>
              <a:ext uri="{FF2B5EF4-FFF2-40B4-BE49-F238E27FC236}">
                <a16:creationId xmlns:a16="http://schemas.microsoft.com/office/drawing/2014/main" id="{9D520ED2-C780-9894-1C61-C713F471B1AB}"/>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4BDADC8-6A06-8F02-41C3-19B27591FFCE}"/>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034B49F-29BA-1856-8170-BFB7FDB6EABE}"/>
              </a:ext>
            </a:extLst>
          </p:cNvPr>
          <p:cNvSpPr txBox="1"/>
          <p:nvPr/>
        </p:nvSpPr>
        <p:spPr>
          <a:xfrm>
            <a:off x="11126903" y="93382"/>
            <a:ext cx="738356"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Resource</a:t>
            </a:r>
          </a:p>
        </p:txBody>
      </p:sp>
      <p:pic>
        <p:nvPicPr>
          <p:cNvPr id="10" name="Graphic 9" descr="Back with solid fill">
            <a:extLst>
              <a:ext uri="{FF2B5EF4-FFF2-40B4-BE49-F238E27FC236}">
                <a16:creationId xmlns:a16="http://schemas.microsoft.com/office/drawing/2014/main" id="{BA9DB31E-0F81-6DCF-0EC0-C794F0C09C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V="1">
            <a:off x="5140830" y="6367763"/>
            <a:ext cx="460615" cy="460615"/>
          </a:xfrm>
          <a:prstGeom prst="rect">
            <a:avLst/>
          </a:prstGeom>
        </p:spPr>
      </p:pic>
      <p:sp>
        <p:nvSpPr>
          <p:cNvPr id="11" name="TextBox 10">
            <a:extLst>
              <a:ext uri="{FF2B5EF4-FFF2-40B4-BE49-F238E27FC236}">
                <a16:creationId xmlns:a16="http://schemas.microsoft.com/office/drawing/2014/main" id="{E7CC9B9D-7EAE-C616-3804-7AEF15FA200C}"/>
              </a:ext>
            </a:extLst>
          </p:cNvPr>
          <p:cNvSpPr txBox="1"/>
          <p:nvPr/>
        </p:nvSpPr>
        <p:spPr>
          <a:xfrm>
            <a:off x="5479234" y="6512008"/>
            <a:ext cx="1649896" cy="230832"/>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hlinkClick r:id="rId13" action="ppaction://hlinksldjump"/>
              </a:rPr>
              <a:t>Return to Resource Links</a:t>
            </a:r>
            <a:endParaRPr lang="en-US" sz="9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8711338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231A31E5-5DDC-B514-293F-AB08CDDB10B7}"/>
              </a:ext>
            </a:extLst>
          </p:cNvPr>
          <p:cNvSpPr>
            <a:spLocks noGrp="1"/>
          </p:cNvSpPr>
          <p:nvPr>
            <p:ph type="body" sz="quarter" idx="22"/>
          </p:nvPr>
        </p:nvSpPr>
        <p:spPr>
          <a:xfrm>
            <a:off x="463295" y="682940"/>
            <a:ext cx="10660116"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Below is a list of well-known merchants that process Green Dot transactions, that would not be considered valid for counterparty selection</a:t>
            </a:r>
          </a:p>
          <a:p>
            <a:endPar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itle 3">
            <a:extLst>
              <a:ext uri="{FF2B5EF4-FFF2-40B4-BE49-F238E27FC236}">
                <a16:creationId xmlns:a16="http://schemas.microsoft.com/office/drawing/2014/main" id="{45D4E881-1B1B-FB4E-5D6A-8D10E8B74BDC}"/>
              </a:ext>
            </a:extLst>
          </p:cNvPr>
          <p:cNvSpPr>
            <a:spLocks noGrp="1"/>
          </p:cNvSpPr>
          <p:nvPr>
            <p:ph type="title"/>
          </p:nvPr>
        </p:nvSpPr>
        <p:spPr>
          <a:xfrm>
            <a:off x="463295" y="345992"/>
            <a:ext cx="10660116"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Counterparty Selection: List of Well-Known Merchants</a:t>
            </a:r>
          </a:p>
        </p:txBody>
      </p:sp>
      <p:pic>
        <p:nvPicPr>
          <p:cNvPr id="4" name="Graphic 3" descr="Information outline">
            <a:extLst>
              <a:ext uri="{FF2B5EF4-FFF2-40B4-BE49-F238E27FC236}">
                <a16:creationId xmlns:a16="http://schemas.microsoft.com/office/drawing/2014/main" id="{13F6A02F-2106-4D48-06D7-785D467949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08739" y="248734"/>
            <a:ext cx="394338" cy="394338"/>
          </a:xfrm>
          <a:prstGeom prst="rect">
            <a:avLst/>
          </a:prstGeom>
        </p:spPr>
      </p:pic>
      <p:cxnSp>
        <p:nvCxnSpPr>
          <p:cNvPr id="5" name="Straight Connector 4">
            <a:extLst>
              <a:ext uri="{FF2B5EF4-FFF2-40B4-BE49-F238E27FC236}">
                <a16:creationId xmlns:a16="http://schemas.microsoft.com/office/drawing/2014/main" id="{0A2FB889-9075-0BEA-173C-9F34E5752E03}"/>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81DA351-9F1A-7200-FE8F-0FD69BF5B5C8}"/>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0E230C4-5C38-2CEB-8B60-AD6E5277AACF}"/>
              </a:ext>
            </a:extLst>
          </p:cNvPr>
          <p:cNvSpPr txBox="1"/>
          <p:nvPr/>
        </p:nvSpPr>
        <p:spPr>
          <a:xfrm>
            <a:off x="11126903" y="93382"/>
            <a:ext cx="738356"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Resource</a:t>
            </a:r>
          </a:p>
        </p:txBody>
      </p:sp>
      <p:pic>
        <p:nvPicPr>
          <p:cNvPr id="40" name="Graphic 39" descr="Bank outline">
            <a:extLst>
              <a:ext uri="{FF2B5EF4-FFF2-40B4-BE49-F238E27FC236}">
                <a16:creationId xmlns:a16="http://schemas.microsoft.com/office/drawing/2014/main" id="{41AEC9C6-4F45-A04D-9C97-BB1AA5E24C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88798" y="1136851"/>
            <a:ext cx="914400" cy="914400"/>
          </a:xfrm>
          <a:prstGeom prst="rect">
            <a:avLst/>
          </a:prstGeom>
        </p:spPr>
      </p:pic>
      <p:sp>
        <p:nvSpPr>
          <p:cNvPr id="45" name="Rectangle 44">
            <a:extLst>
              <a:ext uri="{FF2B5EF4-FFF2-40B4-BE49-F238E27FC236}">
                <a16:creationId xmlns:a16="http://schemas.microsoft.com/office/drawing/2014/main" id="{3281EF91-E02C-07E7-9D32-DE541E8327D6}"/>
              </a:ext>
            </a:extLst>
          </p:cNvPr>
          <p:cNvSpPr/>
          <p:nvPr/>
        </p:nvSpPr>
        <p:spPr>
          <a:xfrm>
            <a:off x="748623" y="2112949"/>
            <a:ext cx="10660116" cy="4287831"/>
          </a:xfrm>
          <a:prstGeom prst="rect">
            <a:avLst/>
          </a:prstGeom>
          <a:solidFill>
            <a:schemeClr val="accent6">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46" name="TextBox 45">
            <a:extLst>
              <a:ext uri="{FF2B5EF4-FFF2-40B4-BE49-F238E27FC236}">
                <a16:creationId xmlns:a16="http://schemas.microsoft.com/office/drawing/2014/main" id="{27F8E7FA-F6F0-A2DD-771E-DD65BE9B034C}"/>
              </a:ext>
            </a:extLst>
          </p:cNvPr>
          <p:cNvSpPr txBox="1"/>
          <p:nvPr/>
        </p:nvSpPr>
        <p:spPr>
          <a:xfrm>
            <a:off x="4894338" y="2769785"/>
            <a:ext cx="6063103" cy="738664"/>
          </a:xfrm>
          <a:prstGeom prst="rect">
            <a:avLst/>
          </a:prstGeom>
          <a:noFill/>
          <a:ln>
            <a:solidFill>
              <a:schemeClr val="accent6">
                <a:lumMod val="75000"/>
              </a:schemeClr>
            </a:solidFill>
          </a:ln>
        </p:spPr>
        <p:txBody>
          <a:bodyPr wrap="square" rtlCol="0">
            <a:spAutoFit/>
          </a:bodyPr>
          <a:lstStyle/>
          <a:p>
            <a:pPr algn="l"/>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Walgreens</a:t>
            </a:r>
          </a:p>
          <a:p>
            <a:pPr algn="l"/>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CVS Pharmacy</a:t>
            </a:r>
          </a:p>
          <a:p>
            <a:pPr algn="l"/>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Rite Aid</a:t>
            </a:r>
          </a:p>
        </p:txBody>
      </p:sp>
      <p:cxnSp>
        <p:nvCxnSpPr>
          <p:cNvPr id="47" name="Straight Connector 46">
            <a:extLst>
              <a:ext uri="{FF2B5EF4-FFF2-40B4-BE49-F238E27FC236}">
                <a16:creationId xmlns:a16="http://schemas.microsoft.com/office/drawing/2014/main" id="{846CBA7D-5C08-B40B-CF51-8B3C7E83FEDD}"/>
              </a:ext>
            </a:extLst>
          </p:cNvPr>
          <p:cNvCxnSpPr>
            <a:cxnSpLocks/>
          </p:cNvCxnSpPr>
          <p:nvPr/>
        </p:nvCxnSpPr>
        <p:spPr>
          <a:xfrm>
            <a:off x="4545998" y="2160759"/>
            <a:ext cx="0" cy="4240021"/>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655D9B0-6D53-DDE2-B913-81CD2B05B723}"/>
              </a:ext>
            </a:extLst>
          </p:cNvPr>
          <p:cNvCxnSpPr>
            <a:cxnSpLocks/>
            <a:stCxn id="46" idx="1"/>
            <a:endCxn id="80" idx="3"/>
          </p:cNvCxnSpPr>
          <p:nvPr/>
        </p:nvCxnSpPr>
        <p:spPr>
          <a:xfrm flipH="1">
            <a:off x="4128515" y="3139117"/>
            <a:ext cx="765823" cy="2747"/>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971B825-C0E2-95B6-55A9-9F4CD84B43E5}"/>
              </a:ext>
            </a:extLst>
          </p:cNvPr>
          <p:cNvCxnSpPr>
            <a:cxnSpLocks/>
            <a:stCxn id="51" idx="1"/>
            <a:endCxn id="54" idx="3"/>
          </p:cNvCxnSpPr>
          <p:nvPr/>
        </p:nvCxnSpPr>
        <p:spPr>
          <a:xfrm flipH="1">
            <a:off x="4128516" y="4444091"/>
            <a:ext cx="817302" cy="0"/>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C6D58AE-1245-DEFA-3B55-C81123BFA63D}"/>
              </a:ext>
            </a:extLst>
          </p:cNvPr>
          <p:cNvCxnSpPr>
            <a:cxnSpLocks/>
            <a:stCxn id="52" idx="1"/>
          </p:cNvCxnSpPr>
          <p:nvPr/>
        </p:nvCxnSpPr>
        <p:spPr>
          <a:xfrm flipH="1">
            <a:off x="4128515" y="5821253"/>
            <a:ext cx="805145" cy="0"/>
          </a:xfrm>
          <a:prstGeom prst="line">
            <a:avLst/>
          </a:prstGeom>
          <a:ln w="38100">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429C7C3-B9AD-1311-E8D8-C69AE494D941}"/>
              </a:ext>
            </a:extLst>
          </p:cNvPr>
          <p:cNvSpPr txBox="1"/>
          <p:nvPr/>
        </p:nvSpPr>
        <p:spPr>
          <a:xfrm>
            <a:off x="4945818" y="3967037"/>
            <a:ext cx="6063103" cy="954107"/>
          </a:xfrm>
          <a:prstGeom prst="rect">
            <a:avLst/>
          </a:prstGeom>
          <a:noFill/>
          <a:ln>
            <a:solidFill>
              <a:schemeClr val="accent6">
                <a:lumMod val="75000"/>
              </a:schemeClr>
            </a:solidFill>
          </a:ln>
        </p:spPr>
        <p:txBody>
          <a:bodyPr wrap="square" rtlCol="0">
            <a:spAutoFit/>
          </a:bodyPr>
          <a:lstStyle/>
          <a:p>
            <a:pPr algn="l"/>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Dollar General</a:t>
            </a:r>
          </a:p>
          <a:p>
            <a:pPr algn="l"/>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Family Dollar</a:t>
            </a:r>
          </a:p>
          <a:p>
            <a:pPr algn="l"/>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Kroger (and affiliates: Fry’s, King Soopers, Ralphs, Smith’s, etc.)</a:t>
            </a:r>
          </a:p>
          <a:p>
            <a:pPr algn="l"/>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Safeway (and affiliates: Vons, Albertsons, </a:t>
            </a:r>
            <a:r>
              <a:rPr lang="en-IN" sz="140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Randalls</a:t>
            </a:r>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Tom Thumb, etc.)</a:t>
            </a:r>
          </a:p>
        </p:txBody>
      </p:sp>
      <p:sp>
        <p:nvSpPr>
          <p:cNvPr id="52" name="TextBox 51">
            <a:extLst>
              <a:ext uri="{FF2B5EF4-FFF2-40B4-BE49-F238E27FC236}">
                <a16:creationId xmlns:a16="http://schemas.microsoft.com/office/drawing/2014/main" id="{9AC5E86C-B12B-8269-D3A7-E843E1CC8C7D}"/>
              </a:ext>
            </a:extLst>
          </p:cNvPr>
          <p:cNvSpPr txBox="1"/>
          <p:nvPr/>
        </p:nvSpPr>
        <p:spPr>
          <a:xfrm>
            <a:off x="4933660" y="5344199"/>
            <a:ext cx="6068044" cy="954107"/>
          </a:xfrm>
          <a:prstGeom prst="rect">
            <a:avLst/>
          </a:prstGeom>
          <a:noFill/>
          <a:ln>
            <a:solidFill>
              <a:schemeClr val="accent6">
                <a:lumMod val="75000"/>
              </a:schemeClr>
            </a:solidFill>
          </a:ln>
        </p:spPr>
        <p:txBody>
          <a:bodyPr wrap="square" rtlCol="0">
            <a:spAutoFit/>
          </a:bodyPr>
          <a:lstStyle/>
          <a:p>
            <a:pPr>
              <a:defRPr/>
            </a:pPr>
            <a:r>
              <a:rPr kumimoji="0" lang="en-US" sz="14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7-Eleven</a:t>
            </a:r>
          </a:p>
          <a:p>
            <a:pPr algn="l"/>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Speedway</a:t>
            </a:r>
          </a:p>
          <a:p>
            <a:pPr algn="l"/>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Circle K</a:t>
            </a:r>
          </a:p>
          <a:p>
            <a:pPr algn="l"/>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Kwik Trip / Kwik Star</a:t>
            </a:r>
            <a:endParaRPr lang="en-IN" sz="11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1F966E45-9E36-9E8A-EE72-1F30E9107E42}"/>
              </a:ext>
            </a:extLst>
          </p:cNvPr>
          <p:cNvSpPr txBox="1"/>
          <p:nvPr/>
        </p:nvSpPr>
        <p:spPr>
          <a:xfrm>
            <a:off x="1063794" y="4074759"/>
            <a:ext cx="3064722" cy="738664"/>
          </a:xfrm>
          <a:prstGeom prst="rect">
            <a:avLst/>
          </a:prstGeom>
          <a:noFill/>
          <a:ln>
            <a:solidFill>
              <a:schemeClr val="accent6">
                <a:lumMod val="75000"/>
              </a:schemeClr>
            </a:solidFill>
          </a:ln>
        </p:spPr>
        <p:txBody>
          <a:bodyPr wrap="square" rtlCol="0">
            <a:spAutoFi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a:p>
            <a:r>
              <a:rPr lang="en-US" sz="1400">
                <a:latin typeface="Open Sans" panose="020B0606030504020204" pitchFamily="34" charset="0"/>
                <a:ea typeface="Open Sans" panose="020B0606030504020204" pitchFamily="34" charset="0"/>
                <a:cs typeface="Open Sans" panose="020B0606030504020204" pitchFamily="34" charset="0"/>
              </a:rPr>
              <a:t>Grocery Stores / Supermarkets</a:t>
            </a:r>
          </a:p>
          <a:p>
            <a:endParaRPr lang="en-US" sz="1400">
              <a:latin typeface="Open Sans" panose="020B0606030504020204" pitchFamily="34" charset="0"/>
              <a:ea typeface="Open Sans" panose="020B0606030504020204" pitchFamily="34" charset="0"/>
              <a:cs typeface="Open Sans" panose="020B0606030504020204" pitchFamily="34" charset="0"/>
            </a:endParaRPr>
          </a:p>
        </p:txBody>
      </p:sp>
      <p:sp>
        <p:nvSpPr>
          <p:cNvPr id="55" name="TextBox 54">
            <a:extLst>
              <a:ext uri="{FF2B5EF4-FFF2-40B4-BE49-F238E27FC236}">
                <a16:creationId xmlns:a16="http://schemas.microsoft.com/office/drawing/2014/main" id="{80D1C350-23A5-F46D-DFD0-21EE0CCC19ED}"/>
              </a:ext>
            </a:extLst>
          </p:cNvPr>
          <p:cNvSpPr txBox="1"/>
          <p:nvPr/>
        </p:nvSpPr>
        <p:spPr>
          <a:xfrm>
            <a:off x="1063794" y="5451921"/>
            <a:ext cx="3064721" cy="738664"/>
          </a:xfrm>
          <a:prstGeom prst="rect">
            <a:avLst/>
          </a:prstGeom>
          <a:noFill/>
          <a:ln>
            <a:solidFill>
              <a:schemeClr val="accent6">
                <a:lumMod val="75000"/>
              </a:schemeClr>
            </a:solidFill>
          </a:ln>
        </p:spPr>
        <p:txBody>
          <a:bodyPr wrap="square" rtlCol="0">
            <a:spAutoFit/>
          </a:bodyPr>
          <a:lstStyle/>
          <a:p>
            <a:endParaRPr lang="en-US" sz="1400">
              <a:latin typeface="Open Sans" panose="020B0606030504020204" pitchFamily="34" charset="0"/>
              <a:ea typeface="Open Sans" panose="020B0606030504020204" pitchFamily="34" charset="0"/>
              <a:cs typeface="Open Sans" panose="020B0606030504020204" pitchFamily="34" charset="0"/>
            </a:endParaRPr>
          </a:p>
          <a:p>
            <a:r>
              <a:rPr lang="en-US" sz="1400">
                <a:latin typeface="Open Sans" panose="020B0606030504020204" pitchFamily="34" charset="0"/>
                <a:ea typeface="Open Sans" panose="020B0606030504020204" pitchFamily="34" charset="0"/>
                <a:cs typeface="Open Sans" panose="020B0606030504020204" pitchFamily="34" charset="0"/>
              </a:rPr>
              <a:t>Gas Stations / Convenience Stores</a:t>
            </a:r>
          </a:p>
          <a:p>
            <a:endParaRPr lang="en-US" sz="1400">
              <a:latin typeface="Open Sans" panose="020B0606030504020204" pitchFamily="34" charset="0"/>
              <a:ea typeface="Open Sans" panose="020B0606030504020204" pitchFamily="34" charset="0"/>
              <a:cs typeface="Open Sans" panose="020B0606030504020204" pitchFamily="34" charset="0"/>
            </a:endParaRPr>
          </a:p>
        </p:txBody>
      </p:sp>
      <p:sp>
        <p:nvSpPr>
          <p:cNvPr id="76" name="TextBox 75">
            <a:extLst>
              <a:ext uri="{FF2B5EF4-FFF2-40B4-BE49-F238E27FC236}">
                <a16:creationId xmlns:a16="http://schemas.microsoft.com/office/drawing/2014/main" id="{DEE1B97A-872E-FB4A-2560-4EABEC89D11A}"/>
              </a:ext>
            </a:extLst>
          </p:cNvPr>
          <p:cNvSpPr txBox="1"/>
          <p:nvPr/>
        </p:nvSpPr>
        <p:spPr>
          <a:xfrm>
            <a:off x="4915411" y="2126531"/>
            <a:ext cx="6088002"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Merchants</a:t>
            </a:r>
          </a:p>
        </p:txBody>
      </p:sp>
      <p:cxnSp>
        <p:nvCxnSpPr>
          <p:cNvPr id="78" name="Straight Connector 77">
            <a:extLst>
              <a:ext uri="{FF2B5EF4-FFF2-40B4-BE49-F238E27FC236}">
                <a16:creationId xmlns:a16="http://schemas.microsoft.com/office/drawing/2014/main" id="{36C7EECD-8ABD-7848-40F0-8FDEA36E400B}"/>
              </a:ext>
            </a:extLst>
          </p:cNvPr>
          <p:cNvCxnSpPr>
            <a:cxnSpLocks/>
          </p:cNvCxnSpPr>
          <p:nvPr/>
        </p:nvCxnSpPr>
        <p:spPr>
          <a:xfrm flipH="1">
            <a:off x="4128515" y="2147235"/>
            <a:ext cx="786896"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F5EA531-3FD8-CC5A-3477-8567BDB33DDB}"/>
              </a:ext>
            </a:extLst>
          </p:cNvPr>
          <p:cNvSpPr txBox="1"/>
          <p:nvPr/>
        </p:nvSpPr>
        <p:spPr>
          <a:xfrm>
            <a:off x="1063792" y="2772532"/>
            <a:ext cx="3064723" cy="738664"/>
          </a:xfrm>
          <a:prstGeom prst="rect">
            <a:avLst/>
          </a:prstGeom>
          <a:noFill/>
          <a:ln>
            <a:solidFill>
              <a:schemeClr val="accent6">
                <a:lumMod val="75000"/>
              </a:schemeClr>
            </a:solidFill>
          </a:ln>
        </p:spPr>
        <p:txBody>
          <a:bodyPr wrap="square" rtlCol="0">
            <a:spAutoFit/>
          </a:bodyPr>
          <a:lstStyle/>
          <a:p>
            <a:pPr algn="l"/>
            <a:endPar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pPr algn="l"/>
            <a:r>
              <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Pharmacies</a:t>
            </a:r>
          </a:p>
          <a:p>
            <a:pPr algn="l"/>
            <a:endParaRPr lang="en-IN" sz="140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3" name="TextBox 82">
            <a:extLst>
              <a:ext uri="{FF2B5EF4-FFF2-40B4-BE49-F238E27FC236}">
                <a16:creationId xmlns:a16="http://schemas.microsoft.com/office/drawing/2014/main" id="{DE1ADCE8-C3EC-8501-1C78-E62442854308}"/>
              </a:ext>
            </a:extLst>
          </p:cNvPr>
          <p:cNvSpPr txBox="1"/>
          <p:nvPr/>
        </p:nvSpPr>
        <p:spPr>
          <a:xfrm>
            <a:off x="1075949" y="2130944"/>
            <a:ext cx="3064723" cy="369332"/>
          </a:xfrm>
          <a:prstGeom prst="rect">
            <a:avLst/>
          </a:prstGeom>
          <a:solidFill>
            <a:schemeClr val="accent6">
              <a:lumMod val="40000"/>
              <a:lumOff val="60000"/>
            </a:schemeClr>
          </a:solidFill>
          <a:ln>
            <a:solidFill>
              <a:schemeClr val="accent6">
                <a:lumMod val="50000"/>
              </a:schemeClr>
            </a:solidFill>
          </a:ln>
        </p:spPr>
        <p:txBody>
          <a:bodyPr wrap="squar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Categories</a:t>
            </a:r>
          </a:p>
        </p:txBody>
      </p:sp>
      <p:pic>
        <p:nvPicPr>
          <p:cNvPr id="115" name="Graphic 114" descr="Back with solid fill">
            <a:extLst>
              <a:ext uri="{FF2B5EF4-FFF2-40B4-BE49-F238E27FC236}">
                <a16:creationId xmlns:a16="http://schemas.microsoft.com/office/drawing/2014/main" id="{6FC69CD6-80CF-8BA9-363D-11F929EDC2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5140830" y="6367763"/>
            <a:ext cx="460615" cy="460615"/>
          </a:xfrm>
          <a:prstGeom prst="rect">
            <a:avLst/>
          </a:prstGeom>
        </p:spPr>
      </p:pic>
      <p:sp>
        <p:nvSpPr>
          <p:cNvPr id="116" name="TextBox 115">
            <a:extLst>
              <a:ext uri="{FF2B5EF4-FFF2-40B4-BE49-F238E27FC236}">
                <a16:creationId xmlns:a16="http://schemas.microsoft.com/office/drawing/2014/main" id="{64EF3FF5-3835-8522-6E9E-08EC3D4E35CA}"/>
              </a:ext>
            </a:extLst>
          </p:cNvPr>
          <p:cNvSpPr txBox="1"/>
          <p:nvPr/>
        </p:nvSpPr>
        <p:spPr>
          <a:xfrm>
            <a:off x="5479234" y="6512008"/>
            <a:ext cx="1649896" cy="230832"/>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hlinkClick r:id="rId9" action="ppaction://hlinksldjump"/>
              </a:rPr>
              <a:t>Return to Resource Links</a:t>
            </a:r>
            <a:endParaRPr lang="en-US" sz="9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3245386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BC1D18-D047-A400-084A-99714CFC90ED}"/>
              </a:ext>
            </a:extLst>
          </p:cNvPr>
          <p:cNvSpPr>
            <a:spLocks noGrp="1"/>
          </p:cNvSpPr>
          <p:nvPr>
            <p:ph type="body" sz="quarter" idx="22"/>
          </p:nvPr>
        </p:nvSpPr>
        <p:spPr>
          <a:xfrm>
            <a:off x="463295" y="682941"/>
            <a:ext cx="10660116" cy="281384"/>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Evaluate transacting parties for potential areas of risk</a:t>
            </a:r>
          </a:p>
          <a:p>
            <a:endPar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itle 3">
            <a:extLst>
              <a:ext uri="{FF2B5EF4-FFF2-40B4-BE49-F238E27FC236}">
                <a16:creationId xmlns:a16="http://schemas.microsoft.com/office/drawing/2014/main" id="{87980837-0477-C8D2-34ED-6F235C93E491}"/>
              </a:ext>
            </a:extLst>
          </p:cNvPr>
          <p:cNvSpPr>
            <a:spLocks noGrp="1"/>
          </p:cNvSpPr>
          <p:nvPr>
            <p:ph type="title"/>
          </p:nvPr>
        </p:nvSpPr>
        <p:spPr>
          <a:xfrm>
            <a:off x="463295" y="345992"/>
            <a:ext cx="10660116"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Counterparty Selection: Approach and Considerations</a:t>
            </a:r>
          </a:p>
        </p:txBody>
      </p:sp>
      <p:sp>
        <p:nvSpPr>
          <p:cNvPr id="112" name="Text Placeholder 3">
            <a:extLst>
              <a:ext uri="{FF2B5EF4-FFF2-40B4-BE49-F238E27FC236}">
                <a16:creationId xmlns:a16="http://schemas.microsoft.com/office/drawing/2014/main" id="{521863A8-502A-A4EB-2647-923EFABDF1E9}"/>
              </a:ext>
            </a:extLst>
          </p:cNvPr>
          <p:cNvSpPr txBox="1">
            <a:spLocks/>
          </p:cNvSpPr>
          <p:nvPr/>
        </p:nvSpPr>
        <p:spPr>
          <a:xfrm>
            <a:off x="522112" y="1583385"/>
            <a:ext cx="10718924" cy="285794"/>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5B9BD5"/>
              </a:buClr>
              <a:buSzPct val="75000"/>
              <a:buFont typeface="Arial" panose="020B0604020202020204" pitchFamily="34" charset="0"/>
              <a:buNone/>
              <a:tabLst/>
              <a:defRPr/>
            </a:pPr>
            <a:r>
              <a:rPr kumimoji="0" lang="en-US" sz="1200" b="1" i="0" u="none" strike="noStrike" kern="1200" cap="none" spc="-30" normalizeH="0" baseline="0" noProof="0">
                <a:ln>
                  <a:noFill/>
                </a:ln>
                <a:solidFill>
                  <a:srgbClr val="70AD4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APPROACH</a:t>
            </a:r>
          </a:p>
        </p:txBody>
      </p:sp>
      <p:sp>
        <p:nvSpPr>
          <p:cNvPr id="113" name="Text Placeholder 4">
            <a:extLst>
              <a:ext uri="{FF2B5EF4-FFF2-40B4-BE49-F238E27FC236}">
                <a16:creationId xmlns:a16="http://schemas.microsoft.com/office/drawing/2014/main" id="{5A408F7F-A9B8-BC78-977F-59D2E71A6500}"/>
              </a:ext>
            </a:extLst>
          </p:cNvPr>
          <p:cNvSpPr txBox="1">
            <a:spLocks/>
          </p:cNvSpPr>
          <p:nvPr/>
        </p:nvSpPr>
        <p:spPr>
          <a:xfrm>
            <a:off x="606146" y="5199046"/>
            <a:ext cx="5450151" cy="306462"/>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5B9BD5"/>
              </a:buClr>
              <a:buSzPct val="75000"/>
              <a:buFont typeface="Arial" panose="020B0604020202020204" pitchFamily="34" charset="0"/>
              <a:buNone/>
              <a:tabLst/>
              <a:defRPr/>
            </a:pPr>
            <a:r>
              <a:rPr kumimoji="0" lang="en-US" sz="1200" b="1" i="0" u="none" strike="noStrike" kern="1200" cap="none" spc="-30" normalizeH="0" baseline="0" noProof="0">
                <a:ln>
                  <a:noFill/>
                </a:ln>
                <a:solidFill>
                  <a:srgbClr val="70AD4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BEST PRACTICES</a:t>
            </a:r>
          </a:p>
        </p:txBody>
      </p:sp>
      <p:sp>
        <p:nvSpPr>
          <p:cNvPr id="114" name="Text Placeholder 8">
            <a:extLst>
              <a:ext uri="{FF2B5EF4-FFF2-40B4-BE49-F238E27FC236}">
                <a16:creationId xmlns:a16="http://schemas.microsoft.com/office/drawing/2014/main" id="{B2A51861-AE10-BA1C-6E38-5F84CA1113C4}"/>
              </a:ext>
            </a:extLst>
          </p:cNvPr>
          <p:cNvSpPr txBox="1">
            <a:spLocks/>
          </p:cNvSpPr>
          <p:nvPr/>
        </p:nvSpPr>
        <p:spPr>
          <a:xfrm>
            <a:off x="522112" y="1037415"/>
            <a:ext cx="10601299" cy="253386"/>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5B9BD5"/>
              </a:buClr>
              <a:buSzPct val="75000"/>
              <a:buFont typeface="Arial" panose="020B0604020202020204" pitchFamily="34" charset="0"/>
              <a:buNone/>
              <a:tabLst/>
              <a:defRPr/>
            </a:pPr>
            <a:r>
              <a:rPr kumimoji="0" lang="en-US" sz="1200" b="1" i="0" u="none" strike="noStrike" kern="1200" cap="none" spc="-30" normalizeH="0" baseline="0" noProof="0">
                <a:ln>
                  <a:noFill/>
                </a:ln>
                <a:solidFill>
                  <a:srgbClr val="70AD4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PURPOSE</a:t>
            </a:r>
          </a:p>
        </p:txBody>
      </p:sp>
      <p:sp>
        <p:nvSpPr>
          <p:cNvPr id="115" name="Text Placeholder 5">
            <a:extLst>
              <a:ext uri="{FF2B5EF4-FFF2-40B4-BE49-F238E27FC236}">
                <a16:creationId xmlns:a16="http://schemas.microsoft.com/office/drawing/2014/main" id="{4ABCF4D6-F66A-AB38-C58E-014175D15123}"/>
              </a:ext>
            </a:extLst>
          </p:cNvPr>
          <p:cNvSpPr txBox="1">
            <a:spLocks/>
          </p:cNvSpPr>
          <p:nvPr/>
        </p:nvSpPr>
        <p:spPr>
          <a:xfrm>
            <a:off x="522112" y="1244697"/>
            <a:ext cx="11063740" cy="302115"/>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5B9BD5"/>
              </a:buClr>
              <a:buSzPct val="75000"/>
              <a:buFont typeface="Arial" panose="020B0604020202020204" pitchFamily="34" charset="0"/>
              <a:buNone/>
              <a:tabLst/>
              <a:defRPr/>
            </a:pPr>
            <a:r>
              <a:rPr kumimoji="0" lang="en-US" sz="11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Sampling and researching counterparties is a requirement of the investigation to understand the purpose and flow of transactions for the alerting customer.</a:t>
            </a:r>
          </a:p>
        </p:txBody>
      </p:sp>
      <p:grpSp>
        <p:nvGrpSpPr>
          <p:cNvPr id="117" name="Group 116">
            <a:extLst>
              <a:ext uri="{FF2B5EF4-FFF2-40B4-BE49-F238E27FC236}">
                <a16:creationId xmlns:a16="http://schemas.microsoft.com/office/drawing/2014/main" id="{EC76E482-4460-7513-479D-03890D763874}"/>
              </a:ext>
            </a:extLst>
          </p:cNvPr>
          <p:cNvGrpSpPr/>
          <p:nvPr/>
        </p:nvGrpSpPr>
        <p:grpSpPr>
          <a:xfrm>
            <a:off x="596650" y="3900840"/>
            <a:ext cx="2627221" cy="1077475"/>
            <a:chOff x="1176823" y="2322231"/>
            <a:chExt cx="2493088" cy="1077475"/>
          </a:xfrm>
        </p:grpSpPr>
        <p:sp>
          <p:nvSpPr>
            <p:cNvPr id="118" name="Parallelogram 117">
              <a:extLst>
                <a:ext uri="{FF2B5EF4-FFF2-40B4-BE49-F238E27FC236}">
                  <a16:creationId xmlns:a16="http://schemas.microsoft.com/office/drawing/2014/main" id="{9AB65E6A-15BA-37B2-E549-EC0015007128}"/>
                </a:ext>
              </a:extLst>
            </p:cNvPr>
            <p:cNvSpPr/>
            <p:nvPr/>
          </p:nvSpPr>
          <p:spPr>
            <a:xfrm>
              <a:off x="1270493" y="2448015"/>
              <a:ext cx="2377440" cy="225743"/>
            </a:xfrm>
            <a:prstGeom prst="parallelogram">
              <a:avLst/>
            </a:prstGeom>
            <a:solidFill>
              <a:schemeClr val="accent6">
                <a:lumMod val="60000"/>
                <a:lumOff val="40000"/>
              </a:schemeClr>
            </a:solid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AML Red Flags</a:t>
              </a: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9" name="Oval 118">
              <a:extLst>
                <a:ext uri="{FF2B5EF4-FFF2-40B4-BE49-F238E27FC236}">
                  <a16:creationId xmlns:a16="http://schemas.microsoft.com/office/drawing/2014/main" id="{3C897252-BADA-1FDD-EC34-0F3C21D31D6F}"/>
                </a:ext>
              </a:extLst>
            </p:cNvPr>
            <p:cNvSpPr/>
            <p:nvPr/>
          </p:nvSpPr>
          <p:spPr>
            <a:xfrm>
              <a:off x="1176823" y="2322231"/>
              <a:ext cx="245637" cy="388100"/>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70AD4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120" name="TextBox 119">
              <a:extLst>
                <a:ext uri="{FF2B5EF4-FFF2-40B4-BE49-F238E27FC236}">
                  <a16:creationId xmlns:a16="http://schemas.microsoft.com/office/drawing/2014/main" id="{9890ECE2-5B33-3E0D-959D-608FA8CEBEEB}"/>
                </a:ext>
              </a:extLst>
            </p:cNvPr>
            <p:cNvSpPr txBox="1"/>
            <p:nvPr/>
          </p:nvSpPr>
          <p:spPr>
            <a:xfrm>
              <a:off x="1248515" y="2799542"/>
              <a:ext cx="2421396"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Counterparties exhibiting red flags detailed in the AML Red Flag Reference Guide. </a:t>
              </a:r>
            </a:p>
          </p:txBody>
        </p:sp>
      </p:grpSp>
      <p:grpSp>
        <p:nvGrpSpPr>
          <p:cNvPr id="121" name="Group 120">
            <a:extLst>
              <a:ext uri="{FF2B5EF4-FFF2-40B4-BE49-F238E27FC236}">
                <a16:creationId xmlns:a16="http://schemas.microsoft.com/office/drawing/2014/main" id="{DD28DC2C-04B4-38DA-656A-36DC33A81F45}"/>
              </a:ext>
            </a:extLst>
          </p:cNvPr>
          <p:cNvGrpSpPr/>
          <p:nvPr/>
        </p:nvGrpSpPr>
        <p:grpSpPr>
          <a:xfrm>
            <a:off x="3268024" y="3945444"/>
            <a:ext cx="2715330" cy="1371426"/>
            <a:chOff x="3899138" y="2366835"/>
            <a:chExt cx="2471111" cy="1371426"/>
          </a:xfrm>
        </p:grpSpPr>
        <p:sp>
          <p:nvSpPr>
            <p:cNvPr id="122" name="Parallelogram 121">
              <a:extLst>
                <a:ext uri="{FF2B5EF4-FFF2-40B4-BE49-F238E27FC236}">
                  <a16:creationId xmlns:a16="http://schemas.microsoft.com/office/drawing/2014/main" id="{704F037B-39F6-8012-2192-B8EC5D0807DE}"/>
                </a:ext>
              </a:extLst>
            </p:cNvPr>
            <p:cNvSpPr/>
            <p:nvPr/>
          </p:nvSpPr>
          <p:spPr>
            <a:xfrm>
              <a:off x="4057534" y="2444284"/>
              <a:ext cx="2312715" cy="229473"/>
            </a:xfrm>
            <a:prstGeom prst="parallelogram">
              <a:avLst/>
            </a:prstGeom>
            <a:solidFill>
              <a:schemeClr val="accent6">
                <a:lumMod val="60000"/>
                <a:lumOff val="40000"/>
              </a:schemeClr>
            </a:solid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Patterned Activity</a:t>
              </a:r>
            </a:p>
          </p:txBody>
        </p:sp>
        <p:sp>
          <p:nvSpPr>
            <p:cNvPr id="123" name="Oval 122">
              <a:extLst>
                <a:ext uri="{FF2B5EF4-FFF2-40B4-BE49-F238E27FC236}">
                  <a16:creationId xmlns:a16="http://schemas.microsoft.com/office/drawing/2014/main" id="{77355B6D-85DA-0720-60C2-6E2D8823F5AB}"/>
                </a:ext>
              </a:extLst>
            </p:cNvPr>
            <p:cNvSpPr/>
            <p:nvPr/>
          </p:nvSpPr>
          <p:spPr>
            <a:xfrm>
              <a:off x="3899138" y="2366835"/>
              <a:ext cx="245637" cy="388100"/>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70AD4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sp>
          <p:nvSpPr>
            <p:cNvPr id="124" name="TextBox 123">
              <a:extLst>
                <a:ext uri="{FF2B5EF4-FFF2-40B4-BE49-F238E27FC236}">
                  <a16:creationId xmlns:a16="http://schemas.microsoft.com/office/drawing/2014/main" id="{1A5D0540-D982-67E9-2C48-9459E1022032}"/>
                </a:ext>
              </a:extLst>
            </p:cNvPr>
            <p:cNvSpPr txBox="1"/>
            <p:nvPr/>
          </p:nvSpPr>
          <p:spPr>
            <a:xfrm>
              <a:off x="3949427" y="2799542"/>
              <a:ext cx="2377440" cy="9387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Counterparties associated with observable patterns of behavior (e.g., multiple patterns of transactions in a short span, repeated transactions)</a:t>
              </a:r>
            </a:p>
          </p:txBody>
        </p:sp>
      </p:grpSp>
      <p:grpSp>
        <p:nvGrpSpPr>
          <p:cNvPr id="125" name="Group 124">
            <a:extLst>
              <a:ext uri="{FF2B5EF4-FFF2-40B4-BE49-F238E27FC236}">
                <a16:creationId xmlns:a16="http://schemas.microsoft.com/office/drawing/2014/main" id="{C1893033-C780-B7F0-28E5-70EBD2DE34E9}"/>
              </a:ext>
            </a:extLst>
          </p:cNvPr>
          <p:cNvGrpSpPr/>
          <p:nvPr/>
        </p:nvGrpSpPr>
        <p:grpSpPr>
          <a:xfrm>
            <a:off x="6096000" y="3945444"/>
            <a:ext cx="2627220" cy="1112957"/>
            <a:chOff x="6486057" y="2366835"/>
            <a:chExt cx="2471110" cy="1202148"/>
          </a:xfrm>
        </p:grpSpPr>
        <p:sp>
          <p:nvSpPr>
            <p:cNvPr id="126" name="Parallelogram 125">
              <a:extLst>
                <a:ext uri="{FF2B5EF4-FFF2-40B4-BE49-F238E27FC236}">
                  <a16:creationId xmlns:a16="http://schemas.microsoft.com/office/drawing/2014/main" id="{064882B2-4F81-E183-C455-1B120072058E}"/>
                </a:ext>
              </a:extLst>
            </p:cNvPr>
            <p:cNvSpPr/>
            <p:nvPr/>
          </p:nvSpPr>
          <p:spPr>
            <a:xfrm>
              <a:off x="6644451" y="2444284"/>
              <a:ext cx="2312716" cy="225743"/>
            </a:xfrm>
            <a:prstGeom prst="parallelogram">
              <a:avLst/>
            </a:prstGeom>
            <a:solidFill>
              <a:schemeClr val="accent6">
                <a:lumMod val="60000"/>
                <a:lumOff val="40000"/>
              </a:schemeClr>
            </a:solid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Unique or Abnormal</a:t>
              </a:r>
            </a:p>
          </p:txBody>
        </p:sp>
        <p:sp>
          <p:nvSpPr>
            <p:cNvPr id="127" name="Oval 126">
              <a:extLst>
                <a:ext uri="{FF2B5EF4-FFF2-40B4-BE49-F238E27FC236}">
                  <a16:creationId xmlns:a16="http://schemas.microsoft.com/office/drawing/2014/main" id="{77C2745F-6966-6FB4-9EF7-9853F1C96AF6}"/>
                </a:ext>
              </a:extLst>
            </p:cNvPr>
            <p:cNvSpPr/>
            <p:nvPr/>
          </p:nvSpPr>
          <p:spPr>
            <a:xfrm>
              <a:off x="6486057" y="2366835"/>
              <a:ext cx="245637" cy="388100"/>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70AD4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sp>
          <p:nvSpPr>
            <p:cNvPr id="128" name="TextBox 127">
              <a:extLst>
                <a:ext uri="{FF2B5EF4-FFF2-40B4-BE49-F238E27FC236}">
                  <a16:creationId xmlns:a16="http://schemas.microsoft.com/office/drawing/2014/main" id="{5AF26D09-4DA5-49AB-B325-2A394A88EEA9}"/>
                </a:ext>
              </a:extLst>
            </p:cNvPr>
            <p:cNvSpPr txBox="1"/>
            <p:nvPr/>
          </p:nvSpPr>
          <p:spPr>
            <a:xfrm>
              <a:off x="6547187" y="2799542"/>
              <a:ext cx="2377440"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Counterparties that deviate from historic/expected pattern of activity (e.g., unique geographies).</a:t>
              </a:r>
            </a:p>
          </p:txBody>
        </p:sp>
      </p:grpSp>
      <p:grpSp>
        <p:nvGrpSpPr>
          <p:cNvPr id="129" name="Group 128">
            <a:extLst>
              <a:ext uri="{FF2B5EF4-FFF2-40B4-BE49-F238E27FC236}">
                <a16:creationId xmlns:a16="http://schemas.microsoft.com/office/drawing/2014/main" id="{B05E66E9-3B4F-9A7D-84F6-5DD1C779585C}"/>
              </a:ext>
            </a:extLst>
          </p:cNvPr>
          <p:cNvGrpSpPr/>
          <p:nvPr/>
        </p:nvGrpSpPr>
        <p:grpSpPr>
          <a:xfrm>
            <a:off x="8837770" y="3945444"/>
            <a:ext cx="2490162" cy="863594"/>
            <a:chOff x="9053926" y="2366835"/>
            <a:chExt cx="2490162" cy="863594"/>
          </a:xfrm>
        </p:grpSpPr>
        <p:sp>
          <p:nvSpPr>
            <p:cNvPr id="130" name="Parallelogram 129">
              <a:extLst>
                <a:ext uri="{FF2B5EF4-FFF2-40B4-BE49-F238E27FC236}">
                  <a16:creationId xmlns:a16="http://schemas.microsoft.com/office/drawing/2014/main" id="{B1773CD0-57EE-CC89-E7FD-28C82F5534E2}"/>
                </a:ext>
              </a:extLst>
            </p:cNvPr>
            <p:cNvSpPr/>
            <p:nvPr/>
          </p:nvSpPr>
          <p:spPr>
            <a:xfrm>
              <a:off x="9166648" y="2448014"/>
              <a:ext cx="2377440" cy="225743"/>
            </a:xfrm>
            <a:prstGeom prst="parallelogram">
              <a:avLst/>
            </a:prstGeom>
            <a:solidFill>
              <a:schemeClr val="accent6">
                <a:lumMod val="60000"/>
                <a:lumOff val="40000"/>
              </a:schemeClr>
            </a:solid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High Value/Volume</a:t>
              </a:r>
            </a:p>
          </p:txBody>
        </p:sp>
        <p:sp>
          <p:nvSpPr>
            <p:cNvPr id="131" name="Oval 130">
              <a:extLst>
                <a:ext uri="{FF2B5EF4-FFF2-40B4-BE49-F238E27FC236}">
                  <a16:creationId xmlns:a16="http://schemas.microsoft.com/office/drawing/2014/main" id="{D899E433-362A-458C-AA7D-2C54A60E8749}"/>
                </a:ext>
              </a:extLst>
            </p:cNvPr>
            <p:cNvSpPr/>
            <p:nvPr/>
          </p:nvSpPr>
          <p:spPr>
            <a:xfrm>
              <a:off x="9053926" y="2366835"/>
              <a:ext cx="245637" cy="388100"/>
            </a:xfrm>
            <a:prstGeom prst="ellipse">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srgbClr val="70AD4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sp>
          <p:nvSpPr>
            <p:cNvPr id="132" name="TextBox 131">
              <a:extLst>
                <a:ext uri="{FF2B5EF4-FFF2-40B4-BE49-F238E27FC236}">
                  <a16:creationId xmlns:a16="http://schemas.microsoft.com/office/drawing/2014/main" id="{938AEA27-E730-AC32-86FC-75ED3CD88BED}"/>
                </a:ext>
              </a:extLst>
            </p:cNvPr>
            <p:cNvSpPr txBox="1"/>
            <p:nvPr/>
          </p:nvSpPr>
          <p:spPr>
            <a:xfrm>
              <a:off x="9125899" y="2799542"/>
              <a:ext cx="237744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Counterparties with the highest value and volume of transactions.</a:t>
              </a:r>
              <a:endPar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133" name="Text Placeholder 7">
            <a:extLst>
              <a:ext uri="{FF2B5EF4-FFF2-40B4-BE49-F238E27FC236}">
                <a16:creationId xmlns:a16="http://schemas.microsoft.com/office/drawing/2014/main" id="{13BF6C13-45C5-3FCD-7C38-1229C9C885E8}"/>
              </a:ext>
            </a:extLst>
          </p:cNvPr>
          <p:cNvSpPr txBox="1">
            <a:spLocks/>
          </p:cNvSpPr>
          <p:nvPr/>
        </p:nvSpPr>
        <p:spPr>
          <a:xfrm>
            <a:off x="6135702" y="5405371"/>
            <a:ext cx="5450150" cy="896878"/>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lvl="1" indent="-182880">
              <a:spcBef>
                <a:spcPts val="0"/>
              </a:spcBef>
              <a:buClr>
                <a:srgbClr val="70AD47">
                  <a:lumMod val="75000"/>
                </a:srgbClr>
              </a:buClr>
              <a:buSzPct val="80000"/>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Based on what is known about the customer, does it make sense to be transacting with the counterparty?</a:t>
            </a:r>
          </a:p>
          <a:p>
            <a:pPr marL="365760" lvl="1" indent="-182880">
              <a:spcBef>
                <a:spcPts val="0"/>
              </a:spcBef>
              <a:buClr>
                <a:srgbClr val="70AD47">
                  <a:lumMod val="75000"/>
                </a:srgbClr>
              </a:buClr>
              <a:buSzPct val="80000"/>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Can the transactions be reasonably explained?  </a:t>
            </a:r>
          </a:p>
          <a:p>
            <a:pPr marL="365760" lvl="1" indent="-182880">
              <a:spcBef>
                <a:spcPts val="0"/>
              </a:spcBef>
              <a:buClr>
                <a:srgbClr val="70AD47">
                  <a:lumMod val="75000"/>
                </a:srgbClr>
              </a:buClr>
              <a:buSzPct val="80000"/>
              <a:defRPr/>
            </a:pPr>
            <a:r>
              <a:rPr kumimoji="0" lang="en-US" sz="11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What risks exist in the transactions?</a:t>
            </a:r>
          </a:p>
          <a:p>
            <a:pPr marL="365760" lvl="1" indent="-182880">
              <a:spcBef>
                <a:spcPts val="0"/>
              </a:spcBef>
              <a:buClr>
                <a:srgbClr val="70AD47">
                  <a:lumMod val="75000"/>
                </a:srgbClr>
              </a:buClr>
              <a:buSzPct val="80000"/>
              <a:defRPr/>
            </a:pPr>
            <a:r>
              <a:rPr kumimoji="0" lang="en-US" sz="11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After conducting due diligence on the counterparty, can the risks be mitigated?</a:t>
            </a:r>
          </a:p>
        </p:txBody>
      </p:sp>
      <p:sp>
        <p:nvSpPr>
          <p:cNvPr id="134" name="Text Placeholder 5">
            <a:extLst>
              <a:ext uri="{FF2B5EF4-FFF2-40B4-BE49-F238E27FC236}">
                <a16:creationId xmlns:a16="http://schemas.microsoft.com/office/drawing/2014/main" id="{40031A8D-F65F-EEE0-3261-D6711272DF0F}"/>
              </a:ext>
            </a:extLst>
          </p:cNvPr>
          <p:cNvSpPr txBox="1">
            <a:spLocks/>
          </p:cNvSpPr>
          <p:nvPr/>
        </p:nvSpPr>
        <p:spPr>
          <a:xfrm>
            <a:off x="599405" y="1842623"/>
            <a:ext cx="10548240" cy="1386682"/>
          </a:xfrm>
          <a:prstGeom prst="rect">
            <a:avLst/>
          </a:prstGeom>
          <a:ln>
            <a:solidFill>
              <a:schemeClr val="accent6">
                <a:lumMod val="75000"/>
              </a:schemeClr>
            </a:solidFill>
          </a:ln>
        </p:spPr>
        <p:txBody>
          <a:bodyPr lIns="91440" tIns="45720" rIns="91440" bIns="45720" anchor="ct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Tx/>
              <a:buNone/>
              <a:defRPr/>
            </a:pPr>
            <a:r>
              <a:rPr lang="en-US" sz="1100">
                <a:latin typeface="Open Sans"/>
                <a:ea typeface="Open Sans"/>
                <a:cs typeface="Open Sans"/>
              </a:rPr>
              <a:t>Using “Counter Party Details,” review counterparties by </a:t>
            </a:r>
            <a:r>
              <a:rPr kumimoji="0" lang="en-US" sz="1100" i="0" u="none" strike="noStrike" kern="1200" cap="none" spc="0" normalizeH="0" baseline="0" noProof="0">
                <a:ln>
                  <a:noFill/>
                </a:ln>
                <a:effectLst/>
                <a:uLnTx/>
                <a:uFillTx/>
                <a:latin typeface="Open Sans"/>
                <a:ea typeface="Open Sans"/>
                <a:cs typeface="Open Sans"/>
              </a:rPr>
              <a:t>transaction date, volume, and value to understand which counterparties have conducted the most transactions with the customer / focal entity(</a:t>
            </a:r>
            <a:r>
              <a:rPr kumimoji="0" lang="en-US" sz="1100" i="0" u="none" strike="noStrike" kern="1200" cap="none" spc="0" normalizeH="0" baseline="0" noProof="0" err="1">
                <a:ln>
                  <a:noFill/>
                </a:ln>
                <a:effectLst/>
                <a:uLnTx/>
                <a:uFillTx/>
                <a:latin typeface="Open Sans"/>
                <a:ea typeface="Open Sans"/>
                <a:cs typeface="Open Sans"/>
              </a:rPr>
              <a:t>ies</a:t>
            </a:r>
            <a:r>
              <a:rPr kumimoji="0" lang="en-US" sz="1100" i="0" u="none" strike="noStrike" kern="1200" cap="none" spc="0" normalizeH="0" baseline="0" noProof="0">
                <a:ln>
                  <a:noFill/>
                </a:ln>
                <a:effectLst/>
                <a:uLnTx/>
                <a:uFillTx/>
                <a:latin typeface="Open Sans"/>
                <a:ea typeface="Open Sans"/>
                <a:cs typeface="Open Sans"/>
              </a:rPr>
              <a:t>).</a:t>
            </a:r>
          </a:p>
          <a:p>
            <a:pPr marL="457200" lvl="1" indent="0">
              <a:buClrTx/>
              <a:buNone/>
              <a:defRPr/>
            </a:pPr>
            <a:r>
              <a:rPr kumimoji="0" lang="en-US" sz="1100" b="0" i="0" u="none" strike="noStrike" kern="1200" cap="none" spc="-30" normalizeH="0" baseline="0" noProof="0">
                <a:ln>
                  <a:noFill/>
                </a:ln>
                <a:effectLst/>
                <a:uLnTx/>
                <a:uFillTx/>
                <a:latin typeface="Open Sans"/>
                <a:ea typeface="Open Sans"/>
                <a:cs typeface="Open Sans"/>
              </a:rPr>
              <a:t>Based on the definitions of the rule and rule thresholds, assess whether the counterparty is engaged in activity that represents the alert. </a:t>
            </a:r>
            <a:endParaRPr lang="en-US" sz="1100" b="0" i="0" u="none" strike="noStrike" kern="1200" cap="none" spc="-30" normalizeH="0" baseline="0" noProof="0">
              <a:ln>
                <a:noFill/>
              </a:ln>
              <a:effectLst/>
              <a:uLnTx/>
              <a:uFillTx/>
              <a:latin typeface="Open Sans"/>
              <a:ea typeface="Open Sans"/>
              <a:cs typeface="Open Sans"/>
            </a:endParaRPr>
          </a:p>
          <a:p>
            <a:pPr marL="457200" lvl="1" indent="0">
              <a:buClrTx/>
              <a:buNone/>
              <a:defRPr/>
            </a:pPr>
            <a:r>
              <a:rPr kumimoji="0" lang="en-US" sz="1100" b="0" i="0" u="none" strike="noStrike" kern="1200" cap="none" spc="-30" normalizeH="0" baseline="0" noProof="0">
                <a:ln>
                  <a:noFill/>
                </a:ln>
                <a:effectLst/>
                <a:uLnTx/>
                <a:uFillTx/>
                <a:latin typeface="Open Sans"/>
                <a:ea typeface="Open Sans"/>
                <a:cs typeface="Open Sans"/>
              </a:rPr>
              <a:t>Select minimum of one valid counterparties for review for each alert. </a:t>
            </a:r>
            <a:r>
              <a:rPr kumimoji="0" lang="en-US" sz="1100" b="0" i="0" u="none" strike="noStrike" kern="1200" cap="none" spc="0" normalizeH="0" baseline="0" noProof="0">
                <a:ln>
                  <a:noFill/>
                </a:ln>
                <a:effectLst/>
                <a:uLnTx/>
                <a:uFillTx/>
                <a:latin typeface="Open Sans"/>
                <a:ea typeface="Open Sans"/>
                <a:cs typeface="Open Sans"/>
              </a:rPr>
              <a:t>If a single counterparty is involved in transactions that alert for multiple rules, the same counterparty </a:t>
            </a:r>
            <a:r>
              <a:rPr kumimoji="0" lang="en-US" sz="1100" b="0" i="0" u="none" strike="noStrike" kern="1200" cap="none" spc="-30" normalizeH="0" baseline="0" noProof="0">
                <a:ln>
                  <a:noFill/>
                </a:ln>
                <a:effectLst/>
                <a:uLnTx/>
                <a:uFillTx/>
                <a:latin typeface="Open Sans"/>
                <a:ea typeface="Open Sans"/>
                <a:cs typeface="Open Sans"/>
              </a:rPr>
              <a:t>may be selected to cover multiple alerts if deemed to impactfully represent the various alerts. </a:t>
            </a:r>
            <a:endParaRPr lang="en-US" sz="1100" b="0" i="0" u="none" strike="noStrike" kern="1200" cap="none" spc="-30" normalizeH="0" baseline="0" noProof="0">
              <a:ln>
                <a:noFill/>
              </a:ln>
              <a:effectLst/>
              <a:uLnTx/>
              <a:uFillTx/>
              <a:latin typeface="Open Sans"/>
              <a:ea typeface="Open Sans"/>
              <a:cs typeface="Open Sans"/>
            </a:endParaRPr>
          </a:p>
        </p:txBody>
      </p:sp>
      <p:sp>
        <p:nvSpPr>
          <p:cNvPr id="8" name="Text Placeholder 3">
            <a:extLst>
              <a:ext uri="{FF2B5EF4-FFF2-40B4-BE49-F238E27FC236}">
                <a16:creationId xmlns:a16="http://schemas.microsoft.com/office/drawing/2014/main" id="{325B5DA0-D76A-AD6E-A931-A4BA9BD73456}"/>
              </a:ext>
            </a:extLst>
          </p:cNvPr>
          <p:cNvSpPr txBox="1">
            <a:spLocks/>
          </p:cNvSpPr>
          <p:nvPr/>
        </p:nvSpPr>
        <p:spPr>
          <a:xfrm>
            <a:off x="519357" y="3375908"/>
            <a:ext cx="10681456" cy="302037"/>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5B9BD5"/>
              </a:buClr>
              <a:buSzPct val="75000"/>
              <a:buFont typeface="Arial" panose="020B0604020202020204" pitchFamily="34" charset="0"/>
              <a:buNone/>
              <a:tabLst/>
              <a:defRPr/>
            </a:pPr>
            <a:r>
              <a:rPr kumimoji="0" lang="en-US" sz="1200" b="1" i="0" u="none" strike="noStrike" kern="1200" cap="none" spc="-30" normalizeH="0" baseline="0" noProof="0">
                <a:ln>
                  <a:noFill/>
                </a:ln>
                <a:solidFill>
                  <a:srgbClr val="70AD4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rPr>
              <a:t>SELECTION CRITERIA</a:t>
            </a:r>
          </a:p>
        </p:txBody>
      </p:sp>
      <p:sp>
        <p:nvSpPr>
          <p:cNvPr id="10" name="Text Placeholder 5">
            <a:extLst>
              <a:ext uri="{FF2B5EF4-FFF2-40B4-BE49-F238E27FC236}">
                <a16:creationId xmlns:a16="http://schemas.microsoft.com/office/drawing/2014/main" id="{D3026318-3659-7975-9910-CBC917DA2BB2}"/>
              </a:ext>
            </a:extLst>
          </p:cNvPr>
          <p:cNvSpPr txBox="1">
            <a:spLocks/>
          </p:cNvSpPr>
          <p:nvPr/>
        </p:nvSpPr>
        <p:spPr>
          <a:xfrm>
            <a:off x="522112" y="3590291"/>
            <a:ext cx="10601299" cy="264538"/>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5B9BD5"/>
              </a:buClr>
              <a:buSzPct val="75000"/>
              <a:buFont typeface="Arial" panose="020B0604020202020204" pitchFamily="34" charset="0"/>
              <a:buNone/>
              <a:tabLst/>
              <a:defRPr/>
            </a:pPr>
            <a:r>
              <a:rPr kumimoji="0" lang="en-US" sz="11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Below is the general order of precedence for counterparty sampling:</a:t>
            </a:r>
          </a:p>
          <a:p>
            <a:pPr marL="0" marR="0" lvl="0" indent="0" algn="l" defTabSz="914400" rtl="0" eaLnBrk="1" fontAlgn="auto" latinLnBrk="0" hangingPunct="1">
              <a:lnSpc>
                <a:spcPct val="100000"/>
              </a:lnSpc>
              <a:spcBef>
                <a:spcPts val="1000"/>
              </a:spcBef>
              <a:spcAft>
                <a:spcPts val="0"/>
              </a:spcAft>
              <a:buClr>
                <a:srgbClr val="5B9BD5"/>
              </a:buClr>
              <a:buSzPct val="75000"/>
              <a:buFont typeface="Arial" panose="020B0604020202020204" pitchFamily="34" charset="0"/>
              <a:buNone/>
              <a:tabLst/>
              <a:defRPr/>
            </a:pPr>
            <a:endParaRPr kumimoji="0" lang="en-US" sz="11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TextBox 10">
            <a:extLst>
              <a:ext uri="{FF2B5EF4-FFF2-40B4-BE49-F238E27FC236}">
                <a16:creationId xmlns:a16="http://schemas.microsoft.com/office/drawing/2014/main" id="{00D91DFA-160E-DEEC-21D5-36CDAB4B6DC7}"/>
              </a:ext>
            </a:extLst>
          </p:cNvPr>
          <p:cNvSpPr txBox="1"/>
          <p:nvPr/>
        </p:nvSpPr>
        <p:spPr>
          <a:xfrm>
            <a:off x="606147" y="5405371"/>
            <a:ext cx="5450150" cy="1107996"/>
          </a:xfrm>
          <a:prstGeom prst="rect">
            <a:avLst/>
          </a:prstGeom>
          <a:noFill/>
        </p:spPr>
        <p:txBody>
          <a:bodyPr wrap="square">
            <a:spAutoFit/>
          </a:bodyPr>
          <a:lstStyle/>
          <a:p>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Best practice for appropriate coverage of an alert is to select counterparties whose aggregate activity covers at least 10% of the total alerted activity for that alert. </a:t>
            </a:r>
          </a:p>
          <a:p>
            <a:pPr marL="628650" lvl="1" indent="-171450">
              <a:buFont typeface="Arial" panose="020B0604020202020204" pitchFamily="34" charset="0"/>
              <a:buChar char="•"/>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For example, if the total alerted activity for the alert aggregates to $50,000, and there are seven valid counterparties, select at least two valid counterparties whose activity aggregates to $5,000. </a:t>
            </a:r>
            <a:endParaRPr lang="en-US" sz="1100">
              <a:latin typeface="Open Sans" panose="020B0606030504020204" pitchFamily="34" charset="0"/>
              <a:ea typeface="Open Sans" panose="020B0606030504020204" pitchFamily="34" charset="0"/>
              <a:cs typeface="Open Sans" panose="020B0606030504020204" pitchFamily="34" charset="0"/>
            </a:endParaRPr>
          </a:p>
        </p:txBody>
      </p:sp>
      <p:sp>
        <p:nvSpPr>
          <p:cNvPr id="12" name="Text Placeholder 4">
            <a:extLst>
              <a:ext uri="{FF2B5EF4-FFF2-40B4-BE49-F238E27FC236}">
                <a16:creationId xmlns:a16="http://schemas.microsoft.com/office/drawing/2014/main" id="{8BDAB6FB-4608-D3BD-B399-A649A39C7790}"/>
              </a:ext>
            </a:extLst>
          </p:cNvPr>
          <p:cNvSpPr txBox="1">
            <a:spLocks/>
          </p:cNvSpPr>
          <p:nvPr/>
        </p:nvSpPr>
        <p:spPr>
          <a:xfrm>
            <a:off x="6135701" y="5199046"/>
            <a:ext cx="5450151" cy="306462"/>
          </a:xfrm>
          <a:prstGeom prst="rect">
            <a:avLst/>
          </a:prstGeom>
        </p:spPr>
        <p:txBody>
          <a:bodyPr/>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
                <a:srgbClr val="5B9BD5"/>
              </a:buClr>
              <a:buSzPct val="75000"/>
              <a:buFont typeface="Arial" panose="020B0604020202020204" pitchFamily="34" charset="0"/>
              <a:buNone/>
              <a:tabLst/>
              <a:defRPr/>
            </a:pPr>
            <a:r>
              <a:rPr lang="en-US" sz="1200" b="1">
                <a:solidFill>
                  <a:srgbClr val="70AD47">
                    <a:lumMod val="75000"/>
                  </a:srgbClr>
                </a:solidFill>
                <a:latin typeface="Open Sans" panose="020B0606030504020204" pitchFamily="34" charset="0"/>
                <a:ea typeface="Open Sans" panose="020B0606030504020204" pitchFamily="34" charset="0"/>
                <a:cs typeface="Open Sans" panose="020B0606030504020204" pitchFamily="34" charset="0"/>
              </a:rPr>
              <a:t>RISK MITIGATION</a:t>
            </a:r>
            <a:endParaRPr kumimoji="0" lang="en-US" sz="1200" b="1" i="0" u="none" strike="noStrike" kern="1200" cap="none" spc="-30" normalizeH="0" baseline="0" noProof="0">
              <a:ln>
                <a:noFill/>
              </a:ln>
              <a:solidFill>
                <a:srgbClr val="70AD47">
                  <a:lumMod val="7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TextBox 12">
            <a:extLst>
              <a:ext uri="{FF2B5EF4-FFF2-40B4-BE49-F238E27FC236}">
                <a16:creationId xmlns:a16="http://schemas.microsoft.com/office/drawing/2014/main" id="{8463A4D7-B6F5-1065-1E7A-5617B8985D13}"/>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5</a:t>
            </a:r>
          </a:p>
        </p:txBody>
      </p:sp>
      <p:cxnSp>
        <p:nvCxnSpPr>
          <p:cNvPr id="14" name="Straight Connector 13">
            <a:extLst>
              <a:ext uri="{FF2B5EF4-FFF2-40B4-BE49-F238E27FC236}">
                <a16:creationId xmlns:a16="http://schemas.microsoft.com/office/drawing/2014/main" id="{15F570FC-CC2D-34D0-216A-475BD5C611A6}"/>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CE14F0-0B05-A685-AD54-E55392BEA6F4}"/>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6F5D40F-861F-ACCD-FB5F-89E3C686C5E1}"/>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cxnSp>
        <p:nvCxnSpPr>
          <p:cNvPr id="9" name="Straight Connector 8">
            <a:extLst>
              <a:ext uri="{FF2B5EF4-FFF2-40B4-BE49-F238E27FC236}">
                <a16:creationId xmlns:a16="http://schemas.microsoft.com/office/drawing/2014/main" id="{5FD0F826-40AC-48C8-D4D5-CC490BA7333D}"/>
              </a:ext>
            </a:extLst>
          </p:cNvPr>
          <p:cNvCxnSpPr>
            <a:cxnSpLocks/>
          </p:cNvCxnSpPr>
          <p:nvPr/>
        </p:nvCxnSpPr>
        <p:spPr>
          <a:xfrm>
            <a:off x="599405" y="2522046"/>
            <a:ext cx="447705" cy="512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C4359F-12B3-C204-5406-B2C54DAE9E1A}"/>
              </a:ext>
            </a:extLst>
          </p:cNvPr>
          <p:cNvCxnSpPr>
            <a:cxnSpLocks/>
          </p:cNvCxnSpPr>
          <p:nvPr/>
        </p:nvCxnSpPr>
        <p:spPr>
          <a:xfrm>
            <a:off x="591720" y="2142655"/>
            <a:ext cx="447705" cy="512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8A2744-1F04-36FA-F6BD-19B128A45186}"/>
              </a:ext>
            </a:extLst>
          </p:cNvPr>
          <p:cNvCxnSpPr>
            <a:cxnSpLocks/>
          </p:cNvCxnSpPr>
          <p:nvPr/>
        </p:nvCxnSpPr>
        <p:spPr>
          <a:xfrm>
            <a:off x="591720" y="2742363"/>
            <a:ext cx="447705" cy="512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7117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365760"/>
          </a:xfrm>
        </p:spPr>
        <p:txBody>
          <a:bodyPr/>
          <a:lstStyle/>
          <a:p>
            <a:r>
              <a:rPr lang="en-US" b="0"/>
              <a:t>Focal Entity Due Diligence</a:t>
            </a:r>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Tree>
    <p:extLst>
      <p:ext uri="{BB962C8B-B14F-4D97-AF65-F5344CB8AC3E}">
        <p14:creationId xmlns:p14="http://schemas.microsoft.com/office/powerpoint/2010/main" val="27405838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FD883C74-C21F-1E6B-3914-2A01411716C5}"/>
              </a:ext>
            </a:extLst>
          </p:cNvPr>
          <p:cNvSpPr>
            <a:spLocks noGrp="1"/>
          </p:cNvSpPr>
          <p:nvPr>
            <p:ph type="body" sz="quarter" idx="22"/>
          </p:nvPr>
        </p:nvSpPr>
        <p:spPr>
          <a:xfrm>
            <a:off x="463295" y="682940"/>
            <a:ext cx="10740273"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conduct due diligence on the Focal Entity, assess the results, and save all applicable research documentation.</a:t>
            </a:r>
          </a:p>
        </p:txBody>
      </p:sp>
      <p:sp>
        <p:nvSpPr>
          <p:cNvPr id="21" name="Title 3">
            <a:extLst>
              <a:ext uri="{FF2B5EF4-FFF2-40B4-BE49-F238E27FC236}">
                <a16:creationId xmlns:a16="http://schemas.microsoft.com/office/drawing/2014/main" id="{5C3BDF4F-3CA1-BAAA-CD6E-2187CFD46EB9}"/>
              </a:ext>
            </a:extLst>
          </p:cNvPr>
          <p:cNvSpPr>
            <a:spLocks noGrp="1"/>
          </p:cNvSpPr>
          <p:nvPr>
            <p:ph type="title"/>
          </p:nvPr>
        </p:nvSpPr>
        <p:spPr>
          <a:xfrm>
            <a:off x="463295" y="345992"/>
            <a:ext cx="11277600"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Focal Entity Due Diligence: Screening &amp; Research</a:t>
            </a:r>
          </a:p>
        </p:txBody>
      </p:sp>
      <p:sp>
        <p:nvSpPr>
          <p:cNvPr id="22" name="TextBox 21">
            <a:extLst>
              <a:ext uri="{FF2B5EF4-FFF2-40B4-BE49-F238E27FC236}">
                <a16:creationId xmlns:a16="http://schemas.microsoft.com/office/drawing/2014/main" id="{4BC5A680-E675-2DC0-5891-95142F2222AF}"/>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6</a:t>
            </a:r>
          </a:p>
        </p:txBody>
      </p:sp>
      <p:cxnSp>
        <p:nvCxnSpPr>
          <p:cNvPr id="23" name="Straight Connector 22">
            <a:extLst>
              <a:ext uri="{FF2B5EF4-FFF2-40B4-BE49-F238E27FC236}">
                <a16:creationId xmlns:a16="http://schemas.microsoft.com/office/drawing/2014/main" id="{6713D791-E18E-FA83-618F-B578E03C156B}"/>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4B8DAC-9CB6-84D6-3A71-D07A5ED393B1}"/>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5D7B178-36D3-0AAB-9519-229F67D887EF}"/>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cxnSp>
        <p:nvCxnSpPr>
          <p:cNvPr id="30" name="Straight Connector 29">
            <a:extLst>
              <a:ext uri="{FF2B5EF4-FFF2-40B4-BE49-F238E27FC236}">
                <a16:creationId xmlns:a16="http://schemas.microsoft.com/office/drawing/2014/main" id="{501B8C54-7F39-22A9-C978-8E8435360FBF}"/>
              </a:ext>
            </a:extLst>
          </p:cNvPr>
          <p:cNvCxnSpPr>
            <a:cxnSpLocks/>
          </p:cNvCxnSpPr>
          <p:nvPr/>
        </p:nvCxnSpPr>
        <p:spPr>
          <a:xfrm>
            <a:off x="1757485" y="1568640"/>
            <a:ext cx="4654967" cy="18098"/>
          </a:xfrm>
          <a:prstGeom prst="line">
            <a:avLst/>
          </a:prstGeom>
          <a:ln w="53975"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BD279B96-B270-8C32-2942-15BA915DAD81}"/>
              </a:ext>
            </a:extLst>
          </p:cNvPr>
          <p:cNvSpPr/>
          <p:nvPr/>
        </p:nvSpPr>
        <p:spPr>
          <a:xfrm>
            <a:off x="1718157" y="1301997"/>
            <a:ext cx="4055502" cy="276038"/>
          </a:xfrm>
          <a:prstGeom prst="rect">
            <a:avLst/>
          </a:prstGeom>
        </p:spPr>
        <p:txBody>
          <a:bodyPr wrap="square">
            <a:spAutoFit/>
          </a:bodyPr>
          <a:lstStyle/>
          <a:p>
            <a:pPr marL="12700" marR="0" lvl="0" indent="0" algn="l" defTabSz="914400" rtl="0" eaLnBrk="1" fontAlgn="auto" latinLnBrk="0" hangingPunct="1">
              <a:lnSpc>
                <a:spcPct val="85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Focal </a:t>
            </a:r>
            <a:r>
              <a:rPr lang="en-US" sz="1400" b="1">
                <a:solidFill>
                  <a:srgbClr val="000000"/>
                </a:solidFill>
                <a:latin typeface="Open Sans" panose="020B0606030504020204" pitchFamily="34" charset="0"/>
                <a:ea typeface="Open Sans" panose="020B0606030504020204" pitchFamily="34" charset="0"/>
                <a:cs typeface="Open Sans" panose="020B0606030504020204" pitchFamily="34" charset="0"/>
              </a:rPr>
              <a:t>Entity - </a:t>
            </a: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Due Diligence Tab</a:t>
            </a:r>
          </a:p>
        </p:txBody>
      </p:sp>
      <p:sp>
        <p:nvSpPr>
          <p:cNvPr id="32" name="Rectangle 31">
            <a:extLst>
              <a:ext uri="{FF2B5EF4-FFF2-40B4-BE49-F238E27FC236}">
                <a16:creationId xmlns:a16="http://schemas.microsoft.com/office/drawing/2014/main" id="{6F68338F-549D-3AED-EDFD-0C52A12103C9}"/>
              </a:ext>
            </a:extLst>
          </p:cNvPr>
          <p:cNvSpPr/>
          <p:nvPr/>
        </p:nvSpPr>
        <p:spPr>
          <a:xfrm>
            <a:off x="1718157" y="1800739"/>
            <a:ext cx="4733624" cy="561809"/>
          </a:xfrm>
          <a:prstGeom prst="rect">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Conduct due diligence on the Focal Entity and record results within the Due Diligence tab in ECM</a:t>
            </a:r>
            <a:endPar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33" name="Graphic 32" descr="Touchscreen outline">
            <a:extLst>
              <a:ext uri="{FF2B5EF4-FFF2-40B4-BE49-F238E27FC236}">
                <a16:creationId xmlns:a16="http://schemas.microsoft.com/office/drawing/2014/main" id="{1B2BEB84-3515-AB58-3938-561034F4D4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41196" y="3206184"/>
            <a:ext cx="535629" cy="535629"/>
          </a:xfrm>
          <a:prstGeom prst="rect">
            <a:avLst/>
          </a:prstGeom>
        </p:spPr>
      </p:pic>
      <p:sp>
        <p:nvSpPr>
          <p:cNvPr id="34" name="Rectangle: Rounded Corners 33">
            <a:extLst>
              <a:ext uri="{FF2B5EF4-FFF2-40B4-BE49-F238E27FC236}">
                <a16:creationId xmlns:a16="http://schemas.microsoft.com/office/drawing/2014/main" id="{367C0E0C-5521-AC25-BBC4-79F84499566F}"/>
              </a:ext>
            </a:extLst>
          </p:cNvPr>
          <p:cNvSpPr/>
          <p:nvPr/>
        </p:nvSpPr>
        <p:spPr>
          <a:xfrm>
            <a:off x="3124995" y="2571716"/>
            <a:ext cx="5410515" cy="425457"/>
          </a:xfrm>
          <a:prstGeom prst="roundRect">
            <a:avLst/>
          </a:prstGeom>
          <a:ln/>
        </p:spPr>
        <p:style>
          <a:lnRef idx="2">
            <a:schemeClr val="accent6"/>
          </a:lnRef>
          <a:fillRef idx="1">
            <a:schemeClr val="lt1"/>
          </a:fillRef>
          <a:effectRef idx="0">
            <a:schemeClr val="accent6"/>
          </a:effectRef>
          <a:fontRef idx="minor">
            <a:schemeClr val="dk1"/>
          </a:fontRef>
        </p:style>
        <p:txBody>
          <a:bodyPr wrap="square" lIns="162000" tIns="54000" rIns="72000" bIns="54000" anchor="ctr">
            <a:no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the Focal Entity’s CIP information in the Case Overview, including DOB, address, and name variations across accounts </a:t>
            </a:r>
          </a:p>
        </p:txBody>
      </p:sp>
      <p:grpSp>
        <p:nvGrpSpPr>
          <p:cNvPr id="35" name="Graphic 1100">
            <a:extLst>
              <a:ext uri="{FF2B5EF4-FFF2-40B4-BE49-F238E27FC236}">
                <a16:creationId xmlns:a16="http://schemas.microsoft.com/office/drawing/2014/main" id="{DF323804-E518-D6AF-A112-7077FF604C5A}"/>
              </a:ext>
            </a:extLst>
          </p:cNvPr>
          <p:cNvGrpSpPr/>
          <p:nvPr/>
        </p:nvGrpSpPr>
        <p:grpSpPr>
          <a:xfrm>
            <a:off x="996318" y="1306236"/>
            <a:ext cx="583507" cy="582958"/>
            <a:chOff x="5708769" y="4312706"/>
            <a:chExt cx="362312" cy="361971"/>
          </a:xfrm>
          <a:solidFill>
            <a:schemeClr val="accent6">
              <a:lumMod val="75000"/>
            </a:schemeClr>
          </a:solidFill>
        </p:grpSpPr>
        <p:sp>
          <p:nvSpPr>
            <p:cNvPr id="36" name="Graphic 1100">
              <a:extLst>
                <a:ext uri="{FF2B5EF4-FFF2-40B4-BE49-F238E27FC236}">
                  <a16:creationId xmlns:a16="http://schemas.microsoft.com/office/drawing/2014/main" id="{5575E1FF-AB58-5C8A-D6B8-1B07398E7FA8}"/>
                </a:ext>
              </a:extLst>
            </p:cNvPr>
            <p:cNvSpPr/>
            <p:nvPr/>
          </p:nvSpPr>
          <p:spPr>
            <a:xfrm>
              <a:off x="5708769" y="4312706"/>
              <a:ext cx="362312" cy="361971"/>
            </a:xfrm>
            <a:custGeom>
              <a:avLst/>
              <a:gdLst>
                <a:gd name="connsiteX0" fmla="*/ 181474 w 362312"/>
                <a:gd name="connsiteY0" fmla="*/ 0 h 361971"/>
                <a:gd name="connsiteX1" fmla="*/ 0 w 362312"/>
                <a:gd name="connsiteY1" fmla="*/ 180667 h 361971"/>
                <a:gd name="connsiteX2" fmla="*/ 180835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0 h 361971"/>
                <a:gd name="connsiteX7" fmla="*/ 181474 w 362312"/>
                <a:gd name="connsiteY7" fmla="*/ 349204 h 361971"/>
                <a:gd name="connsiteX8" fmla="*/ 12780 w 362312"/>
                <a:gd name="connsiteY8" fmla="*/ 181305 h 361971"/>
                <a:gd name="connsiteX9" fmla="*/ 180835 w 362312"/>
                <a:gd name="connsiteY9" fmla="*/ 12768 h 361971"/>
                <a:gd name="connsiteX10" fmla="*/ 349529 w 362312"/>
                <a:gd name="connsiteY10" fmla="*/ 180667 h 361971"/>
                <a:gd name="connsiteX11" fmla="*/ 349529 w 362312"/>
                <a:gd name="connsiteY11" fmla="*/ 180667 h 361971"/>
                <a:gd name="connsiteX12" fmla="*/ 181474 w 362312"/>
                <a:gd name="connsiteY12" fmla="*/ 349204 h 361971"/>
                <a:gd name="connsiteX13" fmla="*/ 181474 w 362312"/>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2" h="361971">
                  <a:moveTo>
                    <a:pt x="181474" y="0"/>
                  </a:moveTo>
                  <a:cubicBezTo>
                    <a:pt x="81152" y="0"/>
                    <a:pt x="0" y="81077"/>
                    <a:pt x="0" y="180667"/>
                  </a:cubicBezTo>
                  <a:cubicBezTo>
                    <a:pt x="0" y="280257"/>
                    <a:pt x="81152" y="361972"/>
                    <a:pt x="180835" y="361972"/>
                  </a:cubicBezTo>
                  <a:cubicBezTo>
                    <a:pt x="280518" y="361972"/>
                    <a:pt x="362309" y="280895"/>
                    <a:pt x="362309" y="181305"/>
                  </a:cubicBezTo>
                  <a:cubicBezTo>
                    <a:pt x="362309" y="181305"/>
                    <a:pt x="362309" y="181305"/>
                    <a:pt x="362309" y="181305"/>
                  </a:cubicBezTo>
                  <a:cubicBezTo>
                    <a:pt x="362948" y="81077"/>
                    <a:pt x="281796" y="0"/>
                    <a:pt x="181474" y="0"/>
                  </a:cubicBezTo>
                  <a:lnTo>
                    <a:pt x="181474" y="0"/>
                  </a:ln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50168" y="273873"/>
                    <a:pt x="274767" y="349204"/>
                    <a:pt x="181474" y="349204"/>
                  </a:cubicBezTo>
                  <a:lnTo>
                    <a:pt x="181474" y="349204"/>
                  </a:lnTo>
                  <a:close/>
                </a:path>
              </a:pathLst>
            </a:custGeom>
            <a:grpFill/>
            <a:ln w="6846"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Graphic 1100">
              <a:extLst>
                <a:ext uri="{FF2B5EF4-FFF2-40B4-BE49-F238E27FC236}">
                  <a16:creationId xmlns:a16="http://schemas.microsoft.com/office/drawing/2014/main" id="{25D8E6FE-50FB-E308-4B1E-7FEE385C52CD}"/>
                </a:ext>
              </a:extLst>
            </p:cNvPr>
            <p:cNvSpPr/>
            <p:nvPr/>
          </p:nvSpPr>
          <p:spPr>
            <a:xfrm>
              <a:off x="5818676" y="4383568"/>
              <a:ext cx="160387" cy="219608"/>
            </a:xfrm>
            <a:custGeom>
              <a:avLst/>
              <a:gdLst>
                <a:gd name="connsiteX0" fmla="*/ 158471 w 160387"/>
                <a:gd name="connsiteY0" fmla="*/ 45326 h 219608"/>
                <a:gd name="connsiteX1" fmla="*/ 115019 w 160387"/>
                <a:gd name="connsiteY1" fmla="*/ 1915 h 219608"/>
                <a:gd name="connsiteX2" fmla="*/ 111185 w 160387"/>
                <a:gd name="connsiteY2" fmla="*/ 0 h 219608"/>
                <a:gd name="connsiteX3" fmla="*/ 110546 w 160387"/>
                <a:gd name="connsiteY3" fmla="*/ 0 h 219608"/>
                <a:gd name="connsiteX4" fmla="*/ 6390 w 160387"/>
                <a:gd name="connsiteY4" fmla="*/ 0 h 219608"/>
                <a:gd name="connsiteX5" fmla="*/ 0 w 160387"/>
                <a:gd name="connsiteY5" fmla="*/ 6384 h 219608"/>
                <a:gd name="connsiteX6" fmla="*/ 0 w 160387"/>
                <a:gd name="connsiteY6" fmla="*/ 40857 h 219608"/>
                <a:gd name="connsiteX7" fmla="*/ 6390 w 160387"/>
                <a:gd name="connsiteY7" fmla="*/ 47241 h 219608"/>
                <a:gd name="connsiteX8" fmla="*/ 12780 w 160387"/>
                <a:gd name="connsiteY8" fmla="*/ 40857 h 219608"/>
                <a:gd name="connsiteX9" fmla="*/ 12780 w 160387"/>
                <a:gd name="connsiteY9" fmla="*/ 12768 h 219608"/>
                <a:gd name="connsiteX10" fmla="*/ 104156 w 160387"/>
                <a:gd name="connsiteY10" fmla="*/ 12768 h 219608"/>
                <a:gd name="connsiteX11" fmla="*/ 104156 w 160387"/>
                <a:gd name="connsiteY11" fmla="*/ 49795 h 219608"/>
                <a:gd name="connsiteX12" fmla="*/ 110546 w 160387"/>
                <a:gd name="connsiteY12" fmla="*/ 56179 h 219608"/>
                <a:gd name="connsiteX13" fmla="*/ 147608 w 160387"/>
                <a:gd name="connsiteY13" fmla="*/ 56179 h 219608"/>
                <a:gd name="connsiteX14" fmla="*/ 147608 w 160387"/>
                <a:gd name="connsiteY14" fmla="*/ 206203 h 219608"/>
                <a:gd name="connsiteX15" fmla="*/ 12780 w 160387"/>
                <a:gd name="connsiteY15" fmla="*/ 206203 h 219608"/>
                <a:gd name="connsiteX16" fmla="*/ 12780 w 160387"/>
                <a:gd name="connsiteY16" fmla="*/ 150662 h 219608"/>
                <a:gd name="connsiteX17" fmla="*/ 6390 w 160387"/>
                <a:gd name="connsiteY17" fmla="*/ 144278 h 219608"/>
                <a:gd name="connsiteX18" fmla="*/ 0 w 160387"/>
                <a:gd name="connsiteY18" fmla="*/ 150662 h 219608"/>
                <a:gd name="connsiteX19" fmla="*/ 0 w 160387"/>
                <a:gd name="connsiteY19" fmla="*/ 213225 h 219608"/>
                <a:gd name="connsiteX20" fmla="*/ 6390 w 160387"/>
                <a:gd name="connsiteY20" fmla="*/ 219609 h 219608"/>
                <a:gd name="connsiteX21" fmla="*/ 153998 w 160387"/>
                <a:gd name="connsiteY21" fmla="*/ 219609 h 219608"/>
                <a:gd name="connsiteX22" fmla="*/ 160388 w 160387"/>
                <a:gd name="connsiteY22" fmla="*/ 213225 h 219608"/>
                <a:gd name="connsiteX23" fmla="*/ 160388 w 160387"/>
                <a:gd name="connsiteY23" fmla="*/ 50433 h 219608"/>
                <a:gd name="connsiteX24" fmla="*/ 159748 w 160387"/>
                <a:gd name="connsiteY24" fmla="*/ 47880 h 219608"/>
                <a:gd name="connsiteX25" fmla="*/ 158471 w 160387"/>
                <a:gd name="connsiteY25" fmla="*/ 45326 h 219608"/>
                <a:gd name="connsiteX26" fmla="*/ 116936 w 160387"/>
                <a:gd name="connsiteY26" fmla="*/ 22344 h 219608"/>
                <a:gd name="connsiteX27" fmla="*/ 138662 w 160387"/>
                <a:gd name="connsiteY27" fmla="*/ 44049 h 219608"/>
                <a:gd name="connsiteX28" fmla="*/ 116936 w 160387"/>
                <a:gd name="connsiteY28" fmla="*/ 44049 h 219608"/>
                <a:gd name="connsiteX29" fmla="*/ 116936 w 160387"/>
                <a:gd name="connsiteY29" fmla="*/ 22344 h 21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0387" h="219608">
                  <a:moveTo>
                    <a:pt x="158471" y="45326"/>
                  </a:moveTo>
                  <a:lnTo>
                    <a:pt x="115019" y="1915"/>
                  </a:lnTo>
                  <a:cubicBezTo>
                    <a:pt x="113741" y="638"/>
                    <a:pt x="112463" y="0"/>
                    <a:pt x="111185" y="0"/>
                  </a:cubicBezTo>
                  <a:lnTo>
                    <a:pt x="110546" y="0"/>
                  </a:lnTo>
                  <a:lnTo>
                    <a:pt x="6390" y="0"/>
                  </a:lnTo>
                  <a:cubicBezTo>
                    <a:pt x="2556" y="0"/>
                    <a:pt x="0" y="2553"/>
                    <a:pt x="0" y="6384"/>
                  </a:cubicBezTo>
                  <a:lnTo>
                    <a:pt x="0" y="40857"/>
                  </a:lnTo>
                  <a:cubicBezTo>
                    <a:pt x="0" y="44688"/>
                    <a:pt x="2556" y="47241"/>
                    <a:pt x="6390" y="47241"/>
                  </a:cubicBezTo>
                  <a:cubicBezTo>
                    <a:pt x="10224" y="47241"/>
                    <a:pt x="12780" y="44688"/>
                    <a:pt x="12780" y="40857"/>
                  </a:cubicBezTo>
                  <a:lnTo>
                    <a:pt x="12780" y="12768"/>
                  </a:lnTo>
                  <a:lnTo>
                    <a:pt x="104156" y="12768"/>
                  </a:lnTo>
                  <a:lnTo>
                    <a:pt x="104156" y="49795"/>
                  </a:lnTo>
                  <a:cubicBezTo>
                    <a:pt x="104156" y="53625"/>
                    <a:pt x="106712" y="56179"/>
                    <a:pt x="110546" y="56179"/>
                  </a:cubicBezTo>
                  <a:lnTo>
                    <a:pt x="147608" y="56179"/>
                  </a:lnTo>
                  <a:lnTo>
                    <a:pt x="147608" y="206203"/>
                  </a:lnTo>
                  <a:lnTo>
                    <a:pt x="12780" y="206203"/>
                  </a:lnTo>
                  <a:lnTo>
                    <a:pt x="12780" y="150662"/>
                  </a:lnTo>
                  <a:cubicBezTo>
                    <a:pt x="12780" y="146832"/>
                    <a:pt x="10224" y="144278"/>
                    <a:pt x="6390" y="144278"/>
                  </a:cubicBezTo>
                  <a:cubicBezTo>
                    <a:pt x="2556" y="144278"/>
                    <a:pt x="0" y="146832"/>
                    <a:pt x="0" y="150662"/>
                  </a:cubicBezTo>
                  <a:lnTo>
                    <a:pt x="0" y="213225"/>
                  </a:lnTo>
                  <a:cubicBezTo>
                    <a:pt x="0" y="217055"/>
                    <a:pt x="2556" y="219609"/>
                    <a:pt x="6390" y="219609"/>
                  </a:cubicBezTo>
                  <a:lnTo>
                    <a:pt x="153998" y="219609"/>
                  </a:lnTo>
                  <a:cubicBezTo>
                    <a:pt x="157832" y="219609"/>
                    <a:pt x="160388" y="217055"/>
                    <a:pt x="160388" y="213225"/>
                  </a:cubicBezTo>
                  <a:lnTo>
                    <a:pt x="160388" y="50433"/>
                  </a:lnTo>
                  <a:cubicBezTo>
                    <a:pt x="160388" y="49795"/>
                    <a:pt x="160388" y="48518"/>
                    <a:pt x="159748" y="47880"/>
                  </a:cubicBezTo>
                  <a:cubicBezTo>
                    <a:pt x="159748" y="47241"/>
                    <a:pt x="159110" y="45964"/>
                    <a:pt x="158471" y="45326"/>
                  </a:cubicBezTo>
                  <a:close/>
                  <a:moveTo>
                    <a:pt x="116936" y="22344"/>
                  </a:moveTo>
                  <a:lnTo>
                    <a:pt x="138662" y="44049"/>
                  </a:lnTo>
                  <a:lnTo>
                    <a:pt x="116936" y="44049"/>
                  </a:lnTo>
                  <a:lnTo>
                    <a:pt x="116936" y="22344"/>
                  </a:lnTo>
                  <a:close/>
                </a:path>
              </a:pathLst>
            </a:custGeom>
            <a:grpFill/>
            <a:ln w="6846"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Graphic 1100">
              <a:extLst>
                <a:ext uri="{FF2B5EF4-FFF2-40B4-BE49-F238E27FC236}">
                  <a16:creationId xmlns:a16="http://schemas.microsoft.com/office/drawing/2014/main" id="{510FE15C-E12B-ECE3-60F1-A313020213B6}"/>
                </a:ext>
              </a:extLst>
            </p:cNvPr>
            <p:cNvSpPr/>
            <p:nvPr/>
          </p:nvSpPr>
          <p:spPr>
            <a:xfrm>
              <a:off x="5892800" y="4499118"/>
              <a:ext cx="46646" cy="12767"/>
            </a:xfrm>
            <a:custGeom>
              <a:avLst/>
              <a:gdLst>
                <a:gd name="connsiteX0" fmla="*/ 46646 w 46646"/>
                <a:gd name="connsiteY0" fmla="*/ 6384 h 12767"/>
                <a:gd name="connsiteX1" fmla="*/ 40257 w 46646"/>
                <a:gd name="connsiteY1" fmla="*/ 0 h 12767"/>
                <a:gd name="connsiteX2" fmla="*/ 6390 w 46646"/>
                <a:gd name="connsiteY2" fmla="*/ 0 h 12767"/>
                <a:gd name="connsiteX3" fmla="*/ 0 w 46646"/>
                <a:gd name="connsiteY3" fmla="*/ 6384 h 12767"/>
                <a:gd name="connsiteX4" fmla="*/ 6390 w 46646"/>
                <a:gd name="connsiteY4" fmla="*/ 12768 h 12767"/>
                <a:gd name="connsiteX5" fmla="*/ 40257 w 46646"/>
                <a:gd name="connsiteY5" fmla="*/ 12768 h 12767"/>
                <a:gd name="connsiteX6" fmla="*/ 46646 w 46646"/>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46" h="12767">
                  <a:moveTo>
                    <a:pt x="46646" y="6384"/>
                  </a:moveTo>
                  <a:cubicBezTo>
                    <a:pt x="46646" y="2554"/>
                    <a:pt x="44090" y="0"/>
                    <a:pt x="40257" y="0"/>
                  </a:cubicBezTo>
                  <a:lnTo>
                    <a:pt x="6390" y="0"/>
                  </a:lnTo>
                  <a:cubicBezTo>
                    <a:pt x="2556" y="0"/>
                    <a:pt x="0" y="2554"/>
                    <a:pt x="0" y="6384"/>
                  </a:cubicBezTo>
                  <a:cubicBezTo>
                    <a:pt x="0" y="10214"/>
                    <a:pt x="2556" y="12768"/>
                    <a:pt x="6390" y="12768"/>
                  </a:cubicBezTo>
                  <a:lnTo>
                    <a:pt x="40257" y="12768"/>
                  </a:lnTo>
                  <a:cubicBezTo>
                    <a:pt x="43451" y="12768"/>
                    <a:pt x="46646" y="9576"/>
                    <a:pt x="46646" y="6384"/>
                  </a:cubicBezTo>
                  <a:close/>
                </a:path>
              </a:pathLst>
            </a:custGeom>
            <a:grpFill/>
            <a:ln w="6846"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Graphic 1100">
              <a:extLst>
                <a:ext uri="{FF2B5EF4-FFF2-40B4-BE49-F238E27FC236}">
                  <a16:creationId xmlns:a16="http://schemas.microsoft.com/office/drawing/2014/main" id="{F3B9FD02-F821-2B63-0A26-7074A5310F0F}"/>
                </a:ext>
              </a:extLst>
            </p:cNvPr>
            <p:cNvSpPr/>
            <p:nvPr/>
          </p:nvSpPr>
          <p:spPr>
            <a:xfrm>
              <a:off x="5880020" y="4469113"/>
              <a:ext cx="59426" cy="12767"/>
            </a:xfrm>
            <a:custGeom>
              <a:avLst/>
              <a:gdLst>
                <a:gd name="connsiteX0" fmla="*/ 53036 w 59426"/>
                <a:gd name="connsiteY0" fmla="*/ 0 h 12767"/>
                <a:gd name="connsiteX1" fmla="*/ 6390 w 59426"/>
                <a:gd name="connsiteY1" fmla="*/ 0 h 12767"/>
                <a:gd name="connsiteX2" fmla="*/ 0 w 59426"/>
                <a:gd name="connsiteY2" fmla="*/ 6384 h 12767"/>
                <a:gd name="connsiteX3" fmla="*/ 6390 w 59426"/>
                <a:gd name="connsiteY3" fmla="*/ 12768 h 12767"/>
                <a:gd name="connsiteX4" fmla="*/ 53036 w 59426"/>
                <a:gd name="connsiteY4" fmla="*/ 12768 h 12767"/>
                <a:gd name="connsiteX5" fmla="*/ 59426 w 59426"/>
                <a:gd name="connsiteY5" fmla="*/ 6384 h 12767"/>
                <a:gd name="connsiteX6" fmla="*/ 53036 w 59426"/>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6" h="12767">
                  <a:moveTo>
                    <a:pt x="53036" y="0"/>
                  </a:moveTo>
                  <a:lnTo>
                    <a:pt x="6390" y="0"/>
                  </a:lnTo>
                  <a:cubicBezTo>
                    <a:pt x="2556" y="0"/>
                    <a:pt x="0" y="2554"/>
                    <a:pt x="0" y="6384"/>
                  </a:cubicBezTo>
                  <a:cubicBezTo>
                    <a:pt x="0" y="10215"/>
                    <a:pt x="2556" y="12768"/>
                    <a:pt x="6390" y="12768"/>
                  </a:cubicBezTo>
                  <a:lnTo>
                    <a:pt x="53036" y="12768"/>
                  </a:lnTo>
                  <a:cubicBezTo>
                    <a:pt x="56870" y="12768"/>
                    <a:pt x="59426" y="10215"/>
                    <a:pt x="59426" y="6384"/>
                  </a:cubicBezTo>
                  <a:cubicBezTo>
                    <a:pt x="59426" y="2554"/>
                    <a:pt x="56231" y="0"/>
                    <a:pt x="53036" y="0"/>
                  </a:cubicBezTo>
                  <a:close/>
                </a:path>
              </a:pathLst>
            </a:custGeom>
            <a:grpFill/>
            <a:ln w="6846"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Graphic 1100">
              <a:extLst>
                <a:ext uri="{FF2B5EF4-FFF2-40B4-BE49-F238E27FC236}">
                  <a16:creationId xmlns:a16="http://schemas.microsoft.com/office/drawing/2014/main" id="{22AB59FB-6A98-105E-5C6F-516882007F14}"/>
                </a:ext>
              </a:extLst>
            </p:cNvPr>
            <p:cNvSpPr/>
            <p:nvPr/>
          </p:nvSpPr>
          <p:spPr>
            <a:xfrm>
              <a:off x="5901106" y="4528484"/>
              <a:ext cx="36422" cy="12767"/>
            </a:xfrm>
            <a:custGeom>
              <a:avLst/>
              <a:gdLst>
                <a:gd name="connsiteX0" fmla="*/ 6390 w 36422"/>
                <a:gd name="connsiteY0" fmla="*/ 0 h 12767"/>
                <a:gd name="connsiteX1" fmla="*/ 0 w 36422"/>
                <a:gd name="connsiteY1" fmla="*/ 6384 h 12767"/>
                <a:gd name="connsiteX2" fmla="*/ 6390 w 36422"/>
                <a:gd name="connsiteY2" fmla="*/ 12768 h 12767"/>
                <a:gd name="connsiteX3" fmla="*/ 30033 w 36422"/>
                <a:gd name="connsiteY3" fmla="*/ 12768 h 12767"/>
                <a:gd name="connsiteX4" fmla="*/ 36423 w 36422"/>
                <a:gd name="connsiteY4" fmla="*/ 6384 h 12767"/>
                <a:gd name="connsiteX5" fmla="*/ 30033 w 36422"/>
                <a:gd name="connsiteY5" fmla="*/ 0 h 12767"/>
                <a:gd name="connsiteX6" fmla="*/ 6390 w 364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2" h="12767">
                  <a:moveTo>
                    <a:pt x="6390" y="0"/>
                  </a:moveTo>
                  <a:cubicBezTo>
                    <a:pt x="2556" y="0"/>
                    <a:pt x="0" y="2554"/>
                    <a:pt x="0" y="6384"/>
                  </a:cubicBezTo>
                  <a:cubicBezTo>
                    <a:pt x="0" y="10215"/>
                    <a:pt x="2556" y="12768"/>
                    <a:pt x="6390" y="12768"/>
                  </a:cubicBezTo>
                  <a:lnTo>
                    <a:pt x="30033" y="12768"/>
                  </a:lnTo>
                  <a:cubicBezTo>
                    <a:pt x="33867" y="12768"/>
                    <a:pt x="36423" y="10215"/>
                    <a:pt x="36423" y="6384"/>
                  </a:cubicBezTo>
                  <a:cubicBezTo>
                    <a:pt x="36423" y="2554"/>
                    <a:pt x="33867" y="0"/>
                    <a:pt x="30033" y="0"/>
                  </a:cubicBezTo>
                  <a:lnTo>
                    <a:pt x="6390" y="0"/>
                  </a:lnTo>
                  <a:close/>
                </a:path>
              </a:pathLst>
            </a:custGeom>
            <a:grpFill/>
            <a:ln w="6846"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Graphic 1100">
              <a:extLst>
                <a:ext uri="{FF2B5EF4-FFF2-40B4-BE49-F238E27FC236}">
                  <a16:creationId xmlns:a16="http://schemas.microsoft.com/office/drawing/2014/main" id="{40AE0A88-247A-EEEB-E51E-F4D190EDF34A}"/>
                </a:ext>
              </a:extLst>
            </p:cNvPr>
            <p:cNvSpPr/>
            <p:nvPr/>
          </p:nvSpPr>
          <p:spPr>
            <a:xfrm>
              <a:off x="5776503" y="4432086"/>
              <a:ext cx="108628" cy="109165"/>
            </a:xfrm>
            <a:custGeom>
              <a:avLst/>
              <a:gdLst>
                <a:gd name="connsiteX0" fmla="*/ 70928 w 108628"/>
                <a:gd name="connsiteY0" fmla="*/ 101505 h 109165"/>
                <a:gd name="connsiteX1" fmla="*/ 100961 w 108628"/>
                <a:gd name="connsiteY1" fmla="*/ 109166 h 109165"/>
                <a:gd name="connsiteX2" fmla="*/ 102239 w 108628"/>
                <a:gd name="connsiteY2" fmla="*/ 109166 h 109165"/>
                <a:gd name="connsiteX3" fmla="*/ 106712 w 108628"/>
                <a:gd name="connsiteY3" fmla="*/ 107251 h 109165"/>
                <a:gd name="connsiteX4" fmla="*/ 108629 w 108628"/>
                <a:gd name="connsiteY4" fmla="*/ 101505 h 109165"/>
                <a:gd name="connsiteX5" fmla="*/ 101600 w 108628"/>
                <a:gd name="connsiteY5" fmla="*/ 70862 h 109165"/>
                <a:gd name="connsiteX6" fmla="*/ 99683 w 108628"/>
                <a:gd name="connsiteY6" fmla="*/ 67670 h 109165"/>
                <a:gd name="connsiteX7" fmla="*/ 33866 w 108628"/>
                <a:gd name="connsiteY7" fmla="*/ 1915 h 109165"/>
                <a:gd name="connsiteX8" fmla="*/ 24921 w 108628"/>
                <a:gd name="connsiteY8" fmla="*/ 1915 h 109165"/>
                <a:gd name="connsiteX9" fmla="*/ 1917 w 108628"/>
                <a:gd name="connsiteY9" fmla="*/ 24898 h 109165"/>
                <a:gd name="connsiteX10" fmla="*/ 1917 w 108628"/>
                <a:gd name="connsiteY10" fmla="*/ 33835 h 109165"/>
                <a:gd name="connsiteX11" fmla="*/ 1917 w 108628"/>
                <a:gd name="connsiteY11" fmla="*/ 33835 h 109165"/>
                <a:gd name="connsiteX12" fmla="*/ 68372 w 108628"/>
                <a:gd name="connsiteY12" fmla="*/ 100229 h 109165"/>
                <a:gd name="connsiteX13" fmla="*/ 70928 w 108628"/>
                <a:gd name="connsiteY13" fmla="*/ 101505 h 109165"/>
                <a:gd name="connsiteX14" fmla="*/ 79235 w 108628"/>
                <a:gd name="connsiteY14" fmla="*/ 90653 h 109165"/>
                <a:gd name="connsiteX15" fmla="*/ 90098 w 108628"/>
                <a:gd name="connsiteY15" fmla="*/ 79800 h 109165"/>
                <a:gd name="connsiteX16" fmla="*/ 93293 w 108628"/>
                <a:gd name="connsiteY16" fmla="*/ 93845 h 109165"/>
                <a:gd name="connsiteX17" fmla="*/ 79235 w 108628"/>
                <a:gd name="connsiteY17" fmla="*/ 90653 h 109165"/>
                <a:gd name="connsiteX18" fmla="*/ 28755 w 108628"/>
                <a:gd name="connsiteY18" fmla="*/ 15322 h 109165"/>
                <a:gd name="connsiteX19" fmla="*/ 82430 w 108628"/>
                <a:gd name="connsiteY19" fmla="*/ 68947 h 109165"/>
                <a:gd name="connsiteX20" fmla="*/ 68372 w 108628"/>
                <a:gd name="connsiteY20" fmla="*/ 82992 h 109165"/>
                <a:gd name="connsiteX21" fmla="*/ 14697 w 108628"/>
                <a:gd name="connsiteY21" fmla="*/ 29366 h 109165"/>
                <a:gd name="connsiteX22" fmla="*/ 28755 w 108628"/>
                <a:gd name="connsiteY22" fmla="*/ 15322 h 1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628" h="109165">
                  <a:moveTo>
                    <a:pt x="70928" y="101505"/>
                  </a:moveTo>
                  <a:lnTo>
                    <a:pt x="100961" y="109166"/>
                  </a:lnTo>
                  <a:cubicBezTo>
                    <a:pt x="101600" y="109166"/>
                    <a:pt x="102239" y="109166"/>
                    <a:pt x="102239" y="109166"/>
                  </a:cubicBezTo>
                  <a:cubicBezTo>
                    <a:pt x="104156" y="109166"/>
                    <a:pt x="105434" y="108528"/>
                    <a:pt x="106712" y="107251"/>
                  </a:cubicBezTo>
                  <a:cubicBezTo>
                    <a:pt x="107990" y="105974"/>
                    <a:pt x="108629" y="103420"/>
                    <a:pt x="108629" y="101505"/>
                  </a:cubicBezTo>
                  <a:lnTo>
                    <a:pt x="101600" y="70862"/>
                  </a:lnTo>
                  <a:cubicBezTo>
                    <a:pt x="101600" y="69585"/>
                    <a:pt x="100961" y="68947"/>
                    <a:pt x="99683" y="67670"/>
                  </a:cubicBezTo>
                  <a:lnTo>
                    <a:pt x="33866" y="1915"/>
                  </a:lnTo>
                  <a:cubicBezTo>
                    <a:pt x="31311" y="-638"/>
                    <a:pt x="27477" y="-638"/>
                    <a:pt x="24921" y="1915"/>
                  </a:cubicBezTo>
                  <a:lnTo>
                    <a:pt x="1917" y="24898"/>
                  </a:lnTo>
                  <a:cubicBezTo>
                    <a:pt x="-639" y="27451"/>
                    <a:pt x="-639" y="31282"/>
                    <a:pt x="1917" y="33835"/>
                  </a:cubicBezTo>
                  <a:cubicBezTo>
                    <a:pt x="1917" y="33835"/>
                    <a:pt x="1917" y="33835"/>
                    <a:pt x="1917" y="33835"/>
                  </a:cubicBezTo>
                  <a:lnTo>
                    <a:pt x="68372" y="100229"/>
                  </a:lnTo>
                  <a:cubicBezTo>
                    <a:pt x="69011" y="100229"/>
                    <a:pt x="69650" y="100867"/>
                    <a:pt x="70928" y="101505"/>
                  </a:cubicBezTo>
                  <a:close/>
                  <a:moveTo>
                    <a:pt x="79235" y="90653"/>
                  </a:moveTo>
                  <a:lnTo>
                    <a:pt x="90098" y="79800"/>
                  </a:lnTo>
                  <a:lnTo>
                    <a:pt x="93293" y="93845"/>
                  </a:lnTo>
                  <a:lnTo>
                    <a:pt x="79235" y="90653"/>
                  </a:lnTo>
                  <a:close/>
                  <a:moveTo>
                    <a:pt x="28755" y="15322"/>
                  </a:moveTo>
                  <a:lnTo>
                    <a:pt x="82430" y="68947"/>
                  </a:lnTo>
                  <a:lnTo>
                    <a:pt x="68372" y="82992"/>
                  </a:lnTo>
                  <a:lnTo>
                    <a:pt x="14697" y="29366"/>
                  </a:lnTo>
                  <a:lnTo>
                    <a:pt x="28755" y="15322"/>
                  </a:lnTo>
                  <a:close/>
                </a:path>
              </a:pathLst>
            </a:custGeom>
            <a:grpFill/>
            <a:ln w="6846"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52" name="Straight Connector 51">
            <a:extLst>
              <a:ext uri="{FF2B5EF4-FFF2-40B4-BE49-F238E27FC236}">
                <a16:creationId xmlns:a16="http://schemas.microsoft.com/office/drawing/2014/main" id="{A4CD18DA-922B-EB5E-1996-9F421165C053}"/>
              </a:ext>
            </a:extLst>
          </p:cNvPr>
          <p:cNvCxnSpPr>
            <a:cxnSpLocks/>
            <a:stCxn id="36" idx="2"/>
          </p:cNvCxnSpPr>
          <p:nvPr/>
        </p:nvCxnSpPr>
        <p:spPr>
          <a:xfrm>
            <a:off x="1287555" y="1889196"/>
            <a:ext cx="11199" cy="4404566"/>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54" name="Straight Connector 53">
            <a:extLst>
              <a:ext uri="{FF2B5EF4-FFF2-40B4-BE49-F238E27FC236}">
                <a16:creationId xmlns:a16="http://schemas.microsoft.com/office/drawing/2014/main" id="{B64C7C6E-E089-D74A-A69B-CB0383C05261}"/>
              </a:ext>
            </a:extLst>
          </p:cNvPr>
          <p:cNvCxnSpPr>
            <a:cxnSpLocks/>
          </p:cNvCxnSpPr>
          <p:nvPr/>
        </p:nvCxnSpPr>
        <p:spPr>
          <a:xfrm>
            <a:off x="1280350" y="2758403"/>
            <a:ext cx="648008" cy="0"/>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488FCBD6-EF7B-44B7-D6C6-CD10DC545204}"/>
              </a:ext>
            </a:extLst>
          </p:cNvPr>
          <p:cNvCxnSpPr>
            <a:cxnSpLocks/>
            <a:endCxn id="60" idx="7"/>
          </p:cNvCxnSpPr>
          <p:nvPr/>
        </p:nvCxnSpPr>
        <p:spPr>
          <a:xfrm>
            <a:off x="1287555" y="3459193"/>
            <a:ext cx="644827" cy="0"/>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58" name="Graphic 4">
            <a:extLst>
              <a:ext uri="{FF2B5EF4-FFF2-40B4-BE49-F238E27FC236}">
                <a16:creationId xmlns:a16="http://schemas.microsoft.com/office/drawing/2014/main" id="{13DDF08E-147D-C54E-1D20-6C15CDF24C08}"/>
              </a:ext>
            </a:extLst>
          </p:cNvPr>
          <p:cNvSpPr/>
          <p:nvPr/>
        </p:nvSpPr>
        <p:spPr>
          <a:xfrm>
            <a:off x="1917520" y="2494989"/>
            <a:ext cx="582167" cy="552002"/>
          </a:xfrm>
          <a:custGeom>
            <a:avLst/>
            <a:gdLst>
              <a:gd name="connsiteX0" fmla="*/ 180835 w 361674"/>
              <a:gd name="connsiteY0" fmla="*/ 0 h 361971"/>
              <a:gd name="connsiteX1" fmla="*/ 0 w 361674"/>
              <a:gd name="connsiteY1" fmla="*/ 180667 h 361971"/>
              <a:gd name="connsiteX2" fmla="*/ 180835 w 361674"/>
              <a:gd name="connsiteY2" fmla="*/ 361971 h 361971"/>
              <a:gd name="connsiteX3" fmla="*/ 361670 w 361674"/>
              <a:gd name="connsiteY3" fmla="*/ 181305 h 361971"/>
              <a:gd name="connsiteX4" fmla="*/ 361670 w 361674"/>
              <a:gd name="connsiteY4" fmla="*/ 181305 h 361971"/>
              <a:gd name="connsiteX5" fmla="*/ 180835 w 361674"/>
              <a:gd name="connsiteY5" fmla="*/ 0 h 361971"/>
              <a:gd name="connsiteX6" fmla="*/ 180835 w 361674"/>
              <a:gd name="connsiteY6" fmla="*/ 349204 h 361971"/>
              <a:gd name="connsiteX7" fmla="*/ 12780 w 361674"/>
              <a:gd name="connsiteY7" fmla="*/ 181305 h 361971"/>
              <a:gd name="connsiteX8" fmla="*/ 180835 w 361674"/>
              <a:gd name="connsiteY8" fmla="*/ 12768 h 361971"/>
              <a:gd name="connsiteX9" fmla="*/ 348890 w 361674"/>
              <a:gd name="connsiteY9" fmla="*/ 180667 h 361971"/>
              <a:gd name="connsiteX10" fmla="*/ 348890 w 361674"/>
              <a:gd name="connsiteY10" fmla="*/ 180667 h 361971"/>
              <a:gd name="connsiteX11" fmla="*/ 180835 w 361674"/>
              <a:gd name="connsiteY11" fmla="*/ 349204 h 361971"/>
              <a:gd name="connsiteX12" fmla="*/ 180835 w 361674"/>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674" h="361971">
                <a:moveTo>
                  <a:pt x="180835" y="0"/>
                </a:moveTo>
                <a:cubicBezTo>
                  <a:pt x="80513" y="0"/>
                  <a:pt x="0" y="81076"/>
                  <a:pt x="0" y="180667"/>
                </a:cubicBezTo>
                <a:cubicBezTo>
                  <a:pt x="0" y="280895"/>
                  <a:pt x="81152" y="361971"/>
                  <a:pt x="180835" y="361971"/>
                </a:cubicBezTo>
                <a:cubicBezTo>
                  <a:pt x="281157" y="361971"/>
                  <a:pt x="361670" y="280895"/>
                  <a:pt x="361670" y="181305"/>
                </a:cubicBezTo>
                <a:lnTo>
                  <a:pt x="361670" y="181305"/>
                </a:lnTo>
                <a:cubicBezTo>
                  <a:pt x="362309" y="81076"/>
                  <a:pt x="281157" y="0"/>
                  <a:pt x="180835" y="0"/>
                </a:cubicBezTo>
                <a:close/>
                <a:moveTo>
                  <a:pt x="180835" y="349204"/>
                </a:moveTo>
                <a:cubicBezTo>
                  <a:pt x="87542" y="349204"/>
                  <a:pt x="12780" y="273873"/>
                  <a:pt x="12780" y="181305"/>
                </a:cubicBezTo>
                <a:cubicBezTo>
                  <a:pt x="12780" y="88099"/>
                  <a:pt x="88181" y="12768"/>
                  <a:pt x="180835" y="12768"/>
                </a:cubicBezTo>
                <a:cubicBezTo>
                  <a:pt x="274128" y="12768"/>
                  <a:pt x="348890" y="88099"/>
                  <a:pt x="348890" y="180667"/>
                </a:cubicBezTo>
                <a:lnTo>
                  <a:pt x="348890" y="180667"/>
                </a:lnTo>
                <a:cubicBezTo>
                  <a:pt x="349529" y="273873"/>
                  <a:pt x="274128" y="349204"/>
                  <a:pt x="180835" y="349204"/>
                </a:cubicBezTo>
                <a:lnTo>
                  <a:pt x="180835" y="349204"/>
                </a:lnTo>
                <a:close/>
              </a:path>
            </a:pathLst>
          </a:custGeom>
          <a:solidFill>
            <a:srgbClr val="006600"/>
          </a:solidFill>
          <a:ln w="5556"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0" name="Graphic 4">
            <a:extLst>
              <a:ext uri="{FF2B5EF4-FFF2-40B4-BE49-F238E27FC236}">
                <a16:creationId xmlns:a16="http://schemas.microsoft.com/office/drawing/2014/main" id="{CE566DCB-5E06-5D4F-F2FE-499CFAEB6F65}"/>
              </a:ext>
            </a:extLst>
          </p:cNvPr>
          <p:cNvSpPr/>
          <p:nvPr/>
        </p:nvSpPr>
        <p:spPr>
          <a:xfrm>
            <a:off x="1911811" y="3182705"/>
            <a:ext cx="582167" cy="552002"/>
          </a:xfrm>
          <a:custGeom>
            <a:avLst/>
            <a:gdLst>
              <a:gd name="connsiteX0" fmla="*/ 180835 w 361674"/>
              <a:gd name="connsiteY0" fmla="*/ 0 h 361971"/>
              <a:gd name="connsiteX1" fmla="*/ 0 w 361674"/>
              <a:gd name="connsiteY1" fmla="*/ 180667 h 361971"/>
              <a:gd name="connsiteX2" fmla="*/ 180835 w 361674"/>
              <a:gd name="connsiteY2" fmla="*/ 361971 h 361971"/>
              <a:gd name="connsiteX3" fmla="*/ 361670 w 361674"/>
              <a:gd name="connsiteY3" fmla="*/ 181305 h 361971"/>
              <a:gd name="connsiteX4" fmla="*/ 361670 w 361674"/>
              <a:gd name="connsiteY4" fmla="*/ 181305 h 361971"/>
              <a:gd name="connsiteX5" fmla="*/ 180835 w 361674"/>
              <a:gd name="connsiteY5" fmla="*/ 0 h 361971"/>
              <a:gd name="connsiteX6" fmla="*/ 180835 w 361674"/>
              <a:gd name="connsiteY6" fmla="*/ 349204 h 361971"/>
              <a:gd name="connsiteX7" fmla="*/ 12780 w 361674"/>
              <a:gd name="connsiteY7" fmla="*/ 181305 h 361971"/>
              <a:gd name="connsiteX8" fmla="*/ 180835 w 361674"/>
              <a:gd name="connsiteY8" fmla="*/ 12768 h 361971"/>
              <a:gd name="connsiteX9" fmla="*/ 348890 w 361674"/>
              <a:gd name="connsiteY9" fmla="*/ 180667 h 361971"/>
              <a:gd name="connsiteX10" fmla="*/ 348890 w 361674"/>
              <a:gd name="connsiteY10" fmla="*/ 180667 h 361971"/>
              <a:gd name="connsiteX11" fmla="*/ 180835 w 361674"/>
              <a:gd name="connsiteY11" fmla="*/ 349204 h 361971"/>
              <a:gd name="connsiteX12" fmla="*/ 180835 w 361674"/>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674" h="361971">
                <a:moveTo>
                  <a:pt x="180835" y="0"/>
                </a:moveTo>
                <a:cubicBezTo>
                  <a:pt x="80513" y="0"/>
                  <a:pt x="0" y="81076"/>
                  <a:pt x="0" y="180667"/>
                </a:cubicBezTo>
                <a:cubicBezTo>
                  <a:pt x="0" y="280895"/>
                  <a:pt x="81152" y="361971"/>
                  <a:pt x="180835" y="361971"/>
                </a:cubicBezTo>
                <a:cubicBezTo>
                  <a:pt x="281157" y="361971"/>
                  <a:pt x="361670" y="280895"/>
                  <a:pt x="361670" y="181305"/>
                </a:cubicBezTo>
                <a:lnTo>
                  <a:pt x="361670" y="181305"/>
                </a:lnTo>
                <a:cubicBezTo>
                  <a:pt x="362309" y="81076"/>
                  <a:pt x="281157" y="0"/>
                  <a:pt x="180835" y="0"/>
                </a:cubicBezTo>
                <a:close/>
                <a:moveTo>
                  <a:pt x="180835" y="349204"/>
                </a:moveTo>
                <a:cubicBezTo>
                  <a:pt x="87542" y="349204"/>
                  <a:pt x="12780" y="273873"/>
                  <a:pt x="12780" y="181305"/>
                </a:cubicBezTo>
                <a:cubicBezTo>
                  <a:pt x="12780" y="88099"/>
                  <a:pt x="88181" y="12768"/>
                  <a:pt x="180835" y="12768"/>
                </a:cubicBezTo>
                <a:cubicBezTo>
                  <a:pt x="274128" y="12768"/>
                  <a:pt x="348890" y="88099"/>
                  <a:pt x="348890" y="180667"/>
                </a:cubicBezTo>
                <a:lnTo>
                  <a:pt x="348890" y="180667"/>
                </a:lnTo>
                <a:cubicBezTo>
                  <a:pt x="349529" y="273873"/>
                  <a:pt x="274128" y="349204"/>
                  <a:pt x="180835" y="349204"/>
                </a:cubicBezTo>
                <a:lnTo>
                  <a:pt x="180835" y="349204"/>
                </a:lnTo>
                <a:close/>
              </a:path>
            </a:pathLst>
          </a:custGeom>
          <a:solidFill>
            <a:srgbClr val="006600"/>
          </a:solidFill>
          <a:ln w="5556"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1" name="Graphic 4">
            <a:extLst>
              <a:ext uri="{FF2B5EF4-FFF2-40B4-BE49-F238E27FC236}">
                <a16:creationId xmlns:a16="http://schemas.microsoft.com/office/drawing/2014/main" id="{CC40EBC3-3122-90C2-E0AB-9989C1D9B4FA}"/>
              </a:ext>
            </a:extLst>
          </p:cNvPr>
          <p:cNvSpPr/>
          <p:nvPr/>
        </p:nvSpPr>
        <p:spPr>
          <a:xfrm>
            <a:off x="1917984" y="4809416"/>
            <a:ext cx="582167" cy="552002"/>
          </a:xfrm>
          <a:custGeom>
            <a:avLst/>
            <a:gdLst>
              <a:gd name="connsiteX0" fmla="*/ 180835 w 361674"/>
              <a:gd name="connsiteY0" fmla="*/ 0 h 361971"/>
              <a:gd name="connsiteX1" fmla="*/ 0 w 361674"/>
              <a:gd name="connsiteY1" fmla="*/ 180667 h 361971"/>
              <a:gd name="connsiteX2" fmla="*/ 180835 w 361674"/>
              <a:gd name="connsiteY2" fmla="*/ 361971 h 361971"/>
              <a:gd name="connsiteX3" fmla="*/ 361670 w 361674"/>
              <a:gd name="connsiteY3" fmla="*/ 181305 h 361971"/>
              <a:gd name="connsiteX4" fmla="*/ 361670 w 361674"/>
              <a:gd name="connsiteY4" fmla="*/ 181305 h 361971"/>
              <a:gd name="connsiteX5" fmla="*/ 180835 w 361674"/>
              <a:gd name="connsiteY5" fmla="*/ 0 h 361971"/>
              <a:gd name="connsiteX6" fmla="*/ 180835 w 361674"/>
              <a:gd name="connsiteY6" fmla="*/ 349204 h 361971"/>
              <a:gd name="connsiteX7" fmla="*/ 12780 w 361674"/>
              <a:gd name="connsiteY7" fmla="*/ 181305 h 361971"/>
              <a:gd name="connsiteX8" fmla="*/ 180835 w 361674"/>
              <a:gd name="connsiteY8" fmla="*/ 12768 h 361971"/>
              <a:gd name="connsiteX9" fmla="*/ 348890 w 361674"/>
              <a:gd name="connsiteY9" fmla="*/ 180667 h 361971"/>
              <a:gd name="connsiteX10" fmla="*/ 348890 w 361674"/>
              <a:gd name="connsiteY10" fmla="*/ 180667 h 361971"/>
              <a:gd name="connsiteX11" fmla="*/ 180835 w 361674"/>
              <a:gd name="connsiteY11" fmla="*/ 349204 h 361971"/>
              <a:gd name="connsiteX12" fmla="*/ 180835 w 361674"/>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674" h="361971">
                <a:moveTo>
                  <a:pt x="180835" y="0"/>
                </a:moveTo>
                <a:cubicBezTo>
                  <a:pt x="80513" y="0"/>
                  <a:pt x="0" y="81076"/>
                  <a:pt x="0" y="180667"/>
                </a:cubicBezTo>
                <a:cubicBezTo>
                  <a:pt x="0" y="280895"/>
                  <a:pt x="81152" y="361971"/>
                  <a:pt x="180835" y="361971"/>
                </a:cubicBezTo>
                <a:cubicBezTo>
                  <a:pt x="281157" y="361971"/>
                  <a:pt x="361670" y="280895"/>
                  <a:pt x="361670" y="181305"/>
                </a:cubicBezTo>
                <a:lnTo>
                  <a:pt x="361670" y="181305"/>
                </a:lnTo>
                <a:cubicBezTo>
                  <a:pt x="362309" y="81076"/>
                  <a:pt x="281157" y="0"/>
                  <a:pt x="180835" y="0"/>
                </a:cubicBezTo>
                <a:close/>
                <a:moveTo>
                  <a:pt x="180835" y="349204"/>
                </a:moveTo>
                <a:cubicBezTo>
                  <a:pt x="87542" y="349204"/>
                  <a:pt x="12780" y="273873"/>
                  <a:pt x="12780" y="181305"/>
                </a:cubicBezTo>
                <a:cubicBezTo>
                  <a:pt x="12780" y="88099"/>
                  <a:pt x="88181" y="12768"/>
                  <a:pt x="180835" y="12768"/>
                </a:cubicBezTo>
                <a:cubicBezTo>
                  <a:pt x="274128" y="12768"/>
                  <a:pt x="348890" y="88099"/>
                  <a:pt x="348890" y="180667"/>
                </a:cubicBezTo>
                <a:lnTo>
                  <a:pt x="348890" y="180667"/>
                </a:lnTo>
                <a:cubicBezTo>
                  <a:pt x="349529" y="273873"/>
                  <a:pt x="274128" y="349204"/>
                  <a:pt x="180835" y="349204"/>
                </a:cubicBezTo>
                <a:lnTo>
                  <a:pt x="180835" y="349204"/>
                </a:lnTo>
                <a:close/>
              </a:path>
            </a:pathLst>
          </a:custGeom>
          <a:solidFill>
            <a:srgbClr val="006600"/>
          </a:solidFill>
          <a:ln w="5556"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62" name="Straight Connector 61">
            <a:extLst>
              <a:ext uri="{FF2B5EF4-FFF2-40B4-BE49-F238E27FC236}">
                <a16:creationId xmlns:a16="http://schemas.microsoft.com/office/drawing/2014/main" id="{3D0D9D6F-DBA1-8D56-3157-315DEDC5B172}"/>
              </a:ext>
            </a:extLst>
          </p:cNvPr>
          <p:cNvCxnSpPr>
            <a:cxnSpLocks/>
            <a:endCxn id="61" idx="1"/>
          </p:cNvCxnSpPr>
          <p:nvPr/>
        </p:nvCxnSpPr>
        <p:spPr>
          <a:xfrm>
            <a:off x="1306079" y="5084931"/>
            <a:ext cx="611905" cy="0"/>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63" name="Straight Connector 62">
            <a:extLst>
              <a:ext uri="{FF2B5EF4-FFF2-40B4-BE49-F238E27FC236}">
                <a16:creationId xmlns:a16="http://schemas.microsoft.com/office/drawing/2014/main" id="{A994FC32-0FDF-95A9-0B21-0B5F5DA78AE5}"/>
              </a:ext>
            </a:extLst>
          </p:cNvPr>
          <p:cNvCxnSpPr/>
          <p:nvPr/>
        </p:nvCxnSpPr>
        <p:spPr>
          <a:xfrm>
            <a:off x="2497135" y="2758403"/>
            <a:ext cx="621911" cy="0"/>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64" name="Straight Connector 63">
            <a:extLst>
              <a:ext uri="{FF2B5EF4-FFF2-40B4-BE49-F238E27FC236}">
                <a16:creationId xmlns:a16="http://schemas.microsoft.com/office/drawing/2014/main" id="{31A16F0C-7007-D985-8DCE-31FB3367C732}"/>
              </a:ext>
            </a:extLst>
          </p:cNvPr>
          <p:cNvCxnSpPr>
            <a:cxnSpLocks/>
            <a:stCxn id="60" idx="3"/>
            <a:endCxn id="65" idx="1"/>
          </p:cNvCxnSpPr>
          <p:nvPr/>
        </p:nvCxnSpPr>
        <p:spPr>
          <a:xfrm flipV="1">
            <a:off x="2493972" y="3458706"/>
            <a:ext cx="636971" cy="487"/>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65" name="Rectangle: Rounded Corners 64">
            <a:extLst>
              <a:ext uri="{FF2B5EF4-FFF2-40B4-BE49-F238E27FC236}">
                <a16:creationId xmlns:a16="http://schemas.microsoft.com/office/drawing/2014/main" id="{30DA297C-2F41-721C-B818-F974ED2B14C8}"/>
              </a:ext>
            </a:extLst>
          </p:cNvPr>
          <p:cNvSpPr/>
          <p:nvPr/>
        </p:nvSpPr>
        <p:spPr>
          <a:xfrm>
            <a:off x="3130943" y="3241214"/>
            <a:ext cx="5410514" cy="434984"/>
          </a:xfrm>
          <a:prstGeom prst="roundRect">
            <a:avLst/>
          </a:prstGeom>
          <a:ln/>
        </p:spPr>
        <p:style>
          <a:lnRef idx="2">
            <a:schemeClr val="accent6"/>
          </a:lnRef>
          <a:fillRef idx="1">
            <a:schemeClr val="lt1"/>
          </a:fillRef>
          <a:effectRef idx="0">
            <a:schemeClr val="accent6"/>
          </a:effectRef>
          <a:fontRef idx="minor">
            <a:schemeClr val="dk1"/>
          </a:fontRef>
        </p:style>
        <p:txBody>
          <a:bodyPr wrap="square" lIns="162000" tIns="54000" rIns="72000" bIns="54000" anchor="ctr">
            <a:no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Utilizing Google Search, conduct Due Diligence on the Focal Entity, into the occupation (for individuals) / nature of business (for entities) </a:t>
            </a:r>
          </a:p>
        </p:txBody>
      </p:sp>
      <p:cxnSp>
        <p:nvCxnSpPr>
          <p:cNvPr id="66" name="Straight Connector 65">
            <a:extLst>
              <a:ext uri="{FF2B5EF4-FFF2-40B4-BE49-F238E27FC236}">
                <a16:creationId xmlns:a16="http://schemas.microsoft.com/office/drawing/2014/main" id="{821D05A3-22DA-4278-4893-EED1695D35E6}"/>
              </a:ext>
            </a:extLst>
          </p:cNvPr>
          <p:cNvCxnSpPr>
            <a:cxnSpLocks/>
            <a:stCxn id="61" idx="9"/>
            <a:endCxn id="67" idx="1"/>
          </p:cNvCxnSpPr>
          <p:nvPr/>
        </p:nvCxnSpPr>
        <p:spPr>
          <a:xfrm>
            <a:off x="2479573" y="5084931"/>
            <a:ext cx="651370" cy="7900"/>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67" name="Rectangle: Rounded Corners 66">
            <a:extLst>
              <a:ext uri="{FF2B5EF4-FFF2-40B4-BE49-F238E27FC236}">
                <a16:creationId xmlns:a16="http://schemas.microsoft.com/office/drawing/2014/main" id="{40B4F051-330F-4792-BB2F-65A1CB4F6A73}"/>
              </a:ext>
            </a:extLst>
          </p:cNvPr>
          <p:cNvSpPr/>
          <p:nvPr/>
        </p:nvSpPr>
        <p:spPr>
          <a:xfrm>
            <a:off x="3130943" y="4906145"/>
            <a:ext cx="5410512" cy="373372"/>
          </a:xfrm>
          <a:prstGeom prst="roundRect">
            <a:avLst/>
          </a:prstGeom>
          <a:ln/>
        </p:spPr>
        <p:style>
          <a:lnRef idx="2">
            <a:schemeClr val="accent6"/>
          </a:lnRef>
          <a:fillRef idx="1">
            <a:schemeClr val="lt1"/>
          </a:fillRef>
          <a:effectRef idx="0">
            <a:schemeClr val="accent6"/>
          </a:effectRef>
          <a:fontRef idx="minor">
            <a:schemeClr val="dk1"/>
          </a:fontRef>
        </p:style>
        <p:txBody>
          <a:bodyPr wrap="square" lIns="162000" tIns="54000" rIns="72000" bIns="54000" anchor="ctr">
            <a:no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Download and review LexisNexis screening results PDF</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79" name="Connector: Elbow 78">
            <a:extLst>
              <a:ext uri="{FF2B5EF4-FFF2-40B4-BE49-F238E27FC236}">
                <a16:creationId xmlns:a16="http://schemas.microsoft.com/office/drawing/2014/main" id="{F5E1364A-4117-0290-D59B-CFE5E3BF3FDA}"/>
              </a:ext>
            </a:extLst>
          </p:cNvPr>
          <p:cNvCxnSpPr>
            <a:cxnSpLocks/>
          </p:cNvCxnSpPr>
          <p:nvPr/>
        </p:nvCxnSpPr>
        <p:spPr>
          <a:xfrm>
            <a:off x="3552799" y="3676198"/>
            <a:ext cx="996507" cy="339175"/>
          </a:xfrm>
          <a:prstGeom prst="bentConnector3">
            <a:avLst>
              <a:gd name="adj1" fmla="val -562"/>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85" name="Connector: Elbow 84">
            <a:extLst>
              <a:ext uri="{FF2B5EF4-FFF2-40B4-BE49-F238E27FC236}">
                <a16:creationId xmlns:a16="http://schemas.microsoft.com/office/drawing/2014/main" id="{4BAEBF29-738F-3666-3CB4-89C99B7AA9CB}"/>
              </a:ext>
            </a:extLst>
          </p:cNvPr>
          <p:cNvCxnSpPr>
            <a:cxnSpLocks/>
          </p:cNvCxnSpPr>
          <p:nvPr/>
        </p:nvCxnSpPr>
        <p:spPr>
          <a:xfrm>
            <a:off x="3556935" y="3994416"/>
            <a:ext cx="996507" cy="548640"/>
          </a:xfrm>
          <a:prstGeom prst="bentConnector3">
            <a:avLst>
              <a:gd name="adj1" fmla="val -418"/>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95" name="Rectangle: Rounded Corners 94">
            <a:extLst>
              <a:ext uri="{FF2B5EF4-FFF2-40B4-BE49-F238E27FC236}">
                <a16:creationId xmlns:a16="http://schemas.microsoft.com/office/drawing/2014/main" id="{C43C698C-2EB4-46F6-DE70-A6677CE749B8}"/>
              </a:ext>
            </a:extLst>
          </p:cNvPr>
          <p:cNvSpPr/>
          <p:nvPr/>
        </p:nvSpPr>
        <p:spPr>
          <a:xfrm>
            <a:off x="4529916" y="3744226"/>
            <a:ext cx="6247233" cy="544644"/>
          </a:xfrm>
          <a:prstGeom prst="roundRect">
            <a:avLst/>
          </a:prstGeom>
          <a:ln/>
        </p:spPr>
        <p:style>
          <a:lnRef idx="2">
            <a:schemeClr val="accent6"/>
          </a:lnRef>
          <a:fillRef idx="1">
            <a:schemeClr val="lt1"/>
          </a:fillRef>
          <a:effectRef idx="0">
            <a:schemeClr val="accent6"/>
          </a:effectRef>
          <a:fontRef idx="minor">
            <a:schemeClr val="dk1"/>
          </a:fontRef>
        </p:style>
        <p:txBody>
          <a:bodyPr wrap="square" lIns="162000" tIns="54000" rIns="72000" bIns="54000" anchor="ctr">
            <a:no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Record results in Focal Entity Due Diligence under “Focal Entity Occupation / Nature of Business” by utilizing the NAICS drop down and selecting the most applicable NAICS code </a:t>
            </a:r>
          </a:p>
        </p:txBody>
      </p:sp>
      <p:sp>
        <p:nvSpPr>
          <p:cNvPr id="96" name="Rectangle: Rounded Corners 95">
            <a:extLst>
              <a:ext uri="{FF2B5EF4-FFF2-40B4-BE49-F238E27FC236}">
                <a16:creationId xmlns:a16="http://schemas.microsoft.com/office/drawing/2014/main" id="{A27ECDBB-BFE6-1AD3-037C-A090D59403C4}"/>
              </a:ext>
            </a:extLst>
          </p:cNvPr>
          <p:cNvSpPr/>
          <p:nvPr/>
        </p:nvSpPr>
        <p:spPr>
          <a:xfrm>
            <a:off x="4549306" y="4388384"/>
            <a:ext cx="6227843" cy="373372"/>
          </a:xfrm>
          <a:prstGeom prst="roundRect">
            <a:avLst/>
          </a:prstGeom>
          <a:ln/>
        </p:spPr>
        <p:style>
          <a:lnRef idx="2">
            <a:schemeClr val="accent6"/>
          </a:lnRef>
          <a:fillRef idx="1">
            <a:schemeClr val="lt1"/>
          </a:fillRef>
          <a:effectRef idx="0">
            <a:schemeClr val="accent6"/>
          </a:effectRef>
          <a:fontRef idx="minor">
            <a:schemeClr val="dk1"/>
          </a:fontRef>
        </p:style>
        <p:txBody>
          <a:bodyPr wrap="square" lIns="162000" tIns="54000" rIns="72000" bIns="54000" anchor="ctr">
            <a:no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Include additional detail, as needed, in the corresponding free text field </a:t>
            </a:r>
          </a:p>
        </p:txBody>
      </p:sp>
      <p:sp>
        <p:nvSpPr>
          <p:cNvPr id="104" name="Graphic 4">
            <a:extLst>
              <a:ext uri="{FF2B5EF4-FFF2-40B4-BE49-F238E27FC236}">
                <a16:creationId xmlns:a16="http://schemas.microsoft.com/office/drawing/2014/main" id="{99E10644-3BD3-4AB4-DC58-96E2236C830C}"/>
              </a:ext>
            </a:extLst>
          </p:cNvPr>
          <p:cNvSpPr/>
          <p:nvPr/>
        </p:nvSpPr>
        <p:spPr>
          <a:xfrm>
            <a:off x="1921425" y="5416922"/>
            <a:ext cx="582167" cy="552002"/>
          </a:xfrm>
          <a:custGeom>
            <a:avLst/>
            <a:gdLst>
              <a:gd name="connsiteX0" fmla="*/ 180835 w 361674"/>
              <a:gd name="connsiteY0" fmla="*/ 0 h 361971"/>
              <a:gd name="connsiteX1" fmla="*/ 0 w 361674"/>
              <a:gd name="connsiteY1" fmla="*/ 180667 h 361971"/>
              <a:gd name="connsiteX2" fmla="*/ 180835 w 361674"/>
              <a:gd name="connsiteY2" fmla="*/ 361971 h 361971"/>
              <a:gd name="connsiteX3" fmla="*/ 361670 w 361674"/>
              <a:gd name="connsiteY3" fmla="*/ 181305 h 361971"/>
              <a:gd name="connsiteX4" fmla="*/ 361670 w 361674"/>
              <a:gd name="connsiteY4" fmla="*/ 181305 h 361971"/>
              <a:gd name="connsiteX5" fmla="*/ 180835 w 361674"/>
              <a:gd name="connsiteY5" fmla="*/ 0 h 361971"/>
              <a:gd name="connsiteX6" fmla="*/ 180835 w 361674"/>
              <a:gd name="connsiteY6" fmla="*/ 349204 h 361971"/>
              <a:gd name="connsiteX7" fmla="*/ 12780 w 361674"/>
              <a:gd name="connsiteY7" fmla="*/ 181305 h 361971"/>
              <a:gd name="connsiteX8" fmla="*/ 180835 w 361674"/>
              <a:gd name="connsiteY8" fmla="*/ 12768 h 361971"/>
              <a:gd name="connsiteX9" fmla="*/ 348890 w 361674"/>
              <a:gd name="connsiteY9" fmla="*/ 180667 h 361971"/>
              <a:gd name="connsiteX10" fmla="*/ 348890 w 361674"/>
              <a:gd name="connsiteY10" fmla="*/ 180667 h 361971"/>
              <a:gd name="connsiteX11" fmla="*/ 180835 w 361674"/>
              <a:gd name="connsiteY11" fmla="*/ 349204 h 361971"/>
              <a:gd name="connsiteX12" fmla="*/ 180835 w 361674"/>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674" h="361971">
                <a:moveTo>
                  <a:pt x="180835" y="0"/>
                </a:moveTo>
                <a:cubicBezTo>
                  <a:pt x="80513" y="0"/>
                  <a:pt x="0" y="81076"/>
                  <a:pt x="0" y="180667"/>
                </a:cubicBezTo>
                <a:cubicBezTo>
                  <a:pt x="0" y="280895"/>
                  <a:pt x="81152" y="361971"/>
                  <a:pt x="180835" y="361971"/>
                </a:cubicBezTo>
                <a:cubicBezTo>
                  <a:pt x="281157" y="361971"/>
                  <a:pt x="361670" y="280895"/>
                  <a:pt x="361670" y="181305"/>
                </a:cubicBezTo>
                <a:lnTo>
                  <a:pt x="361670" y="181305"/>
                </a:lnTo>
                <a:cubicBezTo>
                  <a:pt x="362309" y="81076"/>
                  <a:pt x="281157" y="0"/>
                  <a:pt x="180835" y="0"/>
                </a:cubicBezTo>
                <a:close/>
                <a:moveTo>
                  <a:pt x="180835" y="349204"/>
                </a:moveTo>
                <a:cubicBezTo>
                  <a:pt x="87542" y="349204"/>
                  <a:pt x="12780" y="273873"/>
                  <a:pt x="12780" y="181305"/>
                </a:cubicBezTo>
                <a:cubicBezTo>
                  <a:pt x="12780" y="88099"/>
                  <a:pt x="88181" y="12768"/>
                  <a:pt x="180835" y="12768"/>
                </a:cubicBezTo>
                <a:cubicBezTo>
                  <a:pt x="274128" y="12768"/>
                  <a:pt x="348890" y="88099"/>
                  <a:pt x="348890" y="180667"/>
                </a:cubicBezTo>
                <a:lnTo>
                  <a:pt x="348890" y="180667"/>
                </a:lnTo>
                <a:cubicBezTo>
                  <a:pt x="349529" y="273873"/>
                  <a:pt x="274128" y="349204"/>
                  <a:pt x="180835" y="349204"/>
                </a:cubicBezTo>
                <a:lnTo>
                  <a:pt x="180835" y="349204"/>
                </a:lnTo>
                <a:close/>
              </a:path>
            </a:pathLst>
          </a:custGeom>
          <a:solidFill>
            <a:srgbClr val="006600"/>
          </a:solidFill>
          <a:ln w="5556"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05" name="Straight Connector 104">
            <a:extLst>
              <a:ext uri="{FF2B5EF4-FFF2-40B4-BE49-F238E27FC236}">
                <a16:creationId xmlns:a16="http://schemas.microsoft.com/office/drawing/2014/main" id="{D7EA39BA-0BA8-792A-7E3B-CC6B8BF7DD66}"/>
              </a:ext>
            </a:extLst>
          </p:cNvPr>
          <p:cNvCxnSpPr/>
          <p:nvPr/>
        </p:nvCxnSpPr>
        <p:spPr>
          <a:xfrm>
            <a:off x="1307568" y="5696387"/>
            <a:ext cx="621911" cy="0"/>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06" name="Straight Connector 105">
            <a:extLst>
              <a:ext uri="{FF2B5EF4-FFF2-40B4-BE49-F238E27FC236}">
                <a16:creationId xmlns:a16="http://schemas.microsoft.com/office/drawing/2014/main" id="{AF48EEFD-0448-1309-1CFC-A563D12F9797}"/>
              </a:ext>
            </a:extLst>
          </p:cNvPr>
          <p:cNvCxnSpPr>
            <a:cxnSpLocks/>
            <a:endCxn id="107" idx="1"/>
          </p:cNvCxnSpPr>
          <p:nvPr/>
        </p:nvCxnSpPr>
        <p:spPr>
          <a:xfrm flipV="1">
            <a:off x="2502881" y="5693027"/>
            <a:ext cx="621911" cy="269"/>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07" name="Rectangle: Rounded Corners 106">
            <a:extLst>
              <a:ext uri="{FF2B5EF4-FFF2-40B4-BE49-F238E27FC236}">
                <a16:creationId xmlns:a16="http://schemas.microsoft.com/office/drawing/2014/main" id="{1E33E994-7DBF-3C8F-CC83-DF4EBDE86CF6}"/>
              </a:ext>
            </a:extLst>
          </p:cNvPr>
          <p:cNvSpPr/>
          <p:nvPr/>
        </p:nvSpPr>
        <p:spPr>
          <a:xfrm>
            <a:off x="3124792" y="5458303"/>
            <a:ext cx="5410718" cy="469448"/>
          </a:xfrm>
          <a:prstGeom prst="roundRect">
            <a:avLst/>
          </a:prstGeom>
          <a:ln/>
        </p:spPr>
        <p:style>
          <a:lnRef idx="2">
            <a:schemeClr val="accent6"/>
          </a:lnRef>
          <a:fillRef idx="1">
            <a:schemeClr val="lt1"/>
          </a:fillRef>
          <a:effectRef idx="0">
            <a:schemeClr val="accent6"/>
          </a:effectRef>
          <a:fontRef idx="minor">
            <a:schemeClr val="dk1"/>
          </a:fontRef>
        </p:style>
        <p:txBody>
          <a:bodyPr wrap="square" lIns="162000" tIns="54000" rIns="72000" bIns="54000" anchor="ctr">
            <a:no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P</a:t>
            </a: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rovide summary disposition in “Focal Entity Screening Results” (e.g., true match, false positive)</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09" name="Straight Connector 108">
            <a:extLst>
              <a:ext uri="{FF2B5EF4-FFF2-40B4-BE49-F238E27FC236}">
                <a16:creationId xmlns:a16="http://schemas.microsoft.com/office/drawing/2014/main" id="{D2FAE7C1-097B-7B10-41E9-C7E6E93340D2}"/>
              </a:ext>
            </a:extLst>
          </p:cNvPr>
          <p:cNvCxnSpPr>
            <a:cxnSpLocks/>
          </p:cNvCxnSpPr>
          <p:nvPr/>
        </p:nvCxnSpPr>
        <p:spPr>
          <a:xfrm>
            <a:off x="1300882" y="6296853"/>
            <a:ext cx="648368" cy="0"/>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cxnSp>
        <p:nvCxnSpPr>
          <p:cNvPr id="110" name="Straight Connector 109">
            <a:extLst>
              <a:ext uri="{FF2B5EF4-FFF2-40B4-BE49-F238E27FC236}">
                <a16:creationId xmlns:a16="http://schemas.microsoft.com/office/drawing/2014/main" id="{79822C31-A048-9BE4-D991-E6A72CE69FC9}"/>
              </a:ext>
            </a:extLst>
          </p:cNvPr>
          <p:cNvCxnSpPr>
            <a:cxnSpLocks/>
            <a:stCxn id="149" idx="3"/>
            <a:endCxn id="111" idx="1"/>
          </p:cNvCxnSpPr>
          <p:nvPr/>
        </p:nvCxnSpPr>
        <p:spPr>
          <a:xfrm flipV="1">
            <a:off x="2519989" y="6293223"/>
            <a:ext cx="599057" cy="4116"/>
          </a:xfrm>
          <a:prstGeom prst="line">
            <a:avLst/>
          </a:prstGeom>
          <a:ln>
            <a:solidFill>
              <a:schemeClr val="accent6">
                <a:lumMod val="75000"/>
              </a:schemeClr>
            </a:solidFill>
          </a:ln>
        </p:spPr>
        <p:style>
          <a:lnRef idx="1">
            <a:schemeClr val="accent6"/>
          </a:lnRef>
          <a:fillRef idx="0">
            <a:schemeClr val="accent6"/>
          </a:fillRef>
          <a:effectRef idx="0">
            <a:schemeClr val="accent6"/>
          </a:effectRef>
          <a:fontRef idx="minor">
            <a:schemeClr val="tx1"/>
          </a:fontRef>
        </p:style>
      </p:cxnSp>
      <p:sp>
        <p:nvSpPr>
          <p:cNvPr id="111" name="Rectangle: Rounded Corners 110">
            <a:extLst>
              <a:ext uri="{FF2B5EF4-FFF2-40B4-BE49-F238E27FC236}">
                <a16:creationId xmlns:a16="http://schemas.microsoft.com/office/drawing/2014/main" id="{BEF1156D-0574-5C38-7742-1ED753FA082E}"/>
              </a:ext>
            </a:extLst>
          </p:cNvPr>
          <p:cNvSpPr/>
          <p:nvPr/>
        </p:nvSpPr>
        <p:spPr>
          <a:xfrm>
            <a:off x="3119046" y="6068861"/>
            <a:ext cx="5410512" cy="448724"/>
          </a:xfrm>
          <a:prstGeom prst="roundRect">
            <a:avLst/>
          </a:prstGeom>
          <a:ln/>
        </p:spPr>
        <p:style>
          <a:lnRef idx="2">
            <a:schemeClr val="accent6"/>
          </a:lnRef>
          <a:fillRef idx="1">
            <a:schemeClr val="lt1"/>
          </a:fillRef>
          <a:effectRef idx="0">
            <a:schemeClr val="accent6"/>
          </a:effectRef>
          <a:fontRef idx="minor">
            <a:schemeClr val="dk1"/>
          </a:fontRef>
        </p:style>
        <p:txBody>
          <a:bodyPr wrap="square" lIns="162000" tIns="54000" rIns="72000" bIns="54000" anchor="ctr">
            <a:noAutofit/>
          </a:bodyPr>
          <a:lstStyle/>
          <a:p>
            <a:pPr marL="0" marR="0" lvl="0" indent="0" defTabSz="914400" rtl="0" eaLnBrk="1" fontAlgn="auto" latinLnBrk="0" hangingPunct="1">
              <a:lnSpc>
                <a:spcPct val="110000"/>
              </a:lnSpc>
              <a:spcBef>
                <a:spcPts val="0"/>
              </a:spcBef>
              <a:spcAft>
                <a:spcPts val="0"/>
              </a:spcAft>
              <a:buClrTx/>
              <a:buSzTx/>
              <a:buFontTx/>
              <a:buNone/>
              <a:tabLst/>
              <a:defRPr/>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Upload all applicable due diligence research, in PDF format, with dispositions in “Document Upload” section of ECM</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8" name="Group 127">
            <a:extLst>
              <a:ext uri="{FF2B5EF4-FFF2-40B4-BE49-F238E27FC236}">
                <a16:creationId xmlns:a16="http://schemas.microsoft.com/office/drawing/2014/main" id="{7C9DF6D9-AC50-5B9D-5882-A148007BD19C}"/>
              </a:ext>
            </a:extLst>
          </p:cNvPr>
          <p:cNvGrpSpPr/>
          <p:nvPr/>
        </p:nvGrpSpPr>
        <p:grpSpPr>
          <a:xfrm>
            <a:off x="2020484" y="5511098"/>
            <a:ext cx="384048" cy="384048"/>
            <a:chOff x="5141761" y="2676165"/>
            <a:chExt cx="475440" cy="415881"/>
          </a:xfrm>
          <a:noFill/>
        </p:grpSpPr>
        <p:sp>
          <p:nvSpPr>
            <p:cNvPr id="129" name="Oval 128">
              <a:extLst>
                <a:ext uri="{FF2B5EF4-FFF2-40B4-BE49-F238E27FC236}">
                  <a16:creationId xmlns:a16="http://schemas.microsoft.com/office/drawing/2014/main" id="{80A9F029-AB1D-2203-32BB-453BC7C21BAB}"/>
                </a:ext>
              </a:extLst>
            </p:cNvPr>
            <p:cNvSpPr/>
            <p:nvPr/>
          </p:nvSpPr>
          <p:spPr>
            <a:xfrm>
              <a:off x="5141761" y="2676165"/>
              <a:ext cx="475440" cy="415881"/>
            </a:xfrm>
            <a:prstGeom prst="ellipse">
              <a:avLst/>
            </a:prstGeom>
            <a:grp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grpSp>
          <p:nvGrpSpPr>
            <p:cNvPr id="130" name="Group 129">
              <a:extLst>
                <a:ext uri="{FF2B5EF4-FFF2-40B4-BE49-F238E27FC236}">
                  <a16:creationId xmlns:a16="http://schemas.microsoft.com/office/drawing/2014/main" id="{3ACF2DC7-4BDC-9FC0-D220-4E198504BA44}"/>
                </a:ext>
              </a:extLst>
            </p:cNvPr>
            <p:cNvGrpSpPr>
              <a:grpSpLocks noChangeAspect="1"/>
            </p:cNvGrpSpPr>
            <p:nvPr/>
          </p:nvGrpSpPr>
          <p:grpSpPr>
            <a:xfrm>
              <a:off x="5288664" y="2781884"/>
              <a:ext cx="209550" cy="206375"/>
              <a:chOff x="11295063" y="3524250"/>
              <a:chExt cx="209550" cy="206375"/>
            </a:xfrm>
            <a:grpFill/>
          </p:grpSpPr>
          <p:sp>
            <p:nvSpPr>
              <p:cNvPr id="131" name="Freeform 200">
                <a:extLst>
                  <a:ext uri="{FF2B5EF4-FFF2-40B4-BE49-F238E27FC236}">
                    <a16:creationId xmlns:a16="http://schemas.microsoft.com/office/drawing/2014/main" id="{9AB7DC72-E95B-6500-A9B1-406BEC5816DC}"/>
                  </a:ext>
                </a:extLst>
              </p:cNvPr>
              <p:cNvSpPr>
                <a:spLocks/>
              </p:cNvSpPr>
              <p:nvPr/>
            </p:nvSpPr>
            <p:spPr bwMode="auto">
              <a:xfrm>
                <a:off x="11385551" y="3524250"/>
                <a:ext cx="25400" cy="12700"/>
              </a:xfrm>
              <a:custGeom>
                <a:avLst/>
                <a:gdLst>
                  <a:gd name="T0" fmla="*/ 8 w 32"/>
                  <a:gd name="T1" fmla="*/ 16 h 16"/>
                  <a:gd name="T2" fmla="*/ 24 w 32"/>
                  <a:gd name="T3" fmla="*/ 16 h 16"/>
                  <a:gd name="T4" fmla="*/ 24 w 32"/>
                  <a:gd name="T5" fmla="*/ 16 h 16"/>
                  <a:gd name="T6" fmla="*/ 28 w 32"/>
                  <a:gd name="T7" fmla="*/ 15 h 16"/>
                  <a:gd name="T8" fmla="*/ 31 w 32"/>
                  <a:gd name="T9" fmla="*/ 13 h 16"/>
                  <a:gd name="T10" fmla="*/ 32 w 32"/>
                  <a:gd name="T11" fmla="*/ 11 h 16"/>
                  <a:gd name="T12" fmla="*/ 32 w 32"/>
                  <a:gd name="T13" fmla="*/ 8 h 16"/>
                  <a:gd name="T14" fmla="*/ 32 w 32"/>
                  <a:gd name="T15" fmla="*/ 8 h 16"/>
                  <a:gd name="T16" fmla="*/ 32 w 32"/>
                  <a:gd name="T17" fmla="*/ 4 h 16"/>
                  <a:gd name="T18" fmla="*/ 31 w 32"/>
                  <a:gd name="T19" fmla="*/ 1 h 16"/>
                  <a:gd name="T20" fmla="*/ 28 w 32"/>
                  <a:gd name="T21" fmla="*/ 0 h 16"/>
                  <a:gd name="T22" fmla="*/ 24 w 32"/>
                  <a:gd name="T23" fmla="*/ 0 h 16"/>
                  <a:gd name="T24" fmla="*/ 8 w 32"/>
                  <a:gd name="T25" fmla="*/ 0 h 16"/>
                  <a:gd name="T26" fmla="*/ 8 w 32"/>
                  <a:gd name="T27" fmla="*/ 0 h 16"/>
                  <a:gd name="T28" fmla="*/ 5 w 32"/>
                  <a:gd name="T29" fmla="*/ 0 h 16"/>
                  <a:gd name="T30" fmla="*/ 2 w 32"/>
                  <a:gd name="T31" fmla="*/ 1 h 16"/>
                  <a:gd name="T32" fmla="*/ 0 w 32"/>
                  <a:gd name="T33" fmla="*/ 4 h 16"/>
                  <a:gd name="T34" fmla="*/ 0 w 32"/>
                  <a:gd name="T35" fmla="*/ 8 h 16"/>
                  <a:gd name="T36" fmla="*/ 0 w 32"/>
                  <a:gd name="T37" fmla="*/ 8 h 16"/>
                  <a:gd name="T38" fmla="*/ 0 w 32"/>
                  <a:gd name="T39" fmla="*/ 11 h 16"/>
                  <a:gd name="T40" fmla="*/ 2 w 32"/>
                  <a:gd name="T41" fmla="*/ 13 h 16"/>
                  <a:gd name="T42" fmla="*/ 5 w 32"/>
                  <a:gd name="T43" fmla="*/ 15 h 16"/>
                  <a:gd name="T44" fmla="*/ 8 w 32"/>
                  <a:gd name="T45" fmla="*/ 16 h 16"/>
                  <a:gd name="T46" fmla="*/ 8 w 32"/>
                  <a:gd name="T4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6">
                    <a:moveTo>
                      <a:pt x="8" y="16"/>
                    </a:moveTo>
                    <a:lnTo>
                      <a:pt x="24" y="16"/>
                    </a:lnTo>
                    <a:lnTo>
                      <a:pt x="24" y="16"/>
                    </a:lnTo>
                    <a:lnTo>
                      <a:pt x="28" y="15"/>
                    </a:lnTo>
                    <a:lnTo>
                      <a:pt x="31" y="13"/>
                    </a:lnTo>
                    <a:lnTo>
                      <a:pt x="32" y="11"/>
                    </a:lnTo>
                    <a:lnTo>
                      <a:pt x="32" y="8"/>
                    </a:lnTo>
                    <a:lnTo>
                      <a:pt x="32" y="8"/>
                    </a:lnTo>
                    <a:lnTo>
                      <a:pt x="32" y="4"/>
                    </a:lnTo>
                    <a:lnTo>
                      <a:pt x="31" y="1"/>
                    </a:lnTo>
                    <a:lnTo>
                      <a:pt x="28" y="0"/>
                    </a:lnTo>
                    <a:lnTo>
                      <a:pt x="24" y="0"/>
                    </a:lnTo>
                    <a:lnTo>
                      <a:pt x="8" y="0"/>
                    </a:lnTo>
                    <a:lnTo>
                      <a:pt x="8" y="0"/>
                    </a:lnTo>
                    <a:lnTo>
                      <a:pt x="5" y="0"/>
                    </a:lnTo>
                    <a:lnTo>
                      <a:pt x="2" y="1"/>
                    </a:lnTo>
                    <a:lnTo>
                      <a:pt x="0" y="4"/>
                    </a:lnTo>
                    <a:lnTo>
                      <a:pt x="0" y="8"/>
                    </a:lnTo>
                    <a:lnTo>
                      <a:pt x="0" y="8"/>
                    </a:lnTo>
                    <a:lnTo>
                      <a:pt x="0" y="11"/>
                    </a:lnTo>
                    <a:lnTo>
                      <a:pt x="2" y="13"/>
                    </a:lnTo>
                    <a:lnTo>
                      <a:pt x="5" y="15"/>
                    </a:lnTo>
                    <a:lnTo>
                      <a:pt x="8" y="16"/>
                    </a:lnTo>
                    <a:lnTo>
                      <a:pt x="8" y="16"/>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132" name="Freeform 201">
                <a:extLst>
                  <a:ext uri="{FF2B5EF4-FFF2-40B4-BE49-F238E27FC236}">
                    <a16:creationId xmlns:a16="http://schemas.microsoft.com/office/drawing/2014/main" id="{7FF4E510-30BE-2E2F-6D6F-09142ABEEFC2}"/>
                  </a:ext>
                </a:extLst>
              </p:cNvPr>
              <p:cNvSpPr>
                <a:spLocks/>
              </p:cNvSpPr>
              <p:nvPr/>
            </p:nvSpPr>
            <p:spPr bwMode="auto">
              <a:xfrm>
                <a:off x="11342688" y="3524250"/>
                <a:ext cx="25400" cy="12700"/>
              </a:xfrm>
              <a:custGeom>
                <a:avLst/>
                <a:gdLst>
                  <a:gd name="T0" fmla="*/ 24 w 32"/>
                  <a:gd name="T1" fmla="*/ 0 h 16"/>
                  <a:gd name="T2" fmla="*/ 8 w 32"/>
                  <a:gd name="T3" fmla="*/ 0 h 16"/>
                  <a:gd name="T4" fmla="*/ 8 w 32"/>
                  <a:gd name="T5" fmla="*/ 0 h 16"/>
                  <a:gd name="T6" fmla="*/ 4 w 32"/>
                  <a:gd name="T7" fmla="*/ 0 h 16"/>
                  <a:gd name="T8" fmla="*/ 3 w 32"/>
                  <a:gd name="T9" fmla="*/ 1 h 16"/>
                  <a:gd name="T10" fmla="*/ 0 w 32"/>
                  <a:gd name="T11" fmla="*/ 4 h 16"/>
                  <a:gd name="T12" fmla="*/ 0 w 32"/>
                  <a:gd name="T13" fmla="*/ 8 h 16"/>
                  <a:gd name="T14" fmla="*/ 0 w 32"/>
                  <a:gd name="T15" fmla="*/ 8 h 16"/>
                  <a:gd name="T16" fmla="*/ 0 w 32"/>
                  <a:gd name="T17" fmla="*/ 11 h 16"/>
                  <a:gd name="T18" fmla="*/ 3 w 32"/>
                  <a:gd name="T19" fmla="*/ 13 h 16"/>
                  <a:gd name="T20" fmla="*/ 4 w 32"/>
                  <a:gd name="T21" fmla="*/ 15 h 16"/>
                  <a:gd name="T22" fmla="*/ 8 w 32"/>
                  <a:gd name="T23" fmla="*/ 16 h 16"/>
                  <a:gd name="T24" fmla="*/ 24 w 32"/>
                  <a:gd name="T25" fmla="*/ 16 h 16"/>
                  <a:gd name="T26" fmla="*/ 24 w 32"/>
                  <a:gd name="T27" fmla="*/ 16 h 16"/>
                  <a:gd name="T28" fmla="*/ 28 w 32"/>
                  <a:gd name="T29" fmla="*/ 15 h 16"/>
                  <a:gd name="T30" fmla="*/ 30 w 32"/>
                  <a:gd name="T31" fmla="*/ 13 h 16"/>
                  <a:gd name="T32" fmla="*/ 32 w 32"/>
                  <a:gd name="T33" fmla="*/ 11 h 16"/>
                  <a:gd name="T34" fmla="*/ 32 w 32"/>
                  <a:gd name="T35" fmla="*/ 8 h 16"/>
                  <a:gd name="T36" fmla="*/ 32 w 32"/>
                  <a:gd name="T37" fmla="*/ 8 h 16"/>
                  <a:gd name="T38" fmla="*/ 32 w 32"/>
                  <a:gd name="T39" fmla="*/ 4 h 16"/>
                  <a:gd name="T40" fmla="*/ 30 w 32"/>
                  <a:gd name="T41" fmla="*/ 1 h 16"/>
                  <a:gd name="T42" fmla="*/ 28 w 32"/>
                  <a:gd name="T43" fmla="*/ 0 h 16"/>
                  <a:gd name="T44" fmla="*/ 24 w 32"/>
                  <a:gd name="T45" fmla="*/ 0 h 16"/>
                  <a:gd name="T46" fmla="*/ 24 w 32"/>
                  <a:gd name="T4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6">
                    <a:moveTo>
                      <a:pt x="24" y="0"/>
                    </a:moveTo>
                    <a:lnTo>
                      <a:pt x="8" y="0"/>
                    </a:lnTo>
                    <a:lnTo>
                      <a:pt x="8" y="0"/>
                    </a:lnTo>
                    <a:lnTo>
                      <a:pt x="4" y="0"/>
                    </a:lnTo>
                    <a:lnTo>
                      <a:pt x="3" y="1"/>
                    </a:lnTo>
                    <a:lnTo>
                      <a:pt x="0" y="4"/>
                    </a:lnTo>
                    <a:lnTo>
                      <a:pt x="0" y="8"/>
                    </a:lnTo>
                    <a:lnTo>
                      <a:pt x="0" y="8"/>
                    </a:lnTo>
                    <a:lnTo>
                      <a:pt x="0" y="11"/>
                    </a:lnTo>
                    <a:lnTo>
                      <a:pt x="3" y="13"/>
                    </a:lnTo>
                    <a:lnTo>
                      <a:pt x="4" y="15"/>
                    </a:lnTo>
                    <a:lnTo>
                      <a:pt x="8" y="16"/>
                    </a:lnTo>
                    <a:lnTo>
                      <a:pt x="24" y="16"/>
                    </a:lnTo>
                    <a:lnTo>
                      <a:pt x="24" y="16"/>
                    </a:lnTo>
                    <a:lnTo>
                      <a:pt x="28" y="15"/>
                    </a:lnTo>
                    <a:lnTo>
                      <a:pt x="30" y="13"/>
                    </a:lnTo>
                    <a:lnTo>
                      <a:pt x="32" y="11"/>
                    </a:lnTo>
                    <a:lnTo>
                      <a:pt x="32" y="8"/>
                    </a:lnTo>
                    <a:lnTo>
                      <a:pt x="32" y="8"/>
                    </a:lnTo>
                    <a:lnTo>
                      <a:pt x="32" y="4"/>
                    </a:lnTo>
                    <a:lnTo>
                      <a:pt x="30" y="1"/>
                    </a:lnTo>
                    <a:lnTo>
                      <a:pt x="28" y="0"/>
                    </a:lnTo>
                    <a:lnTo>
                      <a:pt x="24" y="0"/>
                    </a:lnTo>
                    <a:lnTo>
                      <a:pt x="24"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133" name="Freeform 202">
                <a:extLst>
                  <a:ext uri="{FF2B5EF4-FFF2-40B4-BE49-F238E27FC236}">
                    <a16:creationId xmlns:a16="http://schemas.microsoft.com/office/drawing/2014/main" id="{39B07B94-4B70-A9FE-D4EB-40A995E88BE4}"/>
                  </a:ext>
                </a:extLst>
              </p:cNvPr>
              <p:cNvSpPr>
                <a:spLocks/>
              </p:cNvSpPr>
              <p:nvPr/>
            </p:nvSpPr>
            <p:spPr bwMode="auto">
              <a:xfrm>
                <a:off x="11428413" y="3524250"/>
                <a:ext cx="30163" cy="28575"/>
              </a:xfrm>
              <a:custGeom>
                <a:avLst/>
                <a:gdLst>
                  <a:gd name="T0" fmla="*/ 9 w 38"/>
                  <a:gd name="T1" fmla="*/ 16 h 38"/>
                  <a:gd name="T2" fmla="*/ 22 w 38"/>
                  <a:gd name="T3" fmla="*/ 16 h 38"/>
                  <a:gd name="T4" fmla="*/ 22 w 38"/>
                  <a:gd name="T5" fmla="*/ 30 h 38"/>
                  <a:gd name="T6" fmla="*/ 22 w 38"/>
                  <a:gd name="T7" fmla="*/ 30 h 38"/>
                  <a:gd name="T8" fmla="*/ 22 w 38"/>
                  <a:gd name="T9" fmla="*/ 34 h 38"/>
                  <a:gd name="T10" fmla="*/ 23 w 38"/>
                  <a:gd name="T11" fmla="*/ 36 h 38"/>
                  <a:gd name="T12" fmla="*/ 26 w 38"/>
                  <a:gd name="T13" fmla="*/ 38 h 38"/>
                  <a:gd name="T14" fmla="*/ 30 w 38"/>
                  <a:gd name="T15" fmla="*/ 38 h 38"/>
                  <a:gd name="T16" fmla="*/ 30 w 38"/>
                  <a:gd name="T17" fmla="*/ 38 h 38"/>
                  <a:gd name="T18" fmla="*/ 33 w 38"/>
                  <a:gd name="T19" fmla="*/ 38 h 38"/>
                  <a:gd name="T20" fmla="*/ 35 w 38"/>
                  <a:gd name="T21" fmla="*/ 36 h 38"/>
                  <a:gd name="T22" fmla="*/ 37 w 38"/>
                  <a:gd name="T23" fmla="*/ 34 h 38"/>
                  <a:gd name="T24" fmla="*/ 38 w 38"/>
                  <a:gd name="T25" fmla="*/ 30 h 38"/>
                  <a:gd name="T26" fmla="*/ 38 w 38"/>
                  <a:gd name="T27" fmla="*/ 8 h 38"/>
                  <a:gd name="T28" fmla="*/ 38 w 38"/>
                  <a:gd name="T29" fmla="*/ 8 h 38"/>
                  <a:gd name="T30" fmla="*/ 37 w 38"/>
                  <a:gd name="T31" fmla="*/ 4 h 38"/>
                  <a:gd name="T32" fmla="*/ 35 w 38"/>
                  <a:gd name="T33" fmla="*/ 1 h 38"/>
                  <a:gd name="T34" fmla="*/ 33 w 38"/>
                  <a:gd name="T35" fmla="*/ 0 h 38"/>
                  <a:gd name="T36" fmla="*/ 30 w 38"/>
                  <a:gd name="T37" fmla="*/ 0 h 38"/>
                  <a:gd name="T38" fmla="*/ 30 w 38"/>
                  <a:gd name="T39" fmla="*/ 0 h 38"/>
                  <a:gd name="T40" fmla="*/ 27 w 38"/>
                  <a:gd name="T41" fmla="*/ 0 h 38"/>
                  <a:gd name="T42" fmla="*/ 27 w 38"/>
                  <a:gd name="T43" fmla="*/ 0 h 38"/>
                  <a:gd name="T44" fmla="*/ 26 w 38"/>
                  <a:gd name="T45" fmla="*/ 0 h 38"/>
                  <a:gd name="T46" fmla="*/ 9 w 38"/>
                  <a:gd name="T47" fmla="*/ 0 h 38"/>
                  <a:gd name="T48" fmla="*/ 9 w 38"/>
                  <a:gd name="T49" fmla="*/ 0 h 38"/>
                  <a:gd name="T50" fmla="*/ 6 w 38"/>
                  <a:gd name="T51" fmla="*/ 0 h 38"/>
                  <a:gd name="T52" fmla="*/ 3 w 38"/>
                  <a:gd name="T53" fmla="*/ 1 h 38"/>
                  <a:gd name="T54" fmla="*/ 2 w 38"/>
                  <a:gd name="T55" fmla="*/ 4 h 38"/>
                  <a:gd name="T56" fmla="*/ 0 w 38"/>
                  <a:gd name="T57" fmla="*/ 8 h 38"/>
                  <a:gd name="T58" fmla="*/ 0 w 38"/>
                  <a:gd name="T59" fmla="*/ 8 h 38"/>
                  <a:gd name="T60" fmla="*/ 2 w 38"/>
                  <a:gd name="T61" fmla="*/ 11 h 38"/>
                  <a:gd name="T62" fmla="*/ 3 w 38"/>
                  <a:gd name="T63" fmla="*/ 13 h 38"/>
                  <a:gd name="T64" fmla="*/ 6 w 38"/>
                  <a:gd name="T65" fmla="*/ 15 h 38"/>
                  <a:gd name="T66" fmla="*/ 9 w 38"/>
                  <a:gd name="T67" fmla="*/ 16 h 38"/>
                  <a:gd name="T68" fmla="*/ 9 w 38"/>
                  <a:gd name="T69"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8">
                    <a:moveTo>
                      <a:pt x="9" y="16"/>
                    </a:moveTo>
                    <a:lnTo>
                      <a:pt x="22" y="16"/>
                    </a:lnTo>
                    <a:lnTo>
                      <a:pt x="22" y="30"/>
                    </a:lnTo>
                    <a:lnTo>
                      <a:pt x="22" y="30"/>
                    </a:lnTo>
                    <a:lnTo>
                      <a:pt x="22" y="34"/>
                    </a:lnTo>
                    <a:lnTo>
                      <a:pt x="23" y="36"/>
                    </a:lnTo>
                    <a:lnTo>
                      <a:pt x="26" y="38"/>
                    </a:lnTo>
                    <a:lnTo>
                      <a:pt x="30" y="38"/>
                    </a:lnTo>
                    <a:lnTo>
                      <a:pt x="30" y="38"/>
                    </a:lnTo>
                    <a:lnTo>
                      <a:pt x="33" y="38"/>
                    </a:lnTo>
                    <a:lnTo>
                      <a:pt x="35" y="36"/>
                    </a:lnTo>
                    <a:lnTo>
                      <a:pt x="37" y="34"/>
                    </a:lnTo>
                    <a:lnTo>
                      <a:pt x="38" y="30"/>
                    </a:lnTo>
                    <a:lnTo>
                      <a:pt x="38" y="8"/>
                    </a:lnTo>
                    <a:lnTo>
                      <a:pt x="38" y="8"/>
                    </a:lnTo>
                    <a:lnTo>
                      <a:pt x="37" y="4"/>
                    </a:lnTo>
                    <a:lnTo>
                      <a:pt x="35" y="1"/>
                    </a:lnTo>
                    <a:lnTo>
                      <a:pt x="33" y="0"/>
                    </a:lnTo>
                    <a:lnTo>
                      <a:pt x="30" y="0"/>
                    </a:lnTo>
                    <a:lnTo>
                      <a:pt x="30" y="0"/>
                    </a:lnTo>
                    <a:lnTo>
                      <a:pt x="27" y="0"/>
                    </a:lnTo>
                    <a:lnTo>
                      <a:pt x="27" y="0"/>
                    </a:lnTo>
                    <a:lnTo>
                      <a:pt x="26" y="0"/>
                    </a:lnTo>
                    <a:lnTo>
                      <a:pt x="9" y="0"/>
                    </a:lnTo>
                    <a:lnTo>
                      <a:pt x="9" y="0"/>
                    </a:lnTo>
                    <a:lnTo>
                      <a:pt x="6" y="0"/>
                    </a:lnTo>
                    <a:lnTo>
                      <a:pt x="3" y="1"/>
                    </a:lnTo>
                    <a:lnTo>
                      <a:pt x="2" y="4"/>
                    </a:lnTo>
                    <a:lnTo>
                      <a:pt x="0" y="8"/>
                    </a:lnTo>
                    <a:lnTo>
                      <a:pt x="0" y="8"/>
                    </a:lnTo>
                    <a:lnTo>
                      <a:pt x="2" y="11"/>
                    </a:lnTo>
                    <a:lnTo>
                      <a:pt x="3" y="13"/>
                    </a:lnTo>
                    <a:lnTo>
                      <a:pt x="6" y="15"/>
                    </a:lnTo>
                    <a:lnTo>
                      <a:pt x="9" y="16"/>
                    </a:lnTo>
                    <a:lnTo>
                      <a:pt x="9" y="16"/>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134" name="Freeform 203">
                <a:extLst>
                  <a:ext uri="{FF2B5EF4-FFF2-40B4-BE49-F238E27FC236}">
                    <a16:creationId xmlns:a16="http://schemas.microsoft.com/office/drawing/2014/main" id="{97847E52-E16A-6CE4-6C3E-9E87847AEEB0}"/>
                  </a:ext>
                </a:extLst>
              </p:cNvPr>
              <p:cNvSpPr>
                <a:spLocks/>
              </p:cNvSpPr>
              <p:nvPr/>
            </p:nvSpPr>
            <p:spPr bwMode="auto">
              <a:xfrm>
                <a:off x="11396663" y="3622675"/>
                <a:ext cx="107950" cy="107950"/>
              </a:xfrm>
              <a:custGeom>
                <a:avLst/>
                <a:gdLst>
                  <a:gd name="T0" fmla="*/ 136 w 137"/>
                  <a:gd name="T1" fmla="*/ 114 h 137"/>
                  <a:gd name="T2" fmla="*/ 90 w 137"/>
                  <a:gd name="T3" fmla="*/ 67 h 137"/>
                  <a:gd name="T4" fmla="*/ 136 w 137"/>
                  <a:gd name="T5" fmla="*/ 46 h 137"/>
                  <a:gd name="T6" fmla="*/ 136 w 137"/>
                  <a:gd name="T7" fmla="*/ 46 h 137"/>
                  <a:gd name="T8" fmla="*/ 137 w 137"/>
                  <a:gd name="T9" fmla="*/ 43 h 137"/>
                  <a:gd name="T10" fmla="*/ 137 w 137"/>
                  <a:gd name="T11" fmla="*/ 42 h 137"/>
                  <a:gd name="T12" fmla="*/ 137 w 137"/>
                  <a:gd name="T13" fmla="*/ 42 h 137"/>
                  <a:gd name="T14" fmla="*/ 137 w 137"/>
                  <a:gd name="T15" fmla="*/ 39 h 137"/>
                  <a:gd name="T16" fmla="*/ 134 w 137"/>
                  <a:gd name="T17" fmla="*/ 38 h 137"/>
                  <a:gd name="T18" fmla="*/ 6 w 137"/>
                  <a:gd name="T19" fmla="*/ 0 h 137"/>
                  <a:gd name="T20" fmla="*/ 6 w 137"/>
                  <a:gd name="T21" fmla="*/ 0 h 137"/>
                  <a:gd name="T22" fmla="*/ 3 w 137"/>
                  <a:gd name="T23" fmla="*/ 0 h 137"/>
                  <a:gd name="T24" fmla="*/ 2 w 137"/>
                  <a:gd name="T25" fmla="*/ 1 h 137"/>
                  <a:gd name="T26" fmla="*/ 2 w 137"/>
                  <a:gd name="T27" fmla="*/ 1 h 137"/>
                  <a:gd name="T28" fmla="*/ 0 w 137"/>
                  <a:gd name="T29" fmla="*/ 3 h 137"/>
                  <a:gd name="T30" fmla="*/ 0 w 137"/>
                  <a:gd name="T31" fmla="*/ 5 h 137"/>
                  <a:gd name="T32" fmla="*/ 38 w 137"/>
                  <a:gd name="T33" fmla="*/ 134 h 137"/>
                  <a:gd name="T34" fmla="*/ 38 w 137"/>
                  <a:gd name="T35" fmla="*/ 134 h 137"/>
                  <a:gd name="T36" fmla="*/ 39 w 137"/>
                  <a:gd name="T37" fmla="*/ 137 h 137"/>
                  <a:gd name="T38" fmla="*/ 40 w 137"/>
                  <a:gd name="T39" fmla="*/ 137 h 137"/>
                  <a:gd name="T40" fmla="*/ 40 w 137"/>
                  <a:gd name="T41" fmla="*/ 137 h 137"/>
                  <a:gd name="T42" fmla="*/ 42 w 137"/>
                  <a:gd name="T43" fmla="*/ 137 h 137"/>
                  <a:gd name="T44" fmla="*/ 42 w 137"/>
                  <a:gd name="T45" fmla="*/ 137 h 137"/>
                  <a:gd name="T46" fmla="*/ 43 w 137"/>
                  <a:gd name="T47" fmla="*/ 137 h 137"/>
                  <a:gd name="T48" fmla="*/ 46 w 137"/>
                  <a:gd name="T49" fmla="*/ 136 h 137"/>
                  <a:gd name="T50" fmla="*/ 67 w 137"/>
                  <a:gd name="T51" fmla="*/ 90 h 137"/>
                  <a:gd name="T52" fmla="*/ 114 w 137"/>
                  <a:gd name="T53" fmla="*/ 137 h 137"/>
                  <a:gd name="T54" fmla="*/ 114 w 137"/>
                  <a:gd name="T55" fmla="*/ 137 h 137"/>
                  <a:gd name="T56" fmla="*/ 117 w 137"/>
                  <a:gd name="T57" fmla="*/ 137 h 137"/>
                  <a:gd name="T58" fmla="*/ 120 w 137"/>
                  <a:gd name="T59" fmla="*/ 137 h 137"/>
                  <a:gd name="T60" fmla="*/ 136 w 137"/>
                  <a:gd name="T61" fmla="*/ 119 h 137"/>
                  <a:gd name="T62" fmla="*/ 136 w 137"/>
                  <a:gd name="T63" fmla="*/ 119 h 137"/>
                  <a:gd name="T64" fmla="*/ 137 w 137"/>
                  <a:gd name="T65" fmla="*/ 117 h 137"/>
                  <a:gd name="T66" fmla="*/ 136 w 137"/>
                  <a:gd name="T67" fmla="*/ 114 h 137"/>
                  <a:gd name="T68" fmla="*/ 136 w 137"/>
                  <a:gd name="T69" fmla="*/ 1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137">
                    <a:moveTo>
                      <a:pt x="136" y="114"/>
                    </a:moveTo>
                    <a:lnTo>
                      <a:pt x="90" y="67"/>
                    </a:lnTo>
                    <a:lnTo>
                      <a:pt x="136" y="46"/>
                    </a:lnTo>
                    <a:lnTo>
                      <a:pt x="136" y="46"/>
                    </a:lnTo>
                    <a:lnTo>
                      <a:pt x="137" y="43"/>
                    </a:lnTo>
                    <a:lnTo>
                      <a:pt x="137" y="42"/>
                    </a:lnTo>
                    <a:lnTo>
                      <a:pt x="137" y="42"/>
                    </a:lnTo>
                    <a:lnTo>
                      <a:pt x="137" y="39"/>
                    </a:lnTo>
                    <a:lnTo>
                      <a:pt x="134" y="38"/>
                    </a:lnTo>
                    <a:lnTo>
                      <a:pt x="6" y="0"/>
                    </a:lnTo>
                    <a:lnTo>
                      <a:pt x="6" y="0"/>
                    </a:lnTo>
                    <a:lnTo>
                      <a:pt x="3" y="0"/>
                    </a:lnTo>
                    <a:lnTo>
                      <a:pt x="2" y="1"/>
                    </a:lnTo>
                    <a:lnTo>
                      <a:pt x="2" y="1"/>
                    </a:lnTo>
                    <a:lnTo>
                      <a:pt x="0" y="3"/>
                    </a:lnTo>
                    <a:lnTo>
                      <a:pt x="0" y="5"/>
                    </a:lnTo>
                    <a:lnTo>
                      <a:pt x="38" y="134"/>
                    </a:lnTo>
                    <a:lnTo>
                      <a:pt x="38" y="134"/>
                    </a:lnTo>
                    <a:lnTo>
                      <a:pt x="39" y="137"/>
                    </a:lnTo>
                    <a:lnTo>
                      <a:pt x="40" y="137"/>
                    </a:lnTo>
                    <a:lnTo>
                      <a:pt x="40" y="137"/>
                    </a:lnTo>
                    <a:lnTo>
                      <a:pt x="42" y="137"/>
                    </a:lnTo>
                    <a:lnTo>
                      <a:pt x="42" y="137"/>
                    </a:lnTo>
                    <a:lnTo>
                      <a:pt x="43" y="137"/>
                    </a:lnTo>
                    <a:lnTo>
                      <a:pt x="46" y="136"/>
                    </a:lnTo>
                    <a:lnTo>
                      <a:pt x="67" y="90"/>
                    </a:lnTo>
                    <a:lnTo>
                      <a:pt x="114" y="137"/>
                    </a:lnTo>
                    <a:lnTo>
                      <a:pt x="114" y="137"/>
                    </a:lnTo>
                    <a:lnTo>
                      <a:pt x="117" y="137"/>
                    </a:lnTo>
                    <a:lnTo>
                      <a:pt x="120" y="137"/>
                    </a:lnTo>
                    <a:lnTo>
                      <a:pt x="136" y="119"/>
                    </a:lnTo>
                    <a:lnTo>
                      <a:pt x="136" y="119"/>
                    </a:lnTo>
                    <a:lnTo>
                      <a:pt x="137" y="117"/>
                    </a:lnTo>
                    <a:lnTo>
                      <a:pt x="136" y="114"/>
                    </a:lnTo>
                    <a:lnTo>
                      <a:pt x="136" y="114"/>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135" name="Freeform 204">
                <a:extLst>
                  <a:ext uri="{FF2B5EF4-FFF2-40B4-BE49-F238E27FC236}">
                    <a16:creationId xmlns:a16="http://schemas.microsoft.com/office/drawing/2014/main" id="{227D0751-EC94-5EFA-C481-9C5A4B32C801}"/>
                  </a:ext>
                </a:extLst>
              </p:cNvPr>
              <p:cNvSpPr>
                <a:spLocks/>
              </p:cNvSpPr>
              <p:nvPr/>
            </p:nvSpPr>
            <p:spPr bwMode="auto">
              <a:xfrm>
                <a:off x="11379201" y="3673475"/>
                <a:ext cx="26988" cy="12700"/>
              </a:xfrm>
              <a:custGeom>
                <a:avLst/>
                <a:gdLst>
                  <a:gd name="T0" fmla="*/ 25 w 33"/>
                  <a:gd name="T1" fmla="*/ 0 h 16"/>
                  <a:gd name="T2" fmla="*/ 8 w 33"/>
                  <a:gd name="T3" fmla="*/ 0 h 16"/>
                  <a:gd name="T4" fmla="*/ 8 w 33"/>
                  <a:gd name="T5" fmla="*/ 0 h 16"/>
                  <a:gd name="T6" fmla="*/ 5 w 33"/>
                  <a:gd name="T7" fmla="*/ 0 h 16"/>
                  <a:gd name="T8" fmla="*/ 2 w 33"/>
                  <a:gd name="T9" fmla="*/ 1 h 16"/>
                  <a:gd name="T10" fmla="*/ 1 w 33"/>
                  <a:gd name="T11" fmla="*/ 4 h 16"/>
                  <a:gd name="T12" fmla="*/ 0 w 33"/>
                  <a:gd name="T13" fmla="*/ 8 h 16"/>
                  <a:gd name="T14" fmla="*/ 0 w 33"/>
                  <a:gd name="T15" fmla="*/ 8 h 16"/>
                  <a:gd name="T16" fmla="*/ 1 w 33"/>
                  <a:gd name="T17" fmla="*/ 11 h 16"/>
                  <a:gd name="T18" fmla="*/ 2 w 33"/>
                  <a:gd name="T19" fmla="*/ 13 h 16"/>
                  <a:gd name="T20" fmla="*/ 5 w 33"/>
                  <a:gd name="T21" fmla="*/ 15 h 16"/>
                  <a:gd name="T22" fmla="*/ 8 w 33"/>
                  <a:gd name="T23" fmla="*/ 16 h 16"/>
                  <a:gd name="T24" fmla="*/ 25 w 33"/>
                  <a:gd name="T25" fmla="*/ 16 h 16"/>
                  <a:gd name="T26" fmla="*/ 25 w 33"/>
                  <a:gd name="T27" fmla="*/ 16 h 16"/>
                  <a:gd name="T28" fmla="*/ 28 w 33"/>
                  <a:gd name="T29" fmla="*/ 15 h 16"/>
                  <a:gd name="T30" fmla="*/ 31 w 33"/>
                  <a:gd name="T31" fmla="*/ 13 h 16"/>
                  <a:gd name="T32" fmla="*/ 32 w 33"/>
                  <a:gd name="T33" fmla="*/ 11 h 16"/>
                  <a:gd name="T34" fmla="*/ 33 w 33"/>
                  <a:gd name="T35" fmla="*/ 8 h 16"/>
                  <a:gd name="T36" fmla="*/ 33 w 33"/>
                  <a:gd name="T37" fmla="*/ 8 h 16"/>
                  <a:gd name="T38" fmla="*/ 32 w 33"/>
                  <a:gd name="T39" fmla="*/ 4 h 16"/>
                  <a:gd name="T40" fmla="*/ 31 w 33"/>
                  <a:gd name="T41" fmla="*/ 1 h 16"/>
                  <a:gd name="T42" fmla="*/ 28 w 33"/>
                  <a:gd name="T43" fmla="*/ 0 h 16"/>
                  <a:gd name="T44" fmla="*/ 25 w 33"/>
                  <a:gd name="T45" fmla="*/ 0 h 16"/>
                  <a:gd name="T46" fmla="*/ 25 w 33"/>
                  <a:gd name="T4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16">
                    <a:moveTo>
                      <a:pt x="25" y="0"/>
                    </a:moveTo>
                    <a:lnTo>
                      <a:pt x="8" y="0"/>
                    </a:lnTo>
                    <a:lnTo>
                      <a:pt x="8" y="0"/>
                    </a:lnTo>
                    <a:lnTo>
                      <a:pt x="5" y="0"/>
                    </a:lnTo>
                    <a:lnTo>
                      <a:pt x="2" y="1"/>
                    </a:lnTo>
                    <a:lnTo>
                      <a:pt x="1" y="4"/>
                    </a:lnTo>
                    <a:lnTo>
                      <a:pt x="0" y="8"/>
                    </a:lnTo>
                    <a:lnTo>
                      <a:pt x="0" y="8"/>
                    </a:lnTo>
                    <a:lnTo>
                      <a:pt x="1" y="11"/>
                    </a:lnTo>
                    <a:lnTo>
                      <a:pt x="2" y="13"/>
                    </a:lnTo>
                    <a:lnTo>
                      <a:pt x="5" y="15"/>
                    </a:lnTo>
                    <a:lnTo>
                      <a:pt x="8" y="16"/>
                    </a:lnTo>
                    <a:lnTo>
                      <a:pt x="25" y="16"/>
                    </a:lnTo>
                    <a:lnTo>
                      <a:pt x="25" y="16"/>
                    </a:lnTo>
                    <a:lnTo>
                      <a:pt x="28" y="15"/>
                    </a:lnTo>
                    <a:lnTo>
                      <a:pt x="31" y="13"/>
                    </a:lnTo>
                    <a:lnTo>
                      <a:pt x="32" y="11"/>
                    </a:lnTo>
                    <a:lnTo>
                      <a:pt x="33" y="8"/>
                    </a:lnTo>
                    <a:lnTo>
                      <a:pt x="33" y="8"/>
                    </a:lnTo>
                    <a:lnTo>
                      <a:pt x="32" y="4"/>
                    </a:lnTo>
                    <a:lnTo>
                      <a:pt x="31" y="1"/>
                    </a:lnTo>
                    <a:lnTo>
                      <a:pt x="28" y="0"/>
                    </a:lnTo>
                    <a:lnTo>
                      <a:pt x="25" y="0"/>
                    </a:lnTo>
                    <a:lnTo>
                      <a:pt x="25"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136" name="Freeform 206">
                <a:extLst>
                  <a:ext uri="{FF2B5EF4-FFF2-40B4-BE49-F238E27FC236}">
                    <a16:creationId xmlns:a16="http://schemas.microsoft.com/office/drawing/2014/main" id="{B46192A9-3933-E682-AA84-BCA7EE426292}"/>
                  </a:ext>
                </a:extLst>
              </p:cNvPr>
              <p:cNvSpPr>
                <a:spLocks/>
              </p:cNvSpPr>
              <p:nvPr/>
            </p:nvSpPr>
            <p:spPr bwMode="auto">
              <a:xfrm>
                <a:off x="11339513" y="3673475"/>
                <a:ext cx="25400" cy="12700"/>
              </a:xfrm>
              <a:custGeom>
                <a:avLst/>
                <a:gdLst>
                  <a:gd name="T0" fmla="*/ 24 w 32"/>
                  <a:gd name="T1" fmla="*/ 0 h 17"/>
                  <a:gd name="T2" fmla="*/ 8 w 32"/>
                  <a:gd name="T3" fmla="*/ 0 h 17"/>
                  <a:gd name="T4" fmla="*/ 8 w 32"/>
                  <a:gd name="T5" fmla="*/ 0 h 17"/>
                  <a:gd name="T6" fmla="*/ 5 w 32"/>
                  <a:gd name="T7" fmla="*/ 0 h 17"/>
                  <a:gd name="T8" fmla="*/ 3 w 32"/>
                  <a:gd name="T9" fmla="*/ 2 h 17"/>
                  <a:gd name="T10" fmla="*/ 0 w 32"/>
                  <a:gd name="T11" fmla="*/ 4 h 17"/>
                  <a:gd name="T12" fmla="*/ 0 w 32"/>
                  <a:gd name="T13" fmla="*/ 8 h 17"/>
                  <a:gd name="T14" fmla="*/ 0 w 32"/>
                  <a:gd name="T15" fmla="*/ 8 h 17"/>
                  <a:gd name="T16" fmla="*/ 0 w 32"/>
                  <a:gd name="T17" fmla="*/ 11 h 17"/>
                  <a:gd name="T18" fmla="*/ 3 w 32"/>
                  <a:gd name="T19" fmla="*/ 14 h 17"/>
                  <a:gd name="T20" fmla="*/ 5 w 32"/>
                  <a:gd name="T21" fmla="*/ 15 h 17"/>
                  <a:gd name="T22" fmla="*/ 8 w 32"/>
                  <a:gd name="T23" fmla="*/ 17 h 17"/>
                  <a:gd name="T24" fmla="*/ 24 w 32"/>
                  <a:gd name="T25" fmla="*/ 17 h 17"/>
                  <a:gd name="T26" fmla="*/ 24 w 32"/>
                  <a:gd name="T27" fmla="*/ 17 h 17"/>
                  <a:gd name="T28" fmla="*/ 28 w 32"/>
                  <a:gd name="T29" fmla="*/ 15 h 17"/>
                  <a:gd name="T30" fmla="*/ 31 w 32"/>
                  <a:gd name="T31" fmla="*/ 14 h 17"/>
                  <a:gd name="T32" fmla="*/ 32 w 32"/>
                  <a:gd name="T33" fmla="*/ 11 h 17"/>
                  <a:gd name="T34" fmla="*/ 32 w 32"/>
                  <a:gd name="T35" fmla="*/ 8 h 17"/>
                  <a:gd name="T36" fmla="*/ 32 w 32"/>
                  <a:gd name="T37" fmla="*/ 8 h 17"/>
                  <a:gd name="T38" fmla="*/ 32 w 32"/>
                  <a:gd name="T39" fmla="*/ 4 h 17"/>
                  <a:gd name="T40" fmla="*/ 31 w 32"/>
                  <a:gd name="T41" fmla="*/ 2 h 17"/>
                  <a:gd name="T42" fmla="*/ 28 w 32"/>
                  <a:gd name="T43" fmla="*/ 0 h 17"/>
                  <a:gd name="T44" fmla="*/ 24 w 32"/>
                  <a:gd name="T45" fmla="*/ 0 h 17"/>
                  <a:gd name="T46" fmla="*/ 24 w 32"/>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7">
                    <a:moveTo>
                      <a:pt x="24" y="0"/>
                    </a:moveTo>
                    <a:lnTo>
                      <a:pt x="8" y="0"/>
                    </a:lnTo>
                    <a:lnTo>
                      <a:pt x="8" y="0"/>
                    </a:lnTo>
                    <a:lnTo>
                      <a:pt x="5" y="0"/>
                    </a:lnTo>
                    <a:lnTo>
                      <a:pt x="3" y="2"/>
                    </a:lnTo>
                    <a:lnTo>
                      <a:pt x="0" y="4"/>
                    </a:lnTo>
                    <a:lnTo>
                      <a:pt x="0" y="8"/>
                    </a:lnTo>
                    <a:lnTo>
                      <a:pt x="0" y="8"/>
                    </a:lnTo>
                    <a:lnTo>
                      <a:pt x="0" y="11"/>
                    </a:lnTo>
                    <a:lnTo>
                      <a:pt x="3" y="14"/>
                    </a:lnTo>
                    <a:lnTo>
                      <a:pt x="5" y="15"/>
                    </a:lnTo>
                    <a:lnTo>
                      <a:pt x="8" y="17"/>
                    </a:lnTo>
                    <a:lnTo>
                      <a:pt x="24" y="17"/>
                    </a:lnTo>
                    <a:lnTo>
                      <a:pt x="24" y="17"/>
                    </a:lnTo>
                    <a:lnTo>
                      <a:pt x="28" y="15"/>
                    </a:lnTo>
                    <a:lnTo>
                      <a:pt x="31" y="14"/>
                    </a:lnTo>
                    <a:lnTo>
                      <a:pt x="32" y="11"/>
                    </a:lnTo>
                    <a:lnTo>
                      <a:pt x="32" y="8"/>
                    </a:lnTo>
                    <a:lnTo>
                      <a:pt x="32" y="8"/>
                    </a:lnTo>
                    <a:lnTo>
                      <a:pt x="32" y="4"/>
                    </a:lnTo>
                    <a:lnTo>
                      <a:pt x="31" y="2"/>
                    </a:lnTo>
                    <a:lnTo>
                      <a:pt x="28" y="0"/>
                    </a:lnTo>
                    <a:lnTo>
                      <a:pt x="24" y="0"/>
                    </a:lnTo>
                    <a:lnTo>
                      <a:pt x="24"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137" name="Freeform 207">
                <a:extLst>
                  <a:ext uri="{FF2B5EF4-FFF2-40B4-BE49-F238E27FC236}">
                    <a16:creationId xmlns:a16="http://schemas.microsoft.com/office/drawing/2014/main" id="{047BABC6-71FB-9B1B-DF56-77DA6BA25659}"/>
                  </a:ext>
                </a:extLst>
              </p:cNvPr>
              <p:cNvSpPr>
                <a:spLocks/>
              </p:cNvSpPr>
              <p:nvPr/>
            </p:nvSpPr>
            <p:spPr bwMode="auto">
              <a:xfrm>
                <a:off x="11295063" y="3656013"/>
                <a:ext cx="30163" cy="30163"/>
              </a:xfrm>
              <a:custGeom>
                <a:avLst/>
                <a:gdLst>
                  <a:gd name="T0" fmla="*/ 30 w 38"/>
                  <a:gd name="T1" fmla="*/ 22 h 39"/>
                  <a:gd name="T2" fmla="*/ 16 w 38"/>
                  <a:gd name="T3" fmla="*/ 22 h 39"/>
                  <a:gd name="T4" fmla="*/ 16 w 38"/>
                  <a:gd name="T5" fmla="*/ 8 h 39"/>
                  <a:gd name="T6" fmla="*/ 16 w 38"/>
                  <a:gd name="T7" fmla="*/ 8 h 39"/>
                  <a:gd name="T8" fmla="*/ 16 w 38"/>
                  <a:gd name="T9" fmla="*/ 5 h 39"/>
                  <a:gd name="T10" fmla="*/ 15 w 38"/>
                  <a:gd name="T11" fmla="*/ 2 h 39"/>
                  <a:gd name="T12" fmla="*/ 12 w 38"/>
                  <a:gd name="T13" fmla="*/ 1 h 39"/>
                  <a:gd name="T14" fmla="*/ 8 w 38"/>
                  <a:gd name="T15" fmla="*/ 0 h 39"/>
                  <a:gd name="T16" fmla="*/ 8 w 38"/>
                  <a:gd name="T17" fmla="*/ 0 h 39"/>
                  <a:gd name="T18" fmla="*/ 5 w 38"/>
                  <a:gd name="T19" fmla="*/ 1 h 39"/>
                  <a:gd name="T20" fmla="*/ 3 w 38"/>
                  <a:gd name="T21" fmla="*/ 2 h 39"/>
                  <a:gd name="T22" fmla="*/ 1 w 38"/>
                  <a:gd name="T23" fmla="*/ 5 h 39"/>
                  <a:gd name="T24" fmla="*/ 0 w 38"/>
                  <a:gd name="T25" fmla="*/ 8 h 39"/>
                  <a:gd name="T26" fmla="*/ 0 w 38"/>
                  <a:gd name="T27" fmla="*/ 30 h 39"/>
                  <a:gd name="T28" fmla="*/ 0 w 38"/>
                  <a:gd name="T29" fmla="*/ 30 h 39"/>
                  <a:gd name="T30" fmla="*/ 1 w 38"/>
                  <a:gd name="T31" fmla="*/ 33 h 39"/>
                  <a:gd name="T32" fmla="*/ 3 w 38"/>
                  <a:gd name="T33" fmla="*/ 36 h 39"/>
                  <a:gd name="T34" fmla="*/ 5 w 38"/>
                  <a:gd name="T35" fmla="*/ 37 h 39"/>
                  <a:gd name="T36" fmla="*/ 8 w 38"/>
                  <a:gd name="T37" fmla="*/ 39 h 39"/>
                  <a:gd name="T38" fmla="*/ 8 w 38"/>
                  <a:gd name="T39" fmla="*/ 39 h 39"/>
                  <a:gd name="T40" fmla="*/ 11 w 38"/>
                  <a:gd name="T41" fmla="*/ 39 h 39"/>
                  <a:gd name="T42" fmla="*/ 11 w 38"/>
                  <a:gd name="T43" fmla="*/ 39 h 39"/>
                  <a:gd name="T44" fmla="*/ 13 w 38"/>
                  <a:gd name="T45" fmla="*/ 39 h 39"/>
                  <a:gd name="T46" fmla="*/ 30 w 38"/>
                  <a:gd name="T47" fmla="*/ 39 h 39"/>
                  <a:gd name="T48" fmla="*/ 30 w 38"/>
                  <a:gd name="T49" fmla="*/ 39 h 39"/>
                  <a:gd name="T50" fmla="*/ 32 w 38"/>
                  <a:gd name="T51" fmla="*/ 37 h 39"/>
                  <a:gd name="T52" fmla="*/ 35 w 38"/>
                  <a:gd name="T53" fmla="*/ 36 h 39"/>
                  <a:gd name="T54" fmla="*/ 38 w 38"/>
                  <a:gd name="T55" fmla="*/ 33 h 39"/>
                  <a:gd name="T56" fmla="*/ 38 w 38"/>
                  <a:gd name="T57" fmla="*/ 30 h 39"/>
                  <a:gd name="T58" fmla="*/ 38 w 38"/>
                  <a:gd name="T59" fmla="*/ 30 h 39"/>
                  <a:gd name="T60" fmla="*/ 38 w 38"/>
                  <a:gd name="T61" fmla="*/ 26 h 39"/>
                  <a:gd name="T62" fmla="*/ 35 w 38"/>
                  <a:gd name="T63" fmla="*/ 24 h 39"/>
                  <a:gd name="T64" fmla="*/ 32 w 38"/>
                  <a:gd name="T65" fmla="*/ 22 h 39"/>
                  <a:gd name="T66" fmla="*/ 30 w 38"/>
                  <a:gd name="T67" fmla="*/ 22 h 39"/>
                  <a:gd name="T68" fmla="*/ 30 w 38"/>
                  <a:gd name="T6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9">
                    <a:moveTo>
                      <a:pt x="30" y="22"/>
                    </a:moveTo>
                    <a:lnTo>
                      <a:pt x="16" y="22"/>
                    </a:lnTo>
                    <a:lnTo>
                      <a:pt x="16" y="8"/>
                    </a:lnTo>
                    <a:lnTo>
                      <a:pt x="16" y="8"/>
                    </a:lnTo>
                    <a:lnTo>
                      <a:pt x="16" y="5"/>
                    </a:lnTo>
                    <a:lnTo>
                      <a:pt x="15" y="2"/>
                    </a:lnTo>
                    <a:lnTo>
                      <a:pt x="12" y="1"/>
                    </a:lnTo>
                    <a:lnTo>
                      <a:pt x="8" y="0"/>
                    </a:lnTo>
                    <a:lnTo>
                      <a:pt x="8" y="0"/>
                    </a:lnTo>
                    <a:lnTo>
                      <a:pt x="5" y="1"/>
                    </a:lnTo>
                    <a:lnTo>
                      <a:pt x="3" y="2"/>
                    </a:lnTo>
                    <a:lnTo>
                      <a:pt x="1" y="5"/>
                    </a:lnTo>
                    <a:lnTo>
                      <a:pt x="0" y="8"/>
                    </a:lnTo>
                    <a:lnTo>
                      <a:pt x="0" y="30"/>
                    </a:lnTo>
                    <a:lnTo>
                      <a:pt x="0" y="30"/>
                    </a:lnTo>
                    <a:lnTo>
                      <a:pt x="1" y="33"/>
                    </a:lnTo>
                    <a:lnTo>
                      <a:pt x="3" y="36"/>
                    </a:lnTo>
                    <a:lnTo>
                      <a:pt x="5" y="37"/>
                    </a:lnTo>
                    <a:lnTo>
                      <a:pt x="8" y="39"/>
                    </a:lnTo>
                    <a:lnTo>
                      <a:pt x="8" y="39"/>
                    </a:lnTo>
                    <a:lnTo>
                      <a:pt x="11" y="39"/>
                    </a:lnTo>
                    <a:lnTo>
                      <a:pt x="11" y="39"/>
                    </a:lnTo>
                    <a:lnTo>
                      <a:pt x="13" y="39"/>
                    </a:lnTo>
                    <a:lnTo>
                      <a:pt x="30" y="39"/>
                    </a:lnTo>
                    <a:lnTo>
                      <a:pt x="30" y="39"/>
                    </a:lnTo>
                    <a:lnTo>
                      <a:pt x="32" y="37"/>
                    </a:lnTo>
                    <a:lnTo>
                      <a:pt x="35" y="36"/>
                    </a:lnTo>
                    <a:lnTo>
                      <a:pt x="38" y="33"/>
                    </a:lnTo>
                    <a:lnTo>
                      <a:pt x="38" y="30"/>
                    </a:lnTo>
                    <a:lnTo>
                      <a:pt x="38" y="30"/>
                    </a:lnTo>
                    <a:lnTo>
                      <a:pt x="38" y="26"/>
                    </a:lnTo>
                    <a:lnTo>
                      <a:pt x="35" y="24"/>
                    </a:lnTo>
                    <a:lnTo>
                      <a:pt x="32" y="22"/>
                    </a:lnTo>
                    <a:lnTo>
                      <a:pt x="30" y="22"/>
                    </a:lnTo>
                    <a:lnTo>
                      <a:pt x="30" y="22"/>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138" name="Freeform 208">
                <a:extLst>
                  <a:ext uri="{FF2B5EF4-FFF2-40B4-BE49-F238E27FC236}">
                    <a16:creationId xmlns:a16="http://schemas.microsoft.com/office/drawing/2014/main" id="{9CBF1C67-D1FA-7E44-A0B1-EF2EDF70F3B9}"/>
                  </a:ext>
                </a:extLst>
              </p:cNvPr>
              <p:cNvSpPr>
                <a:spLocks/>
              </p:cNvSpPr>
              <p:nvPr/>
            </p:nvSpPr>
            <p:spPr bwMode="auto">
              <a:xfrm>
                <a:off x="11295063" y="3611563"/>
                <a:ext cx="14288" cy="30163"/>
              </a:xfrm>
              <a:custGeom>
                <a:avLst/>
                <a:gdLst>
                  <a:gd name="T0" fmla="*/ 8 w 16"/>
                  <a:gd name="T1" fmla="*/ 37 h 37"/>
                  <a:gd name="T2" fmla="*/ 8 w 16"/>
                  <a:gd name="T3" fmla="*/ 37 h 37"/>
                  <a:gd name="T4" fmla="*/ 12 w 16"/>
                  <a:gd name="T5" fmla="*/ 37 h 37"/>
                  <a:gd name="T6" fmla="*/ 15 w 16"/>
                  <a:gd name="T7" fmla="*/ 34 h 37"/>
                  <a:gd name="T8" fmla="*/ 16 w 16"/>
                  <a:gd name="T9" fmla="*/ 33 h 37"/>
                  <a:gd name="T10" fmla="*/ 16 w 16"/>
                  <a:gd name="T11" fmla="*/ 29 h 37"/>
                  <a:gd name="T12" fmla="*/ 16 w 16"/>
                  <a:gd name="T13" fmla="*/ 8 h 37"/>
                  <a:gd name="T14" fmla="*/ 16 w 16"/>
                  <a:gd name="T15" fmla="*/ 8 h 37"/>
                  <a:gd name="T16" fmla="*/ 16 w 16"/>
                  <a:gd name="T17" fmla="*/ 4 h 37"/>
                  <a:gd name="T18" fmla="*/ 15 w 16"/>
                  <a:gd name="T19" fmla="*/ 1 h 37"/>
                  <a:gd name="T20" fmla="*/ 12 w 16"/>
                  <a:gd name="T21" fmla="*/ 0 h 37"/>
                  <a:gd name="T22" fmla="*/ 8 w 16"/>
                  <a:gd name="T23" fmla="*/ 0 h 37"/>
                  <a:gd name="T24" fmla="*/ 8 w 16"/>
                  <a:gd name="T25" fmla="*/ 0 h 37"/>
                  <a:gd name="T26" fmla="*/ 5 w 16"/>
                  <a:gd name="T27" fmla="*/ 0 h 37"/>
                  <a:gd name="T28" fmla="*/ 3 w 16"/>
                  <a:gd name="T29" fmla="*/ 1 h 37"/>
                  <a:gd name="T30" fmla="*/ 1 w 16"/>
                  <a:gd name="T31" fmla="*/ 4 h 37"/>
                  <a:gd name="T32" fmla="*/ 0 w 16"/>
                  <a:gd name="T33" fmla="*/ 8 h 37"/>
                  <a:gd name="T34" fmla="*/ 0 w 16"/>
                  <a:gd name="T35" fmla="*/ 29 h 37"/>
                  <a:gd name="T36" fmla="*/ 0 w 16"/>
                  <a:gd name="T37" fmla="*/ 29 h 37"/>
                  <a:gd name="T38" fmla="*/ 1 w 16"/>
                  <a:gd name="T39" fmla="*/ 33 h 37"/>
                  <a:gd name="T40" fmla="*/ 3 w 16"/>
                  <a:gd name="T41" fmla="*/ 34 h 37"/>
                  <a:gd name="T42" fmla="*/ 5 w 16"/>
                  <a:gd name="T43" fmla="*/ 37 h 37"/>
                  <a:gd name="T44" fmla="*/ 8 w 16"/>
                  <a:gd name="T45" fmla="*/ 37 h 37"/>
                  <a:gd name="T46" fmla="*/ 8 w 16"/>
                  <a:gd name="T4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7">
                    <a:moveTo>
                      <a:pt x="8" y="37"/>
                    </a:moveTo>
                    <a:lnTo>
                      <a:pt x="8" y="37"/>
                    </a:lnTo>
                    <a:lnTo>
                      <a:pt x="12" y="37"/>
                    </a:lnTo>
                    <a:lnTo>
                      <a:pt x="15" y="34"/>
                    </a:lnTo>
                    <a:lnTo>
                      <a:pt x="16" y="33"/>
                    </a:lnTo>
                    <a:lnTo>
                      <a:pt x="16" y="29"/>
                    </a:lnTo>
                    <a:lnTo>
                      <a:pt x="16" y="8"/>
                    </a:lnTo>
                    <a:lnTo>
                      <a:pt x="16" y="8"/>
                    </a:lnTo>
                    <a:lnTo>
                      <a:pt x="16" y="4"/>
                    </a:lnTo>
                    <a:lnTo>
                      <a:pt x="15" y="1"/>
                    </a:lnTo>
                    <a:lnTo>
                      <a:pt x="12" y="0"/>
                    </a:lnTo>
                    <a:lnTo>
                      <a:pt x="8" y="0"/>
                    </a:lnTo>
                    <a:lnTo>
                      <a:pt x="8" y="0"/>
                    </a:lnTo>
                    <a:lnTo>
                      <a:pt x="5" y="0"/>
                    </a:lnTo>
                    <a:lnTo>
                      <a:pt x="3" y="1"/>
                    </a:lnTo>
                    <a:lnTo>
                      <a:pt x="1" y="4"/>
                    </a:lnTo>
                    <a:lnTo>
                      <a:pt x="0" y="8"/>
                    </a:lnTo>
                    <a:lnTo>
                      <a:pt x="0" y="29"/>
                    </a:lnTo>
                    <a:lnTo>
                      <a:pt x="0" y="29"/>
                    </a:lnTo>
                    <a:lnTo>
                      <a:pt x="1" y="33"/>
                    </a:lnTo>
                    <a:lnTo>
                      <a:pt x="3" y="34"/>
                    </a:lnTo>
                    <a:lnTo>
                      <a:pt x="5" y="37"/>
                    </a:lnTo>
                    <a:lnTo>
                      <a:pt x="8" y="37"/>
                    </a:lnTo>
                    <a:lnTo>
                      <a:pt x="8" y="37"/>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139" name="Freeform 209">
                <a:extLst>
                  <a:ext uri="{FF2B5EF4-FFF2-40B4-BE49-F238E27FC236}">
                    <a16:creationId xmlns:a16="http://schemas.microsoft.com/office/drawing/2014/main" id="{DC9249A8-B88F-C5CA-4CE6-344C138B22A7}"/>
                  </a:ext>
                </a:extLst>
              </p:cNvPr>
              <p:cNvSpPr>
                <a:spLocks/>
              </p:cNvSpPr>
              <p:nvPr/>
            </p:nvSpPr>
            <p:spPr bwMode="auto">
              <a:xfrm>
                <a:off x="11295063" y="3567113"/>
                <a:ext cx="14288" cy="31750"/>
              </a:xfrm>
              <a:custGeom>
                <a:avLst/>
                <a:gdLst>
                  <a:gd name="T0" fmla="*/ 8 w 16"/>
                  <a:gd name="T1" fmla="*/ 39 h 39"/>
                  <a:gd name="T2" fmla="*/ 8 w 16"/>
                  <a:gd name="T3" fmla="*/ 39 h 39"/>
                  <a:gd name="T4" fmla="*/ 12 w 16"/>
                  <a:gd name="T5" fmla="*/ 38 h 39"/>
                  <a:gd name="T6" fmla="*/ 15 w 16"/>
                  <a:gd name="T7" fmla="*/ 36 h 39"/>
                  <a:gd name="T8" fmla="*/ 16 w 16"/>
                  <a:gd name="T9" fmla="*/ 34 h 39"/>
                  <a:gd name="T10" fmla="*/ 16 w 16"/>
                  <a:gd name="T11" fmla="*/ 31 h 39"/>
                  <a:gd name="T12" fmla="*/ 16 w 16"/>
                  <a:gd name="T13" fmla="*/ 8 h 39"/>
                  <a:gd name="T14" fmla="*/ 16 w 16"/>
                  <a:gd name="T15" fmla="*/ 8 h 39"/>
                  <a:gd name="T16" fmla="*/ 16 w 16"/>
                  <a:gd name="T17" fmla="*/ 5 h 39"/>
                  <a:gd name="T18" fmla="*/ 15 w 16"/>
                  <a:gd name="T19" fmla="*/ 3 h 39"/>
                  <a:gd name="T20" fmla="*/ 12 w 16"/>
                  <a:gd name="T21" fmla="*/ 1 h 39"/>
                  <a:gd name="T22" fmla="*/ 8 w 16"/>
                  <a:gd name="T23" fmla="*/ 0 h 39"/>
                  <a:gd name="T24" fmla="*/ 8 w 16"/>
                  <a:gd name="T25" fmla="*/ 0 h 39"/>
                  <a:gd name="T26" fmla="*/ 5 w 16"/>
                  <a:gd name="T27" fmla="*/ 1 h 39"/>
                  <a:gd name="T28" fmla="*/ 3 w 16"/>
                  <a:gd name="T29" fmla="*/ 3 h 39"/>
                  <a:gd name="T30" fmla="*/ 1 w 16"/>
                  <a:gd name="T31" fmla="*/ 5 h 39"/>
                  <a:gd name="T32" fmla="*/ 0 w 16"/>
                  <a:gd name="T33" fmla="*/ 8 h 39"/>
                  <a:gd name="T34" fmla="*/ 0 w 16"/>
                  <a:gd name="T35" fmla="*/ 31 h 39"/>
                  <a:gd name="T36" fmla="*/ 0 w 16"/>
                  <a:gd name="T37" fmla="*/ 31 h 39"/>
                  <a:gd name="T38" fmla="*/ 1 w 16"/>
                  <a:gd name="T39" fmla="*/ 34 h 39"/>
                  <a:gd name="T40" fmla="*/ 3 w 16"/>
                  <a:gd name="T41" fmla="*/ 36 h 39"/>
                  <a:gd name="T42" fmla="*/ 5 w 16"/>
                  <a:gd name="T43" fmla="*/ 38 h 39"/>
                  <a:gd name="T44" fmla="*/ 8 w 16"/>
                  <a:gd name="T45" fmla="*/ 39 h 39"/>
                  <a:gd name="T46" fmla="*/ 8 w 16"/>
                  <a:gd name="T4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9">
                    <a:moveTo>
                      <a:pt x="8" y="39"/>
                    </a:moveTo>
                    <a:lnTo>
                      <a:pt x="8" y="39"/>
                    </a:lnTo>
                    <a:lnTo>
                      <a:pt x="12" y="38"/>
                    </a:lnTo>
                    <a:lnTo>
                      <a:pt x="15" y="36"/>
                    </a:lnTo>
                    <a:lnTo>
                      <a:pt x="16" y="34"/>
                    </a:lnTo>
                    <a:lnTo>
                      <a:pt x="16" y="31"/>
                    </a:lnTo>
                    <a:lnTo>
                      <a:pt x="16" y="8"/>
                    </a:lnTo>
                    <a:lnTo>
                      <a:pt x="16" y="8"/>
                    </a:lnTo>
                    <a:lnTo>
                      <a:pt x="16" y="5"/>
                    </a:lnTo>
                    <a:lnTo>
                      <a:pt x="15" y="3"/>
                    </a:lnTo>
                    <a:lnTo>
                      <a:pt x="12" y="1"/>
                    </a:lnTo>
                    <a:lnTo>
                      <a:pt x="8" y="0"/>
                    </a:lnTo>
                    <a:lnTo>
                      <a:pt x="8" y="0"/>
                    </a:lnTo>
                    <a:lnTo>
                      <a:pt x="5" y="1"/>
                    </a:lnTo>
                    <a:lnTo>
                      <a:pt x="3" y="3"/>
                    </a:lnTo>
                    <a:lnTo>
                      <a:pt x="1" y="5"/>
                    </a:lnTo>
                    <a:lnTo>
                      <a:pt x="0" y="8"/>
                    </a:lnTo>
                    <a:lnTo>
                      <a:pt x="0" y="31"/>
                    </a:lnTo>
                    <a:lnTo>
                      <a:pt x="0" y="31"/>
                    </a:lnTo>
                    <a:lnTo>
                      <a:pt x="1" y="34"/>
                    </a:lnTo>
                    <a:lnTo>
                      <a:pt x="3" y="36"/>
                    </a:lnTo>
                    <a:lnTo>
                      <a:pt x="5" y="38"/>
                    </a:lnTo>
                    <a:lnTo>
                      <a:pt x="8" y="39"/>
                    </a:lnTo>
                    <a:lnTo>
                      <a:pt x="8" y="39"/>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140" name="Freeform 210">
                <a:extLst>
                  <a:ext uri="{FF2B5EF4-FFF2-40B4-BE49-F238E27FC236}">
                    <a16:creationId xmlns:a16="http://schemas.microsoft.com/office/drawing/2014/main" id="{E07196FB-943F-1973-BD35-9430B7A4B37A}"/>
                  </a:ext>
                </a:extLst>
              </p:cNvPr>
              <p:cNvSpPr>
                <a:spLocks/>
              </p:cNvSpPr>
              <p:nvPr/>
            </p:nvSpPr>
            <p:spPr bwMode="auto">
              <a:xfrm>
                <a:off x="11444288" y="3562350"/>
                <a:ext cx="14288" cy="30163"/>
              </a:xfrm>
              <a:custGeom>
                <a:avLst/>
                <a:gdLst>
                  <a:gd name="T0" fmla="*/ 16 w 16"/>
                  <a:gd name="T1" fmla="*/ 8 h 39"/>
                  <a:gd name="T2" fmla="*/ 16 w 16"/>
                  <a:gd name="T3" fmla="*/ 8 h 39"/>
                  <a:gd name="T4" fmla="*/ 16 w 16"/>
                  <a:gd name="T5" fmla="*/ 6 h 39"/>
                  <a:gd name="T6" fmla="*/ 15 w 16"/>
                  <a:gd name="T7" fmla="*/ 3 h 39"/>
                  <a:gd name="T8" fmla="*/ 12 w 16"/>
                  <a:gd name="T9" fmla="*/ 2 h 39"/>
                  <a:gd name="T10" fmla="*/ 8 w 16"/>
                  <a:gd name="T11" fmla="*/ 0 h 39"/>
                  <a:gd name="T12" fmla="*/ 8 w 16"/>
                  <a:gd name="T13" fmla="*/ 0 h 39"/>
                  <a:gd name="T14" fmla="*/ 5 w 16"/>
                  <a:gd name="T15" fmla="*/ 2 h 39"/>
                  <a:gd name="T16" fmla="*/ 3 w 16"/>
                  <a:gd name="T17" fmla="*/ 3 h 39"/>
                  <a:gd name="T18" fmla="*/ 1 w 16"/>
                  <a:gd name="T19" fmla="*/ 6 h 39"/>
                  <a:gd name="T20" fmla="*/ 0 w 16"/>
                  <a:gd name="T21" fmla="*/ 8 h 39"/>
                  <a:gd name="T22" fmla="*/ 0 w 16"/>
                  <a:gd name="T23" fmla="*/ 31 h 39"/>
                  <a:gd name="T24" fmla="*/ 0 w 16"/>
                  <a:gd name="T25" fmla="*/ 31 h 39"/>
                  <a:gd name="T26" fmla="*/ 1 w 16"/>
                  <a:gd name="T27" fmla="*/ 34 h 39"/>
                  <a:gd name="T28" fmla="*/ 3 w 16"/>
                  <a:gd name="T29" fmla="*/ 37 h 39"/>
                  <a:gd name="T30" fmla="*/ 5 w 16"/>
                  <a:gd name="T31" fmla="*/ 38 h 39"/>
                  <a:gd name="T32" fmla="*/ 8 w 16"/>
                  <a:gd name="T33" fmla="*/ 39 h 39"/>
                  <a:gd name="T34" fmla="*/ 8 w 16"/>
                  <a:gd name="T35" fmla="*/ 39 h 39"/>
                  <a:gd name="T36" fmla="*/ 12 w 16"/>
                  <a:gd name="T37" fmla="*/ 38 h 39"/>
                  <a:gd name="T38" fmla="*/ 15 w 16"/>
                  <a:gd name="T39" fmla="*/ 37 h 39"/>
                  <a:gd name="T40" fmla="*/ 16 w 16"/>
                  <a:gd name="T41" fmla="*/ 34 h 39"/>
                  <a:gd name="T42" fmla="*/ 16 w 16"/>
                  <a:gd name="T43" fmla="*/ 31 h 39"/>
                  <a:gd name="T44" fmla="*/ 16 w 16"/>
                  <a:gd name="T4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9">
                    <a:moveTo>
                      <a:pt x="16" y="8"/>
                    </a:moveTo>
                    <a:lnTo>
                      <a:pt x="16" y="8"/>
                    </a:lnTo>
                    <a:lnTo>
                      <a:pt x="16" y="6"/>
                    </a:lnTo>
                    <a:lnTo>
                      <a:pt x="15" y="3"/>
                    </a:lnTo>
                    <a:lnTo>
                      <a:pt x="12" y="2"/>
                    </a:lnTo>
                    <a:lnTo>
                      <a:pt x="8" y="0"/>
                    </a:lnTo>
                    <a:lnTo>
                      <a:pt x="8" y="0"/>
                    </a:lnTo>
                    <a:lnTo>
                      <a:pt x="5" y="2"/>
                    </a:lnTo>
                    <a:lnTo>
                      <a:pt x="3" y="3"/>
                    </a:lnTo>
                    <a:lnTo>
                      <a:pt x="1" y="6"/>
                    </a:lnTo>
                    <a:lnTo>
                      <a:pt x="0" y="8"/>
                    </a:lnTo>
                    <a:lnTo>
                      <a:pt x="0" y="31"/>
                    </a:lnTo>
                    <a:lnTo>
                      <a:pt x="0" y="31"/>
                    </a:lnTo>
                    <a:lnTo>
                      <a:pt x="1" y="34"/>
                    </a:lnTo>
                    <a:lnTo>
                      <a:pt x="3" y="37"/>
                    </a:lnTo>
                    <a:lnTo>
                      <a:pt x="5" y="38"/>
                    </a:lnTo>
                    <a:lnTo>
                      <a:pt x="8" y="39"/>
                    </a:lnTo>
                    <a:lnTo>
                      <a:pt x="8" y="39"/>
                    </a:lnTo>
                    <a:lnTo>
                      <a:pt x="12" y="38"/>
                    </a:lnTo>
                    <a:lnTo>
                      <a:pt x="15" y="37"/>
                    </a:lnTo>
                    <a:lnTo>
                      <a:pt x="16" y="34"/>
                    </a:lnTo>
                    <a:lnTo>
                      <a:pt x="16" y="31"/>
                    </a:lnTo>
                    <a:lnTo>
                      <a:pt x="16" y="8"/>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141" name="Freeform 211">
                <a:extLst>
                  <a:ext uri="{FF2B5EF4-FFF2-40B4-BE49-F238E27FC236}">
                    <a16:creationId xmlns:a16="http://schemas.microsoft.com/office/drawing/2014/main" id="{8E318B5F-F0DD-6662-5D53-10F257405737}"/>
                  </a:ext>
                </a:extLst>
              </p:cNvPr>
              <p:cNvSpPr>
                <a:spLocks/>
              </p:cNvSpPr>
              <p:nvPr/>
            </p:nvSpPr>
            <p:spPr bwMode="auto">
              <a:xfrm>
                <a:off x="11444288" y="3602038"/>
                <a:ext cx="14288" cy="30163"/>
              </a:xfrm>
              <a:custGeom>
                <a:avLst/>
                <a:gdLst>
                  <a:gd name="T0" fmla="*/ 8 w 16"/>
                  <a:gd name="T1" fmla="*/ 0 h 39"/>
                  <a:gd name="T2" fmla="*/ 8 w 16"/>
                  <a:gd name="T3" fmla="*/ 0 h 39"/>
                  <a:gd name="T4" fmla="*/ 4 w 16"/>
                  <a:gd name="T5" fmla="*/ 1 h 39"/>
                  <a:gd name="T6" fmla="*/ 1 w 16"/>
                  <a:gd name="T7" fmla="*/ 3 h 39"/>
                  <a:gd name="T8" fmla="*/ 0 w 16"/>
                  <a:gd name="T9" fmla="*/ 5 h 39"/>
                  <a:gd name="T10" fmla="*/ 0 w 16"/>
                  <a:gd name="T11" fmla="*/ 8 h 39"/>
                  <a:gd name="T12" fmla="*/ 0 w 16"/>
                  <a:gd name="T13" fmla="*/ 31 h 39"/>
                  <a:gd name="T14" fmla="*/ 0 w 16"/>
                  <a:gd name="T15" fmla="*/ 31 h 39"/>
                  <a:gd name="T16" fmla="*/ 0 w 16"/>
                  <a:gd name="T17" fmla="*/ 34 h 39"/>
                  <a:gd name="T18" fmla="*/ 1 w 16"/>
                  <a:gd name="T19" fmla="*/ 36 h 39"/>
                  <a:gd name="T20" fmla="*/ 4 w 16"/>
                  <a:gd name="T21" fmla="*/ 38 h 39"/>
                  <a:gd name="T22" fmla="*/ 8 w 16"/>
                  <a:gd name="T23" fmla="*/ 39 h 39"/>
                  <a:gd name="T24" fmla="*/ 8 w 16"/>
                  <a:gd name="T25" fmla="*/ 39 h 39"/>
                  <a:gd name="T26" fmla="*/ 11 w 16"/>
                  <a:gd name="T27" fmla="*/ 38 h 39"/>
                  <a:gd name="T28" fmla="*/ 13 w 16"/>
                  <a:gd name="T29" fmla="*/ 36 h 39"/>
                  <a:gd name="T30" fmla="*/ 15 w 16"/>
                  <a:gd name="T31" fmla="*/ 34 h 39"/>
                  <a:gd name="T32" fmla="*/ 16 w 16"/>
                  <a:gd name="T33" fmla="*/ 31 h 39"/>
                  <a:gd name="T34" fmla="*/ 16 w 16"/>
                  <a:gd name="T35" fmla="*/ 8 h 39"/>
                  <a:gd name="T36" fmla="*/ 16 w 16"/>
                  <a:gd name="T37" fmla="*/ 8 h 39"/>
                  <a:gd name="T38" fmla="*/ 15 w 16"/>
                  <a:gd name="T39" fmla="*/ 5 h 39"/>
                  <a:gd name="T40" fmla="*/ 13 w 16"/>
                  <a:gd name="T41" fmla="*/ 3 h 39"/>
                  <a:gd name="T42" fmla="*/ 11 w 16"/>
                  <a:gd name="T43" fmla="*/ 1 h 39"/>
                  <a:gd name="T44" fmla="*/ 8 w 16"/>
                  <a:gd name="T45" fmla="*/ 0 h 39"/>
                  <a:gd name="T46" fmla="*/ 8 w 16"/>
                  <a:gd name="T4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9">
                    <a:moveTo>
                      <a:pt x="8" y="0"/>
                    </a:moveTo>
                    <a:lnTo>
                      <a:pt x="8" y="0"/>
                    </a:lnTo>
                    <a:lnTo>
                      <a:pt x="4" y="1"/>
                    </a:lnTo>
                    <a:lnTo>
                      <a:pt x="1" y="3"/>
                    </a:lnTo>
                    <a:lnTo>
                      <a:pt x="0" y="5"/>
                    </a:lnTo>
                    <a:lnTo>
                      <a:pt x="0" y="8"/>
                    </a:lnTo>
                    <a:lnTo>
                      <a:pt x="0" y="31"/>
                    </a:lnTo>
                    <a:lnTo>
                      <a:pt x="0" y="31"/>
                    </a:lnTo>
                    <a:lnTo>
                      <a:pt x="0" y="34"/>
                    </a:lnTo>
                    <a:lnTo>
                      <a:pt x="1" y="36"/>
                    </a:lnTo>
                    <a:lnTo>
                      <a:pt x="4" y="38"/>
                    </a:lnTo>
                    <a:lnTo>
                      <a:pt x="8" y="39"/>
                    </a:lnTo>
                    <a:lnTo>
                      <a:pt x="8" y="39"/>
                    </a:lnTo>
                    <a:lnTo>
                      <a:pt x="11" y="38"/>
                    </a:lnTo>
                    <a:lnTo>
                      <a:pt x="13" y="36"/>
                    </a:lnTo>
                    <a:lnTo>
                      <a:pt x="15" y="34"/>
                    </a:lnTo>
                    <a:lnTo>
                      <a:pt x="16" y="31"/>
                    </a:lnTo>
                    <a:lnTo>
                      <a:pt x="16" y="8"/>
                    </a:lnTo>
                    <a:lnTo>
                      <a:pt x="16" y="8"/>
                    </a:lnTo>
                    <a:lnTo>
                      <a:pt x="15" y="5"/>
                    </a:lnTo>
                    <a:lnTo>
                      <a:pt x="13" y="3"/>
                    </a:lnTo>
                    <a:lnTo>
                      <a:pt x="11" y="1"/>
                    </a:lnTo>
                    <a:lnTo>
                      <a:pt x="8" y="0"/>
                    </a:lnTo>
                    <a:lnTo>
                      <a:pt x="8"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sp>
            <p:nvSpPr>
              <p:cNvPr id="142" name="Freeform 212">
                <a:extLst>
                  <a:ext uri="{FF2B5EF4-FFF2-40B4-BE49-F238E27FC236}">
                    <a16:creationId xmlns:a16="http://schemas.microsoft.com/office/drawing/2014/main" id="{654DA5F6-4CA9-C0C5-1F37-D8722D1DC81E}"/>
                  </a:ext>
                </a:extLst>
              </p:cNvPr>
              <p:cNvSpPr>
                <a:spLocks/>
              </p:cNvSpPr>
              <p:nvPr/>
            </p:nvSpPr>
            <p:spPr bwMode="auto">
              <a:xfrm>
                <a:off x="11295063" y="3524250"/>
                <a:ext cx="33338" cy="28575"/>
              </a:xfrm>
              <a:custGeom>
                <a:avLst/>
                <a:gdLst>
                  <a:gd name="T0" fmla="*/ 32 w 40"/>
                  <a:gd name="T1" fmla="*/ 0 h 38"/>
                  <a:gd name="T2" fmla="*/ 11 w 40"/>
                  <a:gd name="T3" fmla="*/ 0 h 38"/>
                  <a:gd name="T4" fmla="*/ 11 w 40"/>
                  <a:gd name="T5" fmla="*/ 0 h 38"/>
                  <a:gd name="T6" fmla="*/ 9 w 40"/>
                  <a:gd name="T7" fmla="*/ 0 h 38"/>
                  <a:gd name="T8" fmla="*/ 9 w 40"/>
                  <a:gd name="T9" fmla="*/ 0 h 38"/>
                  <a:gd name="T10" fmla="*/ 8 w 40"/>
                  <a:gd name="T11" fmla="*/ 0 h 38"/>
                  <a:gd name="T12" fmla="*/ 8 w 40"/>
                  <a:gd name="T13" fmla="*/ 0 h 38"/>
                  <a:gd name="T14" fmla="*/ 5 w 40"/>
                  <a:gd name="T15" fmla="*/ 0 h 38"/>
                  <a:gd name="T16" fmla="*/ 3 w 40"/>
                  <a:gd name="T17" fmla="*/ 1 h 38"/>
                  <a:gd name="T18" fmla="*/ 1 w 40"/>
                  <a:gd name="T19" fmla="*/ 4 h 38"/>
                  <a:gd name="T20" fmla="*/ 0 w 40"/>
                  <a:gd name="T21" fmla="*/ 8 h 38"/>
                  <a:gd name="T22" fmla="*/ 0 w 40"/>
                  <a:gd name="T23" fmla="*/ 30 h 38"/>
                  <a:gd name="T24" fmla="*/ 0 w 40"/>
                  <a:gd name="T25" fmla="*/ 30 h 38"/>
                  <a:gd name="T26" fmla="*/ 1 w 40"/>
                  <a:gd name="T27" fmla="*/ 34 h 38"/>
                  <a:gd name="T28" fmla="*/ 3 w 40"/>
                  <a:gd name="T29" fmla="*/ 36 h 38"/>
                  <a:gd name="T30" fmla="*/ 5 w 40"/>
                  <a:gd name="T31" fmla="*/ 38 h 38"/>
                  <a:gd name="T32" fmla="*/ 8 w 40"/>
                  <a:gd name="T33" fmla="*/ 38 h 38"/>
                  <a:gd name="T34" fmla="*/ 8 w 40"/>
                  <a:gd name="T35" fmla="*/ 38 h 38"/>
                  <a:gd name="T36" fmla="*/ 12 w 40"/>
                  <a:gd name="T37" fmla="*/ 38 h 38"/>
                  <a:gd name="T38" fmla="*/ 15 w 40"/>
                  <a:gd name="T39" fmla="*/ 36 h 38"/>
                  <a:gd name="T40" fmla="*/ 16 w 40"/>
                  <a:gd name="T41" fmla="*/ 34 h 38"/>
                  <a:gd name="T42" fmla="*/ 16 w 40"/>
                  <a:gd name="T43" fmla="*/ 30 h 38"/>
                  <a:gd name="T44" fmla="*/ 16 w 40"/>
                  <a:gd name="T45" fmla="*/ 16 h 38"/>
                  <a:gd name="T46" fmla="*/ 32 w 40"/>
                  <a:gd name="T47" fmla="*/ 16 h 38"/>
                  <a:gd name="T48" fmla="*/ 32 w 40"/>
                  <a:gd name="T49" fmla="*/ 16 h 38"/>
                  <a:gd name="T50" fmla="*/ 35 w 40"/>
                  <a:gd name="T51" fmla="*/ 15 h 38"/>
                  <a:gd name="T52" fmla="*/ 38 w 40"/>
                  <a:gd name="T53" fmla="*/ 13 h 38"/>
                  <a:gd name="T54" fmla="*/ 40 w 40"/>
                  <a:gd name="T55" fmla="*/ 11 h 38"/>
                  <a:gd name="T56" fmla="*/ 40 w 40"/>
                  <a:gd name="T57" fmla="*/ 8 h 38"/>
                  <a:gd name="T58" fmla="*/ 40 w 40"/>
                  <a:gd name="T59" fmla="*/ 8 h 38"/>
                  <a:gd name="T60" fmla="*/ 40 w 40"/>
                  <a:gd name="T61" fmla="*/ 4 h 38"/>
                  <a:gd name="T62" fmla="*/ 38 w 40"/>
                  <a:gd name="T63" fmla="*/ 1 h 38"/>
                  <a:gd name="T64" fmla="*/ 35 w 40"/>
                  <a:gd name="T65" fmla="*/ 0 h 38"/>
                  <a:gd name="T66" fmla="*/ 32 w 40"/>
                  <a:gd name="T67" fmla="*/ 0 h 38"/>
                  <a:gd name="T68" fmla="*/ 32 w 40"/>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8">
                    <a:moveTo>
                      <a:pt x="32" y="0"/>
                    </a:moveTo>
                    <a:lnTo>
                      <a:pt x="11" y="0"/>
                    </a:lnTo>
                    <a:lnTo>
                      <a:pt x="11" y="0"/>
                    </a:lnTo>
                    <a:lnTo>
                      <a:pt x="9" y="0"/>
                    </a:lnTo>
                    <a:lnTo>
                      <a:pt x="9" y="0"/>
                    </a:lnTo>
                    <a:lnTo>
                      <a:pt x="8" y="0"/>
                    </a:lnTo>
                    <a:lnTo>
                      <a:pt x="8" y="0"/>
                    </a:lnTo>
                    <a:lnTo>
                      <a:pt x="5" y="0"/>
                    </a:lnTo>
                    <a:lnTo>
                      <a:pt x="3" y="1"/>
                    </a:lnTo>
                    <a:lnTo>
                      <a:pt x="1" y="4"/>
                    </a:lnTo>
                    <a:lnTo>
                      <a:pt x="0" y="8"/>
                    </a:lnTo>
                    <a:lnTo>
                      <a:pt x="0" y="30"/>
                    </a:lnTo>
                    <a:lnTo>
                      <a:pt x="0" y="30"/>
                    </a:lnTo>
                    <a:lnTo>
                      <a:pt x="1" y="34"/>
                    </a:lnTo>
                    <a:lnTo>
                      <a:pt x="3" y="36"/>
                    </a:lnTo>
                    <a:lnTo>
                      <a:pt x="5" y="38"/>
                    </a:lnTo>
                    <a:lnTo>
                      <a:pt x="8" y="38"/>
                    </a:lnTo>
                    <a:lnTo>
                      <a:pt x="8" y="38"/>
                    </a:lnTo>
                    <a:lnTo>
                      <a:pt x="12" y="38"/>
                    </a:lnTo>
                    <a:lnTo>
                      <a:pt x="15" y="36"/>
                    </a:lnTo>
                    <a:lnTo>
                      <a:pt x="16" y="34"/>
                    </a:lnTo>
                    <a:lnTo>
                      <a:pt x="16" y="30"/>
                    </a:lnTo>
                    <a:lnTo>
                      <a:pt x="16" y="16"/>
                    </a:lnTo>
                    <a:lnTo>
                      <a:pt x="32" y="16"/>
                    </a:lnTo>
                    <a:lnTo>
                      <a:pt x="32" y="16"/>
                    </a:lnTo>
                    <a:lnTo>
                      <a:pt x="35" y="15"/>
                    </a:lnTo>
                    <a:lnTo>
                      <a:pt x="38" y="13"/>
                    </a:lnTo>
                    <a:lnTo>
                      <a:pt x="40" y="11"/>
                    </a:lnTo>
                    <a:lnTo>
                      <a:pt x="40" y="8"/>
                    </a:lnTo>
                    <a:lnTo>
                      <a:pt x="40" y="8"/>
                    </a:lnTo>
                    <a:lnTo>
                      <a:pt x="40" y="4"/>
                    </a:lnTo>
                    <a:lnTo>
                      <a:pt x="38" y="1"/>
                    </a:lnTo>
                    <a:lnTo>
                      <a:pt x="35" y="0"/>
                    </a:lnTo>
                    <a:lnTo>
                      <a:pt x="32" y="0"/>
                    </a:lnTo>
                    <a:lnTo>
                      <a:pt x="32"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grpSp>
      </p:grpSp>
      <p:pic>
        <p:nvPicPr>
          <p:cNvPr id="144" name="Graphic 143" descr="Employee badge outline">
            <a:extLst>
              <a:ext uri="{FF2B5EF4-FFF2-40B4-BE49-F238E27FC236}">
                <a16:creationId xmlns:a16="http://schemas.microsoft.com/office/drawing/2014/main" id="{41276B61-6AE3-547C-1D98-9260E168047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2020483" y="2585252"/>
            <a:ext cx="389079" cy="389079"/>
          </a:xfrm>
          <a:prstGeom prst="rect">
            <a:avLst/>
          </a:prstGeom>
        </p:spPr>
      </p:pic>
      <p:pic>
        <p:nvPicPr>
          <p:cNvPr id="146" name="Graphic 145" descr="Address Book outline">
            <a:extLst>
              <a:ext uri="{FF2B5EF4-FFF2-40B4-BE49-F238E27FC236}">
                <a16:creationId xmlns:a16="http://schemas.microsoft.com/office/drawing/2014/main" id="{19747A5A-162A-5D5A-A42A-FE343BCB02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62247" y="4852902"/>
            <a:ext cx="514578" cy="514578"/>
          </a:xfrm>
          <a:prstGeom prst="rect">
            <a:avLst/>
          </a:prstGeom>
        </p:spPr>
      </p:pic>
      <p:pic>
        <p:nvPicPr>
          <p:cNvPr id="147" name="Graphic 146" descr="Disk outline">
            <a:extLst>
              <a:ext uri="{FF2B5EF4-FFF2-40B4-BE49-F238E27FC236}">
                <a16:creationId xmlns:a16="http://schemas.microsoft.com/office/drawing/2014/main" id="{3BF7134B-8A4F-5E03-B19F-6296612728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51266" y="6017868"/>
            <a:ext cx="535629" cy="535629"/>
          </a:xfrm>
          <a:prstGeom prst="rect">
            <a:avLst/>
          </a:prstGeom>
        </p:spPr>
      </p:pic>
      <p:sp>
        <p:nvSpPr>
          <p:cNvPr id="149" name="Graphic 4">
            <a:extLst>
              <a:ext uri="{FF2B5EF4-FFF2-40B4-BE49-F238E27FC236}">
                <a16:creationId xmlns:a16="http://schemas.microsoft.com/office/drawing/2014/main" id="{97689168-4ED0-E273-FCBF-648998026DF9}"/>
              </a:ext>
            </a:extLst>
          </p:cNvPr>
          <p:cNvSpPr/>
          <p:nvPr/>
        </p:nvSpPr>
        <p:spPr>
          <a:xfrm>
            <a:off x="1937828" y="6020851"/>
            <a:ext cx="582167" cy="552002"/>
          </a:xfrm>
          <a:custGeom>
            <a:avLst/>
            <a:gdLst>
              <a:gd name="connsiteX0" fmla="*/ 180835 w 361674"/>
              <a:gd name="connsiteY0" fmla="*/ 0 h 361971"/>
              <a:gd name="connsiteX1" fmla="*/ 0 w 361674"/>
              <a:gd name="connsiteY1" fmla="*/ 180667 h 361971"/>
              <a:gd name="connsiteX2" fmla="*/ 180835 w 361674"/>
              <a:gd name="connsiteY2" fmla="*/ 361971 h 361971"/>
              <a:gd name="connsiteX3" fmla="*/ 361670 w 361674"/>
              <a:gd name="connsiteY3" fmla="*/ 181305 h 361971"/>
              <a:gd name="connsiteX4" fmla="*/ 361670 w 361674"/>
              <a:gd name="connsiteY4" fmla="*/ 181305 h 361971"/>
              <a:gd name="connsiteX5" fmla="*/ 180835 w 361674"/>
              <a:gd name="connsiteY5" fmla="*/ 0 h 361971"/>
              <a:gd name="connsiteX6" fmla="*/ 180835 w 361674"/>
              <a:gd name="connsiteY6" fmla="*/ 349204 h 361971"/>
              <a:gd name="connsiteX7" fmla="*/ 12780 w 361674"/>
              <a:gd name="connsiteY7" fmla="*/ 181305 h 361971"/>
              <a:gd name="connsiteX8" fmla="*/ 180835 w 361674"/>
              <a:gd name="connsiteY8" fmla="*/ 12768 h 361971"/>
              <a:gd name="connsiteX9" fmla="*/ 348890 w 361674"/>
              <a:gd name="connsiteY9" fmla="*/ 180667 h 361971"/>
              <a:gd name="connsiteX10" fmla="*/ 348890 w 361674"/>
              <a:gd name="connsiteY10" fmla="*/ 180667 h 361971"/>
              <a:gd name="connsiteX11" fmla="*/ 180835 w 361674"/>
              <a:gd name="connsiteY11" fmla="*/ 349204 h 361971"/>
              <a:gd name="connsiteX12" fmla="*/ 180835 w 361674"/>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674" h="361971">
                <a:moveTo>
                  <a:pt x="180835" y="0"/>
                </a:moveTo>
                <a:cubicBezTo>
                  <a:pt x="80513" y="0"/>
                  <a:pt x="0" y="81076"/>
                  <a:pt x="0" y="180667"/>
                </a:cubicBezTo>
                <a:cubicBezTo>
                  <a:pt x="0" y="280895"/>
                  <a:pt x="81152" y="361971"/>
                  <a:pt x="180835" y="361971"/>
                </a:cubicBezTo>
                <a:cubicBezTo>
                  <a:pt x="281157" y="361971"/>
                  <a:pt x="361670" y="280895"/>
                  <a:pt x="361670" y="181305"/>
                </a:cubicBezTo>
                <a:lnTo>
                  <a:pt x="361670" y="181305"/>
                </a:lnTo>
                <a:cubicBezTo>
                  <a:pt x="362309" y="81076"/>
                  <a:pt x="281157" y="0"/>
                  <a:pt x="180835" y="0"/>
                </a:cubicBezTo>
                <a:close/>
                <a:moveTo>
                  <a:pt x="180835" y="349204"/>
                </a:moveTo>
                <a:cubicBezTo>
                  <a:pt x="87542" y="349204"/>
                  <a:pt x="12780" y="273873"/>
                  <a:pt x="12780" y="181305"/>
                </a:cubicBezTo>
                <a:cubicBezTo>
                  <a:pt x="12780" y="88099"/>
                  <a:pt x="88181" y="12768"/>
                  <a:pt x="180835" y="12768"/>
                </a:cubicBezTo>
                <a:cubicBezTo>
                  <a:pt x="274128" y="12768"/>
                  <a:pt x="348890" y="88099"/>
                  <a:pt x="348890" y="180667"/>
                </a:cubicBezTo>
                <a:lnTo>
                  <a:pt x="348890" y="180667"/>
                </a:lnTo>
                <a:cubicBezTo>
                  <a:pt x="349529" y="273873"/>
                  <a:pt x="274128" y="349204"/>
                  <a:pt x="180835" y="349204"/>
                </a:cubicBezTo>
                <a:lnTo>
                  <a:pt x="180835" y="349204"/>
                </a:lnTo>
                <a:close/>
              </a:path>
            </a:pathLst>
          </a:custGeom>
          <a:solidFill>
            <a:srgbClr val="006600"/>
          </a:solidFill>
          <a:ln w="55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80" name="TextBox 179">
            <a:extLst>
              <a:ext uri="{FF2B5EF4-FFF2-40B4-BE49-F238E27FC236}">
                <a16:creationId xmlns:a16="http://schemas.microsoft.com/office/drawing/2014/main" id="{178C2158-0C4C-200B-C8C2-ECF575E78C19}"/>
              </a:ext>
            </a:extLst>
          </p:cNvPr>
          <p:cNvSpPr txBox="1"/>
          <p:nvPr/>
        </p:nvSpPr>
        <p:spPr>
          <a:xfrm>
            <a:off x="9351718" y="5202403"/>
            <a:ext cx="2513541" cy="938719"/>
          </a:xfrm>
          <a:prstGeom prst="rect">
            <a:avLst/>
          </a:prstGeom>
          <a:solidFill>
            <a:schemeClr val="bg1"/>
          </a:solidFill>
          <a:ln>
            <a:solidFill>
              <a:schemeClr val="accent6">
                <a:lumMod val="75000"/>
              </a:schemeClr>
            </a:solidFill>
            <a:prstDash val="lgDash"/>
          </a:ln>
          <a:effectLst>
            <a:outerShdw blurRad="50800" dist="38100" dir="2700000" algn="tl" rotWithShape="0">
              <a:prstClr val="black">
                <a:alpha val="40000"/>
              </a:prstClr>
            </a:outerShdw>
          </a:effectLst>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Review the next slides for steps to conduct LexisNexis screening and internet research for due diligence, and how to determine materiality of adverse news.</a:t>
            </a:r>
          </a:p>
        </p:txBody>
      </p:sp>
      <p:sp>
        <p:nvSpPr>
          <p:cNvPr id="178" name="Freeform 203">
            <a:extLst>
              <a:ext uri="{FF2B5EF4-FFF2-40B4-BE49-F238E27FC236}">
                <a16:creationId xmlns:a16="http://schemas.microsoft.com/office/drawing/2014/main" id="{3975144A-0B30-28FD-252B-C7A33013B2CB}"/>
              </a:ext>
            </a:extLst>
          </p:cNvPr>
          <p:cNvSpPr>
            <a:spLocks/>
          </p:cNvSpPr>
          <p:nvPr/>
        </p:nvSpPr>
        <p:spPr bwMode="auto">
          <a:xfrm>
            <a:off x="11665198" y="6012132"/>
            <a:ext cx="200061" cy="212037"/>
          </a:xfrm>
          <a:custGeom>
            <a:avLst/>
            <a:gdLst>
              <a:gd name="T0" fmla="*/ 136 w 137"/>
              <a:gd name="T1" fmla="*/ 114 h 137"/>
              <a:gd name="T2" fmla="*/ 90 w 137"/>
              <a:gd name="T3" fmla="*/ 67 h 137"/>
              <a:gd name="T4" fmla="*/ 136 w 137"/>
              <a:gd name="T5" fmla="*/ 46 h 137"/>
              <a:gd name="T6" fmla="*/ 136 w 137"/>
              <a:gd name="T7" fmla="*/ 46 h 137"/>
              <a:gd name="T8" fmla="*/ 137 w 137"/>
              <a:gd name="T9" fmla="*/ 43 h 137"/>
              <a:gd name="T10" fmla="*/ 137 w 137"/>
              <a:gd name="T11" fmla="*/ 42 h 137"/>
              <a:gd name="T12" fmla="*/ 137 w 137"/>
              <a:gd name="T13" fmla="*/ 42 h 137"/>
              <a:gd name="T14" fmla="*/ 137 w 137"/>
              <a:gd name="T15" fmla="*/ 39 h 137"/>
              <a:gd name="T16" fmla="*/ 134 w 137"/>
              <a:gd name="T17" fmla="*/ 38 h 137"/>
              <a:gd name="T18" fmla="*/ 6 w 137"/>
              <a:gd name="T19" fmla="*/ 0 h 137"/>
              <a:gd name="T20" fmla="*/ 6 w 137"/>
              <a:gd name="T21" fmla="*/ 0 h 137"/>
              <a:gd name="T22" fmla="*/ 3 w 137"/>
              <a:gd name="T23" fmla="*/ 0 h 137"/>
              <a:gd name="T24" fmla="*/ 2 w 137"/>
              <a:gd name="T25" fmla="*/ 1 h 137"/>
              <a:gd name="T26" fmla="*/ 2 w 137"/>
              <a:gd name="T27" fmla="*/ 1 h 137"/>
              <a:gd name="T28" fmla="*/ 0 w 137"/>
              <a:gd name="T29" fmla="*/ 3 h 137"/>
              <a:gd name="T30" fmla="*/ 0 w 137"/>
              <a:gd name="T31" fmla="*/ 5 h 137"/>
              <a:gd name="T32" fmla="*/ 38 w 137"/>
              <a:gd name="T33" fmla="*/ 134 h 137"/>
              <a:gd name="T34" fmla="*/ 38 w 137"/>
              <a:gd name="T35" fmla="*/ 134 h 137"/>
              <a:gd name="T36" fmla="*/ 39 w 137"/>
              <a:gd name="T37" fmla="*/ 137 h 137"/>
              <a:gd name="T38" fmla="*/ 40 w 137"/>
              <a:gd name="T39" fmla="*/ 137 h 137"/>
              <a:gd name="T40" fmla="*/ 40 w 137"/>
              <a:gd name="T41" fmla="*/ 137 h 137"/>
              <a:gd name="T42" fmla="*/ 42 w 137"/>
              <a:gd name="T43" fmla="*/ 137 h 137"/>
              <a:gd name="T44" fmla="*/ 42 w 137"/>
              <a:gd name="T45" fmla="*/ 137 h 137"/>
              <a:gd name="T46" fmla="*/ 43 w 137"/>
              <a:gd name="T47" fmla="*/ 137 h 137"/>
              <a:gd name="T48" fmla="*/ 46 w 137"/>
              <a:gd name="T49" fmla="*/ 136 h 137"/>
              <a:gd name="T50" fmla="*/ 67 w 137"/>
              <a:gd name="T51" fmla="*/ 90 h 137"/>
              <a:gd name="T52" fmla="*/ 114 w 137"/>
              <a:gd name="T53" fmla="*/ 137 h 137"/>
              <a:gd name="T54" fmla="*/ 114 w 137"/>
              <a:gd name="T55" fmla="*/ 137 h 137"/>
              <a:gd name="T56" fmla="*/ 117 w 137"/>
              <a:gd name="T57" fmla="*/ 137 h 137"/>
              <a:gd name="T58" fmla="*/ 120 w 137"/>
              <a:gd name="T59" fmla="*/ 137 h 137"/>
              <a:gd name="T60" fmla="*/ 136 w 137"/>
              <a:gd name="T61" fmla="*/ 119 h 137"/>
              <a:gd name="T62" fmla="*/ 136 w 137"/>
              <a:gd name="T63" fmla="*/ 119 h 137"/>
              <a:gd name="T64" fmla="*/ 137 w 137"/>
              <a:gd name="T65" fmla="*/ 117 h 137"/>
              <a:gd name="T66" fmla="*/ 136 w 137"/>
              <a:gd name="T67" fmla="*/ 114 h 137"/>
              <a:gd name="T68" fmla="*/ 136 w 137"/>
              <a:gd name="T69" fmla="*/ 1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137">
                <a:moveTo>
                  <a:pt x="136" y="114"/>
                </a:moveTo>
                <a:lnTo>
                  <a:pt x="90" y="67"/>
                </a:lnTo>
                <a:lnTo>
                  <a:pt x="136" y="46"/>
                </a:lnTo>
                <a:lnTo>
                  <a:pt x="136" y="46"/>
                </a:lnTo>
                <a:lnTo>
                  <a:pt x="137" y="43"/>
                </a:lnTo>
                <a:lnTo>
                  <a:pt x="137" y="42"/>
                </a:lnTo>
                <a:lnTo>
                  <a:pt x="137" y="42"/>
                </a:lnTo>
                <a:lnTo>
                  <a:pt x="137" y="39"/>
                </a:lnTo>
                <a:lnTo>
                  <a:pt x="134" y="38"/>
                </a:lnTo>
                <a:lnTo>
                  <a:pt x="6" y="0"/>
                </a:lnTo>
                <a:lnTo>
                  <a:pt x="6" y="0"/>
                </a:lnTo>
                <a:lnTo>
                  <a:pt x="3" y="0"/>
                </a:lnTo>
                <a:lnTo>
                  <a:pt x="2" y="1"/>
                </a:lnTo>
                <a:lnTo>
                  <a:pt x="2" y="1"/>
                </a:lnTo>
                <a:lnTo>
                  <a:pt x="0" y="3"/>
                </a:lnTo>
                <a:lnTo>
                  <a:pt x="0" y="5"/>
                </a:lnTo>
                <a:lnTo>
                  <a:pt x="38" y="134"/>
                </a:lnTo>
                <a:lnTo>
                  <a:pt x="38" y="134"/>
                </a:lnTo>
                <a:lnTo>
                  <a:pt x="39" y="137"/>
                </a:lnTo>
                <a:lnTo>
                  <a:pt x="40" y="137"/>
                </a:lnTo>
                <a:lnTo>
                  <a:pt x="40" y="137"/>
                </a:lnTo>
                <a:lnTo>
                  <a:pt x="42" y="137"/>
                </a:lnTo>
                <a:lnTo>
                  <a:pt x="42" y="137"/>
                </a:lnTo>
                <a:lnTo>
                  <a:pt x="43" y="137"/>
                </a:lnTo>
                <a:lnTo>
                  <a:pt x="46" y="136"/>
                </a:lnTo>
                <a:lnTo>
                  <a:pt x="67" y="90"/>
                </a:lnTo>
                <a:lnTo>
                  <a:pt x="114" y="137"/>
                </a:lnTo>
                <a:lnTo>
                  <a:pt x="114" y="137"/>
                </a:lnTo>
                <a:lnTo>
                  <a:pt x="117" y="137"/>
                </a:lnTo>
                <a:lnTo>
                  <a:pt x="120" y="137"/>
                </a:lnTo>
                <a:lnTo>
                  <a:pt x="136" y="119"/>
                </a:lnTo>
                <a:lnTo>
                  <a:pt x="136" y="119"/>
                </a:lnTo>
                <a:lnTo>
                  <a:pt x="137" y="117"/>
                </a:lnTo>
                <a:lnTo>
                  <a:pt x="136" y="114"/>
                </a:lnTo>
                <a:lnTo>
                  <a:pt x="136" y="114"/>
                </a:lnTo>
                <a:close/>
              </a:path>
            </a:pathLst>
          </a:custGeom>
          <a:no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chemeClr val="accent6">
                    <a:lumMod val="75000"/>
                  </a:schemeClr>
                </a:solidFill>
              </a:ln>
              <a:solidFill>
                <a:schemeClr val="accent6">
                  <a:lumMod val="75000"/>
                </a:schemeClr>
              </a:solidFill>
              <a:effectLst/>
              <a:uLnTx/>
              <a:uFillTx/>
              <a:latin typeface="Open Sans"/>
              <a:ea typeface="+mn-ea"/>
              <a:cs typeface="+mn-cs"/>
            </a:endParaRPr>
          </a:p>
        </p:txBody>
      </p:sp>
      <p:cxnSp>
        <p:nvCxnSpPr>
          <p:cNvPr id="182" name="Straight Connector 181">
            <a:extLst>
              <a:ext uri="{FF2B5EF4-FFF2-40B4-BE49-F238E27FC236}">
                <a16:creationId xmlns:a16="http://schemas.microsoft.com/office/drawing/2014/main" id="{9D920C06-5346-D913-2DF9-892E19E4B335}"/>
              </a:ext>
            </a:extLst>
          </p:cNvPr>
          <p:cNvCxnSpPr>
            <a:cxnSpLocks/>
          </p:cNvCxnSpPr>
          <p:nvPr/>
        </p:nvCxnSpPr>
        <p:spPr>
          <a:xfrm flipH="1">
            <a:off x="11684885" y="5901514"/>
            <a:ext cx="51511" cy="81717"/>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D9216B4-57CD-C580-3840-BAF6B873111B}"/>
              </a:ext>
            </a:extLst>
          </p:cNvPr>
          <p:cNvCxnSpPr/>
          <p:nvPr/>
        </p:nvCxnSpPr>
        <p:spPr>
          <a:xfrm>
            <a:off x="11544794" y="5915895"/>
            <a:ext cx="93306" cy="7251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F2A5772C-38DB-AC7C-234A-DE443FB00D0F}"/>
              </a:ext>
            </a:extLst>
          </p:cNvPr>
          <p:cNvCxnSpPr>
            <a:cxnSpLocks/>
          </p:cNvCxnSpPr>
          <p:nvPr/>
        </p:nvCxnSpPr>
        <p:spPr>
          <a:xfrm>
            <a:off x="11637139" y="5901514"/>
            <a:ext cx="27110" cy="7407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A6CE217-9EF5-FD84-F545-E55B3BF8A4AC}"/>
              </a:ext>
            </a:extLst>
          </p:cNvPr>
          <p:cNvCxnSpPr>
            <a:cxnSpLocks/>
          </p:cNvCxnSpPr>
          <p:nvPr/>
        </p:nvCxnSpPr>
        <p:spPr>
          <a:xfrm flipV="1">
            <a:off x="11560939" y="6029139"/>
            <a:ext cx="76200" cy="2305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3A695B75-B5E6-C488-41FC-5F4B6A1069D0}"/>
              </a:ext>
            </a:extLst>
          </p:cNvPr>
          <p:cNvCxnSpPr>
            <a:cxnSpLocks/>
          </p:cNvCxnSpPr>
          <p:nvPr/>
        </p:nvCxnSpPr>
        <p:spPr>
          <a:xfrm>
            <a:off x="11532034" y="5983231"/>
            <a:ext cx="84809" cy="1529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A661BDC-F81D-8D48-88D7-672B416FBA5E}"/>
              </a:ext>
            </a:extLst>
          </p:cNvPr>
          <p:cNvSpPr/>
          <p:nvPr/>
        </p:nvSpPr>
        <p:spPr>
          <a:xfrm>
            <a:off x="8709707" y="4882938"/>
            <a:ext cx="3234110" cy="141028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5486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Note</a:t>
            </a:r>
            <a:r>
              <a:rPr lang="en-US" sz="1100" b="1">
                <a:solidFill>
                  <a:srgbClr val="FF0000"/>
                </a:solidFill>
                <a:latin typeface="Open Sans" panose="020B0606030504020204" pitchFamily="34" charset="0"/>
                <a:ea typeface="Open Sans" panose="020B0606030504020204" pitchFamily="34" charset="0"/>
                <a:cs typeface="Open Sans" panose="020B0606030504020204" pitchFamily="34" charset="0"/>
              </a:rPr>
              <a:t>: for the WE 6/14, LexisNexis PDFs will not be available. Focal Entities should be screened using the Google String Search (in the same manner as counterparties) – see slide 46 for process for screening</a:t>
            </a:r>
            <a:endParaRPr kumimoji="0" lang="en-US" sz="1100" b="1"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4" descr="Warning with solid fill">
            <a:extLst>
              <a:ext uri="{FF2B5EF4-FFF2-40B4-BE49-F238E27FC236}">
                <a16:creationId xmlns:a16="http://schemas.microsoft.com/office/drawing/2014/main" id="{7EBB6A41-3821-E6D7-EA45-B8518861AE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9400" y="4958108"/>
            <a:ext cx="457200" cy="457200"/>
          </a:xfrm>
          <a:prstGeom prst="rect">
            <a:avLst/>
          </a:prstGeom>
        </p:spPr>
      </p:pic>
    </p:spTree>
    <p:extLst>
      <p:ext uri="{BB962C8B-B14F-4D97-AF65-F5344CB8AC3E}">
        <p14:creationId xmlns:p14="http://schemas.microsoft.com/office/powerpoint/2010/main" val="40316043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BC1D18-D047-A400-084A-99714CFC90ED}"/>
              </a:ext>
            </a:extLst>
          </p:cNvPr>
          <p:cNvSpPr>
            <a:spLocks noGrp="1"/>
          </p:cNvSpPr>
          <p:nvPr>
            <p:ph type="body" sz="quarter" idx="22"/>
          </p:nvPr>
        </p:nvSpPr>
        <p:spPr>
          <a:xfrm>
            <a:off x="463295" y="682940"/>
            <a:ext cx="11277600"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Improve teamwork through effective collaboration practices</a:t>
            </a:r>
          </a:p>
        </p:txBody>
      </p:sp>
      <p:sp>
        <p:nvSpPr>
          <p:cNvPr id="4" name="Title 3">
            <a:extLst>
              <a:ext uri="{FF2B5EF4-FFF2-40B4-BE49-F238E27FC236}">
                <a16:creationId xmlns:a16="http://schemas.microsoft.com/office/drawing/2014/main" id="{87980837-0477-C8D2-34ED-6F235C93E491}"/>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Training Objectives</a:t>
            </a:r>
          </a:p>
        </p:txBody>
      </p:sp>
      <p:sp>
        <p:nvSpPr>
          <p:cNvPr id="5" name="Rectangle 4">
            <a:extLst>
              <a:ext uri="{FF2B5EF4-FFF2-40B4-BE49-F238E27FC236}">
                <a16:creationId xmlns:a16="http://schemas.microsoft.com/office/drawing/2014/main" id="{887E3A68-1E39-324F-0EE5-554B9A6F3B32}"/>
              </a:ext>
            </a:extLst>
          </p:cNvPr>
          <p:cNvSpPr/>
          <p:nvPr/>
        </p:nvSpPr>
        <p:spPr>
          <a:xfrm>
            <a:off x="8029412" y="2234734"/>
            <a:ext cx="3736753" cy="68635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Enhanced guidance</a:t>
            </a:r>
            <a:endPar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6" name="Rectangle 5">
            <a:extLst>
              <a:ext uri="{FF2B5EF4-FFF2-40B4-BE49-F238E27FC236}">
                <a16:creationId xmlns:a16="http://schemas.microsoft.com/office/drawing/2014/main" id="{55B41705-C32A-CC38-FE02-BC1ED4E51CDE}"/>
              </a:ext>
            </a:extLst>
          </p:cNvPr>
          <p:cNvSpPr/>
          <p:nvPr/>
        </p:nvSpPr>
        <p:spPr>
          <a:xfrm>
            <a:off x="8029412" y="3368856"/>
            <a:ext cx="3590774" cy="591834"/>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Best Practices</a:t>
            </a:r>
            <a:endPar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7" name="Rectangle 6">
            <a:extLst>
              <a:ext uri="{FF2B5EF4-FFF2-40B4-BE49-F238E27FC236}">
                <a16:creationId xmlns:a16="http://schemas.microsoft.com/office/drawing/2014/main" id="{A0C60CBF-4156-4D51-EA4A-B77AC863DD70}"/>
              </a:ext>
            </a:extLst>
          </p:cNvPr>
          <p:cNvSpPr/>
          <p:nvPr/>
        </p:nvSpPr>
        <p:spPr>
          <a:xfrm>
            <a:off x="8029412" y="4456454"/>
            <a:ext cx="3099197" cy="553883"/>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6">
                    <a:lumMod val="50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Industry standard</a:t>
            </a:r>
            <a:endParaRPr kumimoji="0" lang="en-US" sz="14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9" name="Rectangle 8">
            <a:extLst>
              <a:ext uri="{FF2B5EF4-FFF2-40B4-BE49-F238E27FC236}">
                <a16:creationId xmlns:a16="http://schemas.microsoft.com/office/drawing/2014/main" id="{9B1AD7A2-366B-6ADE-73A3-D1053CD60DD2}"/>
              </a:ext>
            </a:extLst>
          </p:cNvPr>
          <p:cNvSpPr/>
          <p:nvPr/>
        </p:nvSpPr>
        <p:spPr>
          <a:xfrm>
            <a:off x="863955" y="2292567"/>
            <a:ext cx="5352656" cy="47548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Open Sans"/>
              </a:rPr>
              <a:t>Provide background on Lookback project scope and development of the investigation process</a:t>
            </a:r>
            <a:endParaRPr kumimoji="0" lang="en-US" sz="1100" b="0" i="0" u="none" strike="noStrike" kern="1200" cap="none" spc="0" normalizeH="0" baseline="0" noProof="0">
              <a:ln>
                <a:noFill/>
              </a:ln>
              <a:solidFill>
                <a:srgbClr val="000000"/>
              </a:solidFill>
              <a:effectLst/>
              <a:uLnTx/>
              <a:uFillTx/>
              <a:latin typeface="Open Sans"/>
            </a:endParaRPr>
          </a:p>
        </p:txBody>
      </p:sp>
      <p:sp>
        <p:nvSpPr>
          <p:cNvPr id="10" name="Rectangle 9">
            <a:extLst>
              <a:ext uri="{FF2B5EF4-FFF2-40B4-BE49-F238E27FC236}">
                <a16:creationId xmlns:a16="http://schemas.microsoft.com/office/drawing/2014/main" id="{572744B0-A57B-A56D-28B0-7A34EA4D336A}"/>
              </a:ext>
            </a:extLst>
          </p:cNvPr>
          <p:cNvSpPr/>
          <p:nvPr/>
        </p:nvSpPr>
        <p:spPr>
          <a:xfrm>
            <a:off x="863955" y="3027180"/>
            <a:ext cx="5303518" cy="47548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defRPr/>
            </a:pPr>
            <a:r>
              <a:rPr lang="en-US" sz="1100">
                <a:solidFill>
                  <a:srgbClr val="000000"/>
                </a:solidFill>
                <a:latin typeface="Open Sans"/>
              </a:rPr>
              <a:t>Align Green Dot Investigation Procedures and employees with industry standards </a:t>
            </a:r>
            <a:endParaRPr kumimoji="0" lang="en-US" sz="1100" b="0" i="0" u="none" strike="noStrike" kern="1200" cap="none" spc="0" normalizeH="0" baseline="0" noProof="0">
              <a:ln>
                <a:noFill/>
              </a:ln>
              <a:solidFill>
                <a:srgbClr val="000000"/>
              </a:solidFill>
              <a:effectLst/>
              <a:uLnTx/>
              <a:uFillTx/>
              <a:latin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Open Sans"/>
              <a:ea typeface="+mn-ea"/>
              <a:cs typeface="+mn-cs"/>
            </a:endParaRPr>
          </a:p>
        </p:txBody>
      </p:sp>
      <p:sp>
        <p:nvSpPr>
          <p:cNvPr id="12" name="Rectangle 11">
            <a:extLst>
              <a:ext uri="{FF2B5EF4-FFF2-40B4-BE49-F238E27FC236}">
                <a16:creationId xmlns:a16="http://schemas.microsoft.com/office/drawing/2014/main" id="{0FCD4DB4-25B4-0404-EA95-572564C41027}"/>
              </a:ext>
            </a:extLst>
          </p:cNvPr>
          <p:cNvSpPr/>
          <p:nvPr/>
        </p:nvSpPr>
        <p:spPr>
          <a:xfrm>
            <a:off x="863955" y="3646007"/>
            <a:ext cx="5232045" cy="47548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a:ea typeface="+mn-ea"/>
                <a:cs typeface="+mn-cs"/>
              </a:rPr>
              <a:t>Drive consistency across Lookback </a:t>
            </a:r>
            <a:r>
              <a:rPr lang="en-US" sz="1100">
                <a:solidFill>
                  <a:srgbClr val="000000"/>
                </a:solidFill>
                <a:latin typeface="Open Sans"/>
              </a:rPr>
              <a:t>Investigation</a:t>
            </a:r>
            <a:r>
              <a:rPr kumimoji="0" lang="en-US" sz="1100" b="0" i="0" u="none" strike="noStrike" kern="1200" cap="none" spc="0" normalizeH="0" baseline="0" noProof="0">
                <a:ln>
                  <a:noFill/>
                </a:ln>
                <a:solidFill>
                  <a:srgbClr val="000000"/>
                </a:solidFill>
                <a:effectLst/>
                <a:uLnTx/>
                <a:uFillTx/>
                <a:latin typeface="Open Sans"/>
                <a:ea typeface="+mn-ea"/>
                <a:cs typeface="+mn-cs"/>
              </a:rPr>
              <a:t> teams through standardization</a:t>
            </a:r>
          </a:p>
        </p:txBody>
      </p:sp>
      <p:sp>
        <p:nvSpPr>
          <p:cNvPr id="16" name="Rectangle 15">
            <a:extLst>
              <a:ext uri="{FF2B5EF4-FFF2-40B4-BE49-F238E27FC236}">
                <a16:creationId xmlns:a16="http://schemas.microsoft.com/office/drawing/2014/main" id="{BBD82812-6538-250C-130D-A3A2491ED0E3}"/>
              </a:ext>
            </a:extLst>
          </p:cNvPr>
          <p:cNvSpPr/>
          <p:nvPr/>
        </p:nvSpPr>
        <p:spPr>
          <a:xfrm>
            <a:off x="863954" y="4371094"/>
            <a:ext cx="5280450" cy="478415"/>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Open Sans"/>
                <a:ea typeface="+mn-ea"/>
                <a:cs typeface="+mn-cs"/>
              </a:rPr>
              <a:t>Provide enhanced guidance and best practices for Investigators</a:t>
            </a:r>
          </a:p>
        </p:txBody>
      </p:sp>
      <p:sp>
        <p:nvSpPr>
          <p:cNvPr id="18" name="Freeform 12">
            <a:extLst>
              <a:ext uri="{FF2B5EF4-FFF2-40B4-BE49-F238E27FC236}">
                <a16:creationId xmlns:a16="http://schemas.microsoft.com/office/drawing/2014/main" id="{314DCD64-F1E3-B3BE-A6C9-55C928C13BC7}"/>
              </a:ext>
            </a:extLst>
          </p:cNvPr>
          <p:cNvSpPr>
            <a:spLocks noEditPoints="1"/>
          </p:cNvSpPr>
          <p:nvPr/>
        </p:nvSpPr>
        <p:spPr bwMode="auto">
          <a:xfrm>
            <a:off x="7286285" y="3388922"/>
            <a:ext cx="567490" cy="564052"/>
          </a:xfrm>
          <a:custGeom>
            <a:avLst/>
            <a:gdLst>
              <a:gd name="T0" fmla="*/ 313 w 658"/>
              <a:gd name="T1" fmla="*/ 657 h 657"/>
              <a:gd name="T2" fmla="*/ 263 w 658"/>
              <a:gd name="T3" fmla="*/ 650 h 657"/>
              <a:gd name="T4" fmla="*/ 201 w 658"/>
              <a:gd name="T5" fmla="*/ 631 h 657"/>
              <a:gd name="T6" fmla="*/ 121 w 658"/>
              <a:gd name="T7" fmla="*/ 582 h 657"/>
              <a:gd name="T8" fmla="*/ 56 w 658"/>
              <a:gd name="T9" fmla="*/ 512 h 657"/>
              <a:gd name="T10" fmla="*/ 15 w 658"/>
              <a:gd name="T11" fmla="*/ 426 h 657"/>
              <a:gd name="T12" fmla="*/ 4 w 658"/>
              <a:gd name="T13" fmla="*/ 379 h 657"/>
              <a:gd name="T14" fmla="*/ 0 w 658"/>
              <a:gd name="T15" fmla="*/ 329 h 657"/>
              <a:gd name="T16" fmla="*/ 3 w 658"/>
              <a:gd name="T17" fmla="*/ 295 h 657"/>
              <a:gd name="T18" fmla="*/ 11 w 658"/>
              <a:gd name="T19" fmla="*/ 246 h 657"/>
              <a:gd name="T20" fmla="*/ 40 w 658"/>
              <a:gd name="T21" fmla="*/ 172 h 657"/>
              <a:gd name="T22" fmla="*/ 97 w 658"/>
              <a:gd name="T23" fmla="*/ 97 h 657"/>
              <a:gd name="T24" fmla="*/ 173 w 658"/>
              <a:gd name="T25" fmla="*/ 39 h 657"/>
              <a:gd name="T26" fmla="*/ 247 w 658"/>
              <a:gd name="T27" fmla="*/ 9 h 657"/>
              <a:gd name="T28" fmla="*/ 295 w 658"/>
              <a:gd name="T29" fmla="*/ 1 h 657"/>
              <a:gd name="T30" fmla="*/ 329 w 658"/>
              <a:gd name="T31" fmla="*/ 0 h 657"/>
              <a:gd name="T32" fmla="*/ 379 w 658"/>
              <a:gd name="T33" fmla="*/ 4 h 657"/>
              <a:gd name="T34" fmla="*/ 427 w 658"/>
              <a:gd name="T35" fmla="*/ 15 h 657"/>
              <a:gd name="T36" fmla="*/ 513 w 658"/>
              <a:gd name="T37" fmla="*/ 56 h 657"/>
              <a:gd name="T38" fmla="*/ 583 w 658"/>
              <a:gd name="T39" fmla="*/ 120 h 657"/>
              <a:gd name="T40" fmla="*/ 633 w 658"/>
              <a:gd name="T41" fmla="*/ 200 h 657"/>
              <a:gd name="T42" fmla="*/ 651 w 658"/>
              <a:gd name="T43" fmla="*/ 262 h 657"/>
              <a:gd name="T44" fmla="*/ 658 w 658"/>
              <a:gd name="T45" fmla="*/ 312 h 657"/>
              <a:gd name="T46" fmla="*/ 658 w 658"/>
              <a:gd name="T47" fmla="*/ 345 h 657"/>
              <a:gd name="T48" fmla="*/ 651 w 658"/>
              <a:gd name="T49" fmla="*/ 395 h 657"/>
              <a:gd name="T50" fmla="*/ 633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6 w 658"/>
              <a:gd name="T67" fmla="*/ 87 h 657"/>
              <a:gd name="T68" fmla="*/ 105 w 658"/>
              <a:gd name="T69" fmla="*/ 144 h 657"/>
              <a:gd name="T70" fmla="*/ 62 w 658"/>
              <a:gd name="T71" fmla="*/ 215 h 657"/>
              <a:gd name="T72" fmla="*/ 40 w 658"/>
              <a:gd name="T73" fmla="*/ 298 h 657"/>
              <a:gd name="T74" fmla="*/ 40 w 658"/>
              <a:gd name="T75" fmla="*/ 359 h 657"/>
              <a:gd name="T76" fmla="*/ 62 w 658"/>
              <a:gd name="T77" fmla="*/ 442 h 657"/>
              <a:gd name="T78" fmla="*/ 105 w 658"/>
              <a:gd name="T79" fmla="*/ 513 h 657"/>
              <a:gd name="T80" fmla="*/ 166 w 658"/>
              <a:gd name="T81" fmla="*/ 570 h 657"/>
              <a:gd name="T82" fmla="*/ 243 w 658"/>
              <a:gd name="T83" fmla="*/ 607 h 657"/>
              <a:gd name="T84" fmla="*/ 329 w 658"/>
              <a:gd name="T85" fmla="*/ 619 h 657"/>
              <a:gd name="T86" fmla="*/ 388 w 658"/>
              <a:gd name="T87" fmla="*/ 614 h 657"/>
              <a:gd name="T88" fmla="*/ 467 w 658"/>
              <a:gd name="T89" fmla="*/ 584 h 657"/>
              <a:gd name="T90" fmla="*/ 534 w 658"/>
              <a:gd name="T91" fmla="*/ 535 h 657"/>
              <a:gd name="T92" fmla="*/ 586 w 658"/>
              <a:gd name="T93" fmla="*/ 467 h 657"/>
              <a:gd name="T94" fmla="*/ 615 w 658"/>
              <a:gd name="T95" fmla="*/ 387 h 657"/>
              <a:gd name="T96" fmla="*/ 620 w 658"/>
              <a:gd name="T97" fmla="*/ 329 h 657"/>
              <a:gd name="T98" fmla="*/ 607 w 658"/>
              <a:gd name="T99" fmla="*/ 242 h 657"/>
              <a:gd name="T100" fmla="*/ 571 w 658"/>
              <a:gd name="T101" fmla="*/ 165 h 657"/>
              <a:gd name="T102" fmla="*/ 514 w 658"/>
              <a:gd name="T103" fmla="*/ 103 h 657"/>
              <a:gd name="T104" fmla="*/ 443 w 658"/>
              <a:gd name="T105" fmla="*/ 60 h 657"/>
              <a:gd name="T106" fmla="*/ 359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3" y="657"/>
                </a:lnTo>
                <a:lnTo>
                  <a:pt x="295" y="655"/>
                </a:lnTo>
                <a:lnTo>
                  <a:pt x="279" y="653"/>
                </a:lnTo>
                <a:lnTo>
                  <a:pt x="263" y="650"/>
                </a:lnTo>
                <a:lnTo>
                  <a:pt x="247" y="647"/>
                </a:lnTo>
                <a:lnTo>
                  <a:pt x="232" y="642"/>
                </a:lnTo>
                <a:lnTo>
                  <a:pt x="201" y="631"/>
                </a:lnTo>
                <a:lnTo>
                  <a:pt x="173" y="618"/>
                </a:lnTo>
                <a:lnTo>
                  <a:pt x="145" y="600"/>
                </a:lnTo>
                <a:lnTo>
                  <a:pt x="121" y="582"/>
                </a:lnTo>
                <a:lnTo>
                  <a:pt x="97" y="561"/>
                </a:lnTo>
                <a:lnTo>
                  <a:pt x="75" y="537"/>
                </a:lnTo>
                <a:lnTo>
                  <a:pt x="56" y="512"/>
                </a:lnTo>
                <a:lnTo>
                  <a:pt x="40" y="485"/>
                </a:lnTo>
                <a:lnTo>
                  <a:pt x="27" y="457"/>
                </a:lnTo>
                <a:lnTo>
                  <a:pt x="15" y="426"/>
                </a:lnTo>
                <a:lnTo>
                  <a:pt x="11" y="411"/>
                </a:lnTo>
                <a:lnTo>
                  <a:pt x="7" y="395"/>
                </a:lnTo>
                <a:lnTo>
                  <a:pt x="4" y="379"/>
                </a:lnTo>
                <a:lnTo>
                  <a:pt x="3" y="363"/>
                </a:lnTo>
                <a:lnTo>
                  <a:pt x="1" y="345"/>
                </a:lnTo>
                <a:lnTo>
                  <a:pt x="0" y="329"/>
                </a:lnTo>
                <a:lnTo>
                  <a:pt x="0" y="329"/>
                </a:lnTo>
                <a:lnTo>
                  <a:pt x="1" y="312"/>
                </a:lnTo>
                <a:lnTo>
                  <a:pt x="3" y="295"/>
                </a:lnTo>
                <a:lnTo>
                  <a:pt x="4" y="278"/>
                </a:lnTo>
                <a:lnTo>
                  <a:pt x="7" y="262"/>
                </a:lnTo>
                <a:lnTo>
                  <a:pt x="11" y="246"/>
                </a:lnTo>
                <a:lnTo>
                  <a:pt x="15" y="231"/>
                </a:lnTo>
                <a:lnTo>
                  <a:pt x="27" y="200"/>
                </a:lnTo>
                <a:lnTo>
                  <a:pt x="40" y="172"/>
                </a:lnTo>
                <a:lnTo>
                  <a:pt x="56" y="145"/>
                </a:lnTo>
                <a:lnTo>
                  <a:pt x="75" y="120"/>
                </a:lnTo>
                <a:lnTo>
                  <a:pt x="97" y="97"/>
                </a:lnTo>
                <a:lnTo>
                  <a:pt x="121" y="75"/>
                </a:lnTo>
                <a:lnTo>
                  <a:pt x="145" y="56"/>
                </a:lnTo>
                <a:lnTo>
                  <a:pt x="173" y="39"/>
                </a:lnTo>
                <a:lnTo>
                  <a:pt x="201" y="26"/>
                </a:lnTo>
                <a:lnTo>
                  <a:pt x="232" y="15"/>
                </a:lnTo>
                <a:lnTo>
                  <a:pt x="247" y="9"/>
                </a:lnTo>
                <a:lnTo>
                  <a:pt x="263" y="7"/>
                </a:lnTo>
                <a:lnTo>
                  <a:pt x="279" y="4"/>
                </a:lnTo>
                <a:lnTo>
                  <a:pt x="295" y="1"/>
                </a:lnTo>
                <a:lnTo>
                  <a:pt x="313" y="0"/>
                </a:lnTo>
                <a:lnTo>
                  <a:pt x="329" y="0"/>
                </a:lnTo>
                <a:lnTo>
                  <a:pt x="329" y="0"/>
                </a:lnTo>
                <a:lnTo>
                  <a:pt x="346" y="0"/>
                </a:lnTo>
                <a:lnTo>
                  <a:pt x="363" y="1"/>
                </a:lnTo>
                <a:lnTo>
                  <a:pt x="379" y="4"/>
                </a:lnTo>
                <a:lnTo>
                  <a:pt x="396" y="7"/>
                </a:lnTo>
                <a:lnTo>
                  <a:pt x="411" y="9"/>
                </a:lnTo>
                <a:lnTo>
                  <a:pt x="427" y="15"/>
                </a:lnTo>
                <a:lnTo>
                  <a:pt x="457" y="26"/>
                </a:lnTo>
                <a:lnTo>
                  <a:pt x="486" y="39"/>
                </a:lnTo>
                <a:lnTo>
                  <a:pt x="513" y="56"/>
                </a:lnTo>
                <a:lnTo>
                  <a:pt x="539" y="75"/>
                </a:lnTo>
                <a:lnTo>
                  <a:pt x="561" y="97"/>
                </a:lnTo>
                <a:lnTo>
                  <a:pt x="583" y="120"/>
                </a:lnTo>
                <a:lnTo>
                  <a:pt x="602" y="145"/>
                </a:lnTo>
                <a:lnTo>
                  <a:pt x="618" y="172"/>
                </a:lnTo>
                <a:lnTo>
                  <a:pt x="633" y="200"/>
                </a:lnTo>
                <a:lnTo>
                  <a:pt x="643" y="231"/>
                </a:lnTo>
                <a:lnTo>
                  <a:pt x="647" y="246"/>
                </a:lnTo>
                <a:lnTo>
                  <a:pt x="651" y="262"/>
                </a:lnTo>
                <a:lnTo>
                  <a:pt x="654" y="278"/>
                </a:lnTo>
                <a:lnTo>
                  <a:pt x="657" y="295"/>
                </a:lnTo>
                <a:lnTo>
                  <a:pt x="658" y="312"/>
                </a:lnTo>
                <a:lnTo>
                  <a:pt x="658" y="329"/>
                </a:lnTo>
                <a:lnTo>
                  <a:pt x="658" y="329"/>
                </a:lnTo>
                <a:lnTo>
                  <a:pt x="658" y="345"/>
                </a:lnTo>
                <a:lnTo>
                  <a:pt x="657" y="363"/>
                </a:lnTo>
                <a:lnTo>
                  <a:pt x="654" y="379"/>
                </a:lnTo>
                <a:lnTo>
                  <a:pt x="651" y="395"/>
                </a:lnTo>
                <a:lnTo>
                  <a:pt x="647" y="411"/>
                </a:lnTo>
                <a:lnTo>
                  <a:pt x="643" y="426"/>
                </a:lnTo>
                <a:lnTo>
                  <a:pt x="633" y="457"/>
                </a:lnTo>
                <a:lnTo>
                  <a:pt x="618" y="485"/>
                </a:lnTo>
                <a:lnTo>
                  <a:pt x="602" y="512"/>
                </a:lnTo>
                <a:lnTo>
                  <a:pt x="583" y="537"/>
                </a:lnTo>
                <a:lnTo>
                  <a:pt x="561" y="561"/>
                </a:lnTo>
                <a:lnTo>
                  <a:pt x="539" y="582"/>
                </a:lnTo>
                <a:lnTo>
                  <a:pt x="513" y="600"/>
                </a:lnTo>
                <a:lnTo>
                  <a:pt x="486" y="618"/>
                </a:lnTo>
                <a:lnTo>
                  <a:pt x="457" y="631"/>
                </a:lnTo>
                <a:lnTo>
                  <a:pt x="427" y="642"/>
                </a:lnTo>
                <a:lnTo>
                  <a:pt x="411" y="647"/>
                </a:lnTo>
                <a:lnTo>
                  <a:pt x="396" y="650"/>
                </a:lnTo>
                <a:lnTo>
                  <a:pt x="379" y="653"/>
                </a:lnTo>
                <a:lnTo>
                  <a:pt x="363" y="655"/>
                </a:lnTo>
                <a:lnTo>
                  <a:pt x="346" y="657"/>
                </a:lnTo>
                <a:lnTo>
                  <a:pt x="329" y="657"/>
                </a:lnTo>
                <a:lnTo>
                  <a:pt x="329" y="657"/>
                </a:lnTo>
                <a:close/>
                <a:moveTo>
                  <a:pt x="329" y="38"/>
                </a:moveTo>
                <a:lnTo>
                  <a:pt x="329" y="38"/>
                </a:lnTo>
                <a:lnTo>
                  <a:pt x="299" y="39"/>
                </a:lnTo>
                <a:lnTo>
                  <a:pt x="271" y="43"/>
                </a:lnTo>
                <a:lnTo>
                  <a:pt x="243" y="51"/>
                </a:lnTo>
                <a:lnTo>
                  <a:pt x="216" y="60"/>
                </a:lnTo>
                <a:lnTo>
                  <a:pt x="191" y="73"/>
                </a:lnTo>
                <a:lnTo>
                  <a:pt x="166" y="87"/>
                </a:lnTo>
                <a:lnTo>
                  <a:pt x="144" y="103"/>
                </a:lnTo>
                <a:lnTo>
                  <a:pt x="123" y="122"/>
                </a:lnTo>
                <a:lnTo>
                  <a:pt x="105" y="144"/>
                </a:lnTo>
                <a:lnTo>
                  <a:pt x="89" y="165"/>
                </a:lnTo>
                <a:lnTo>
                  <a:pt x="74" y="189"/>
                </a:lnTo>
                <a:lnTo>
                  <a:pt x="62" y="215"/>
                </a:lnTo>
                <a:lnTo>
                  <a:pt x="51" y="242"/>
                </a:lnTo>
                <a:lnTo>
                  <a:pt x="44" y="270"/>
                </a:lnTo>
                <a:lnTo>
                  <a:pt x="40" y="298"/>
                </a:lnTo>
                <a:lnTo>
                  <a:pt x="37" y="329"/>
                </a:lnTo>
                <a:lnTo>
                  <a:pt x="37" y="329"/>
                </a:lnTo>
                <a:lnTo>
                  <a:pt x="40" y="359"/>
                </a:lnTo>
                <a:lnTo>
                  <a:pt x="44" y="387"/>
                </a:lnTo>
                <a:lnTo>
                  <a:pt x="51" y="415"/>
                </a:lnTo>
                <a:lnTo>
                  <a:pt x="62" y="442"/>
                </a:lnTo>
                <a:lnTo>
                  <a:pt x="74" y="467"/>
                </a:lnTo>
                <a:lnTo>
                  <a:pt x="89" y="492"/>
                </a:lnTo>
                <a:lnTo>
                  <a:pt x="105" y="513"/>
                </a:lnTo>
                <a:lnTo>
                  <a:pt x="123" y="535"/>
                </a:lnTo>
                <a:lnTo>
                  <a:pt x="144" y="553"/>
                </a:lnTo>
                <a:lnTo>
                  <a:pt x="166" y="570"/>
                </a:lnTo>
                <a:lnTo>
                  <a:pt x="191" y="584"/>
                </a:lnTo>
                <a:lnTo>
                  <a:pt x="216" y="596"/>
                </a:lnTo>
                <a:lnTo>
                  <a:pt x="243" y="607"/>
                </a:lnTo>
                <a:lnTo>
                  <a:pt x="271" y="614"/>
                </a:lnTo>
                <a:lnTo>
                  <a:pt x="299" y="618"/>
                </a:lnTo>
                <a:lnTo>
                  <a:pt x="329" y="619"/>
                </a:lnTo>
                <a:lnTo>
                  <a:pt x="329" y="619"/>
                </a:lnTo>
                <a:lnTo>
                  <a:pt x="359" y="618"/>
                </a:lnTo>
                <a:lnTo>
                  <a:pt x="388" y="614"/>
                </a:lnTo>
                <a:lnTo>
                  <a:pt x="416" y="607"/>
                </a:lnTo>
                <a:lnTo>
                  <a:pt x="443" y="596"/>
                </a:lnTo>
                <a:lnTo>
                  <a:pt x="467" y="584"/>
                </a:lnTo>
                <a:lnTo>
                  <a:pt x="491" y="570"/>
                </a:lnTo>
                <a:lnTo>
                  <a:pt x="514" y="553"/>
                </a:lnTo>
                <a:lnTo>
                  <a:pt x="534" y="535"/>
                </a:lnTo>
                <a:lnTo>
                  <a:pt x="553" y="513"/>
                </a:lnTo>
                <a:lnTo>
                  <a:pt x="571" y="492"/>
                </a:lnTo>
                <a:lnTo>
                  <a:pt x="586" y="467"/>
                </a:lnTo>
                <a:lnTo>
                  <a:pt x="598" y="442"/>
                </a:lnTo>
                <a:lnTo>
                  <a:pt x="607" y="415"/>
                </a:lnTo>
                <a:lnTo>
                  <a:pt x="615" y="387"/>
                </a:lnTo>
                <a:lnTo>
                  <a:pt x="619" y="359"/>
                </a:lnTo>
                <a:lnTo>
                  <a:pt x="620" y="329"/>
                </a:lnTo>
                <a:lnTo>
                  <a:pt x="620" y="329"/>
                </a:lnTo>
                <a:lnTo>
                  <a:pt x="619" y="298"/>
                </a:lnTo>
                <a:lnTo>
                  <a:pt x="615" y="270"/>
                </a:lnTo>
                <a:lnTo>
                  <a:pt x="607" y="242"/>
                </a:lnTo>
                <a:lnTo>
                  <a:pt x="598" y="215"/>
                </a:lnTo>
                <a:lnTo>
                  <a:pt x="586" y="189"/>
                </a:lnTo>
                <a:lnTo>
                  <a:pt x="571" y="165"/>
                </a:lnTo>
                <a:lnTo>
                  <a:pt x="553" y="144"/>
                </a:lnTo>
                <a:lnTo>
                  <a:pt x="534" y="122"/>
                </a:lnTo>
                <a:lnTo>
                  <a:pt x="514" y="103"/>
                </a:lnTo>
                <a:lnTo>
                  <a:pt x="491" y="87"/>
                </a:lnTo>
                <a:lnTo>
                  <a:pt x="467" y="73"/>
                </a:lnTo>
                <a:lnTo>
                  <a:pt x="443" y="60"/>
                </a:lnTo>
                <a:lnTo>
                  <a:pt x="416" y="51"/>
                </a:lnTo>
                <a:lnTo>
                  <a:pt x="388" y="43"/>
                </a:lnTo>
                <a:lnTo>
                  <a:pt x="359" y="39"/>
                </a:lnTo>
                <a:lnTo>
                  <a:pt x="329" y="38"/>
                </a:lnTo>
                <a:lnTo>
                  <a:pt x="329"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32" name="Freeform 50">
            <a:extLst>
              <a:ext uri="{FF2B5EF4-FFF2-40B4-BE49-F238E27FC236}">
                <a16:creationId xmlns:a16="http://schemas.microsoft.com/office/drawing/2014/main" id="{4C48671B-FE57-623B-0FE5-0E3C2696B0E8}"/>
              </a:ext>
            </a:extLst>
          </p:cNvPr>
          <p:cNvSpPr>
            <a:spLocks noEditPoints="1"/>
          </p:cNvSpPr>
          <p:nvPr/>
        </p:nvSpPr>
        <p:spPr bwMode="auto">
          <a:xfrm>
            <a:off x="7283085" y="4433614"/>
            <a:ext cx="570690" cy="570690"/>
          </a:xfrm>
          <a:custGeom>
            <a:avLst/>
            <a:gdLst>
              <a:gd name="T0" fmla="*/ 312 w 659"/>
              <a:gd name="T1" fmla="*/ 658 h 659"/>
              <a:gd name="T2" fmla="*/ 262 w 659"/>
              <a:gd name="T3" fmla="*/ 652 h 659"/>
              <a:gd name="T4" fmla="*/ 202 w 659"/>
              <a:gd name="T5" fmla="*/ 632 h 659"/>
              <a:gd name="T6" fmla="*/ 120 w 659"/>
              <a:gd name="T7" fmla="*/ 584 h 659"/>
              <a:gd name="T8" fmla="*/ 57 w 659"/>
              <a:gd name="T9" fmla="*/ 514 h 659"/>
              <a:gd name="T10" fmla="*/ 15 w 659"/>
              <a:gd name="T11" fmla="*/ 428 h 659"/>
              <a:gd name="T12" fmla="*/ 4 w 659"/>
              <a:gd name="T13" fmla="*/ 379 h 659"/>
              <a:gd name="T14" fmla="*/ 0 w 659"/>
              <a:gd name="T15" fmla="*/ 330 h 659"/>
              <a:gd name="T16" fmla="*/ 2 w 659"/>
              <a:gd name="T17" fmla="*/ 296 h 659"/>
              <a:gd name="T18" fmla="*/ 11 w 659"/>
              <a:gd name="T19" fmla="*/ 248 h 659"/>
              <a:gd name="T20" fmla="*/ 41 w 659"/>
              <a:gd name="T21" fmla="*/ 172 h 659"/>
              <a:gd name="T22" fmla="*/ 97 w 659"/>
              <a:gd name="T23" fmla="*/ 97 h 659"/>
              <a:gd name="T24" fmla="*/ 172 w 659"/>
              <a:gd name="T25" fmla="*/ 41 h 659"/>
              <a:gd name="T26" fmla="*/ 248 w 659"/>
              <a:gd name="T27" fmla="*/ 11 h 659"/>
              <a:gd name="T28" fmla="*/ 296 w 659"/>
              <a:gd name="T29" fmla="*/ 2 h 659"/>
              <a:gd name="T30" fmla="*/ 330 w 659"/>
              <a:gd name="T31" fmla="*/ 0 h 659"/>
              <a:gd name="T32" fmla="*/ 379 w 659"/>
              <a:gd name="T33" fmla="*/ 4 h 659"/>
              <a:gd name="T34" fmla="*/ 426 w 659"/>
              <a:gd name="T35" fmla="*/ 15 h 659"/>
              <a:gd name="T36" fmla="*/ 514 w 659"/>
              <a:gd name="T37" fmla="*/ 57 h 659"/>
              <a:gd name="T38" fmla="*/ 584 w 659"/>
              <a:gd name="T39" fmla="*/ 120 h 659"/>
              <a:gd name="T40" fmla="*/ 632 w 659"/>
              <a:gd name="T41" fmla="*/ 202 h 659"/>
              <a:gd name="T42" fmla="*/ 652 w 659"/>
              <a:gd name="T43" fmla="*/ 264 h 659"/>
              <a:gd name="T44" fmla="*/ 658 w 659"/>
              <a:gd name="T45" fmla="*/ 312 h 659"/>
              <a:gd name="T46" fmla="*/ 658 w 659"/>
              <a:gd name="T47" fmla="*/ 347 h 659"/>
              <a:gd name="T48" fmla="*/ 652 w 659"/>
              <a:gd name="T49" fmla="*/ 396 h 659"/>
              <a:gd name="T50" fmla="*/ 632 w 659"/>
              <a:gd name="T51" fmla="*/ 457 h 659"/>
              <a:gd name="T52" fmla="*/ 584 w 659"/>
              <a:gd name="T53" fmla="*/ 539 h 659"/>
              <a:gd name="T54" fmla="*/ 514 w 659"/>
              <a:gd name="T55" fmla="*/ 603 h 659"/>
              <a:gd name="T56" fmla="*/ 426 w 659"/>
              <a:gd name="T57" fmla="*/ 644 h 659"/>
              <a:gd name="T58" fmla="*/ 379 w 659"/>
              <a:gd name="T59" fmla="*/ 655 h 659"/>
              <a:gd name="T60" fmla="*/ 330 w 659"/>
              <a:gd name="T61" fmla="*/ 659 h 659"/>
              <a:gd name="T62" fmla="*/ 330 w 659"/>
              <a:gd name="T63" fmla="*/ 38 h 659"/>
              <a:gd name="T64" fmla="*/ 242 w 659"/>
              <a:gd name="T65" fmla="*/ 51 h 659"/>
              <a:gd name="T66" fmla="*/ 167 w 659"/>
              <a:gd name="T67" fmla="*/ 88 h 659"/>
              <a:gd name="T68" fmla="*/ 105 w 659"/>
              <a:gd name="T69" fmla="*/ 144 h 659"/>
              <a:gd name="T70" fmla="*/ 61 w 659"/>
              <a:gd name="T71" fmla="*/ 217 h 659"/>
              <a:gd name="T72" fmla="*/ 39 w 659"/>
              <a:gd name="T73" fmla="*/ 300 h 659"/>
              <a:gd name="T74" fmla="*/ 39 w 659"/>
              <a:gd name="T75" fmla="*/ 359 h 659"/>
              <a:gd name="T76" fmla="*/ 61 w 659"/>
              <a:gd name="T77" fmla="*/ 443 h 659"/>
              <a:gd name="T78" fmla="*/ 105 w 659"/>
              <a:gd name="T79" fmla="*/ 515 h 659"/>
              <a:gd name="T80" fmla="*/ 167 w 659"/>
              <a:gd name="T81" fmla="*/ 572 h 659"/>
              <a:gd name="T82" fmla="*/ 242 w 659"/>
              <a:gd name="T83" fmla="*/ 608 h 659"/>
              <a:gd name="T84" fmla="*/ 330 w 659"/>
              <a:gd name="T85" fmla="*/ 621 h 659"/>
              <a:gd name="T86" fmla="*/ 387 w 659"/>
              <a:gd name="T87" fmla="*/ 615 h 659"/>
              <a:gd name="T88" fmla="*/ 468 w 659"/>
              <a:gd name="T89" fmla="*/ 586 h 659"/>
              <a:gd name="T90" fmla="*/ 535 w 659"/>
              <a:gd name="T91" fmla="*/ 535 h 659"/>
              <a:gd name="T92" fmla="*/ 585 w 659"/>
              <a:gd name="T93" fmla="*/ 468 h 659"/>
              <a:gd name="T94" fmla="*/ 614 w 659"/>
              <a:gd name="T95" fmla="*/ 389 h 659"/>
              <a:gd name="T96" fmla="*/ 621 w 659"/>
              <a:gd name="T97" fmla="*/ 330 h 659"/>
              <a:gd name="T98" fmla="*/ 608 w 659"/>
              <a:gd name="T99" fmla="*/ 244 h 659"/>
              <a:gd name="T100" fmla="*/ 570 w 659"/>
              <a:gd name="T101" fmla="*/ 167 h 659"/>
              <a:gd name="T102" fmla="*/ 515 w 659"/>
              <a:gd name="T103" fmla="*/ 105 h 659"/>
              <a:gd name="T104" fmla="*/ 442 w 659"/>
              <a:gd name="T105" fmla="*/ 61 h 659"/>
              <a:gd name="T106" fmla="*/ 359 w 659"/>
              <a:gd name="T107" fmla="*/ 3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9" h="659">
                <a:moveTo>
                  <a:pt x="330" y="659"/>
                </a:moveTo>
                <a:lnTo>
                  <a:pt x="330" y="659"/>
                </a:lnTo>
                <a:lnTo>
                  <a:pt x="312" y="658"/>
                </a:lnTo>
                <a:lnTo>
                  <a:pt x="296" y="656"/>
                </a:lnTo>
                <a:lnTo>
                  <a:pt x="280" y="655"/>
                </a:lnTo>
                <a:lnTo>
                  <a:pt x="262" y="652"/>
                </a:lnTo>
                <a:lnTo>
                  <a:pt x="248" y="648"/>
                </a:lnTo>
                <a:lnTo>
                  <a:pt x="231" y="644"/>
                </a:lnTo>
                <a:lnTo>
                  <a:pt x="202" y="632"/>
                </a:lnTo>
                <a:lnTo>
                  <a:pt x="172" y="619"/>
                </a:lnTo>
                <a:lnTo>
                  <a:pt x="145" y="603"/>
                </a:lnTo>
                <a:lnTo>
                  <a:pt x="120" y="584"/>
                </a:lnTo>
                <a:lnTo>
                  <a:pt x="97" y="562"/>
                </a:lnTo>
                <a:lnTo>
                  <a:pt x="76" y="539"/>
                </a:lnTo>
                <a:lnTo>
                  <a:pt x="57" y="514"/>
                </a:lnTo>
                <a:lnTo>
                  <a:pt x="41" y="487"/>
                </a:lnTo>
                <a:lnTo>
                  <a:pt x="26" y="457"/>
                </a:lnTo>
                <a:lnTo>
                  <a:pt x="15" y="428"/>
                </a:lnTo>
                <a:lnTo>
                  <a:pt x="11" y="412"/>
                </a:lnTo>
                <a:lnTo>
                  <a:pt x="7" y="396"/>
                </a:lnTo>
                <a:lnTo>
                  <a:pt x="4" y="379"/>
                </a:lnTo>
                <a:lnTo>
                  <a:pt x="2" y="363"/>
                </a:lnTo>
                <a:lnTo>
                  <a:pt x="0" y="347"/>
                </a:lnTo>
                <a:lnTo>
                  <a:pt x="0" y="330"/>
                </a:lnTo>
                <a:lnTo>
                  <a:pt x="0" y="330"/>
                </a:lnTo>
                <a:lnTo>
                  <a:pt x="0" y="312"/>
                </a:lnTo>
                <a:lnTo>
                  <a:pt x="2" y="296"/>
                </a:lnTo>
                <a:lnTo>
                  <a:pt x="4" y="280"/>
                </a:lnTo>
                <a:lnTo>
                  <a:pt x="7" y="264"/>
                </a:lnTo>
                <a:lnTo>
                  <a:pt x="11" y="248"/>
                </a:lnTo>
                <a:lnTo>
                  <a:pt x="15" y="232"/>
                </a:lnTo>
                <a:lnTo>
                  <a:pt x="26" y="202"/>
                </a:lnTo>
                <a:lnTo>
                  <a:pt x="41" y="172"/>
                </a:lnTo>
                <a:lnTo>
                  <a:pt x="57" y="146"/>
                </a:lnTo>
                <a:lnTo>
                  <a:pt x="76" y="120"/>
                </a:lnTo>
                <a:lnTo>
                  <a:pt x="97" y="97"/>
                </a:lnTo>
                <a:lnTo>
                  <a:pt x="120" y="76"/>
                </a:lnTo>
                <a:lnTo>
                  <a:pt x="145" y="57"/>
                </a:lnTo>
                <a:lnTo>
                  <a:pt x="172" y="41"/>
                </a:lnTo>
                <a:lnTo>
                  <a:pt x="202" y="26"/>
                </a:lnTo>
                <a:lnTo>
                  <a:pt x="231" y="15"/>
                </a:lnTo>
                <a:lnTo>
                  <a:pt x="248" y="11"/>
                </a:lnTo>
                <a:lnTo>
                  <a:pt x="262" y="7"/>
                </a:lnTo>
                <a:lnTo>
                  <a:pt x="280" y="4"/>
                </a:lnTo>
                <a:lnTo>
                  <a:pt x="296" y="2"/>
                </a:lnTo>
                <a:lnTo>
                  <a:pt x="312" y="2"/>
                </a:lnTo>
                <a:lnTo>
                  <a:pt x="330" y="0"/>
                </a:lnTo>
                <a:lnTo>
                  <a:pt x="330" y="0"/>
                </a:lnTo>
                <a:lnTo>
                  <a:pt x="346" y="2"/>
                </a:lnTo>
                <a:lnTo>
                  <a:pt x="363" y="2"/>
                </a:lnTo>
                <a:lnTo>
                  <a:pt x="379" y="4"/>
                </a:lnTo>
                <a:lnTo>
                  <a:pt x="395" y="7"/>
                </a:lnTo>
                <a:lnTo>
                  <a:pt x="412" y="11"/>
                </a:lnTo>
                <a:lnTo>
                  <a:pt x="426" y="15"/>
                </a:lnTo>
                <a:lnTo>
                  <a:pt x="457" y="26"/>
                </a:lnTo>
                <a:lnTo>
                  <a:pt x="485" y="41"/>
                </a:lnTo>
                <a:lnTo>
                  <a:pt x="514" y="57"/>
                </a:lnTo>
                <a:lnTo>
                  <a:pt x="538" y="76"/>
                </a:lnTo>
                <a:lnTo>
                  <a:pt x="562" y="97"/>
                </a:lnTo>
                <a:lnTo>
                  <a:pt x="584" y="120"/>
                </a:lnTo>
                <a:lnTo>
                  <a:pt x="602" y="146"/>
                </a:lnTo>
                <a:lnTo>
                  <a:pt x="619" y="172"/>
                </a:lnTo>
                <a:lnTo>
                  <a:pt x="632" y="202"/>
                </a:lnTo>
                <a:lnTo>
                  <a:pt x="643" y="232"/>
                </a:lnTo>
                <a:lnTo>
                  <a:pt x="648" y="248"/>
                </a:lnTo>
                <a:lnTo>
                  <a:pt x="652" y="264"/>
                </a:lnTo>
                <a:lnTo>
                  <a:pt x="655" y="280"/>
                </a:lnTo>
                <a:lnTo>
                  <a:pt x="656" y="296"/>
                </a:lnTo>
                <a:lnTo>
                  <a:pt x="658" y="312"/>
                </a:lnTo>
                <a:lnTo>
                  <a:pt x="659" y="330"/>
                </a:lnTo>
                <a:lnTo>
                  <a:pt x="659" y="330"/>
                </a:lnTo>
                <a:lnTo>
                  <a:pt x="658" y="347"/>
                </a:lnTo>
                <a:lnTo>
                  <a:pt x="656" y="363"/>
                </a:lnTo>
                <a:lnTo>
                  <a:pt x="655" y="379"/>
                </a:lnTo>
                <a:lnTo>
                  <a:pt x="652" y="396"/>
                </a:lnTo>
                <a:lnTo>
                  <a:pt x="648" y="412"/>
                </a:lnTo>
                <a:lnTo>
                  <a:pt x="643" y="428"/>
                </a:lnTo>
                <a:lnTo>
                  <a:pt x="632" y="457"/>
                </a:lnTo>
                <a:lnTo>
                  <a:pt x="619" y="487"/>
                </a:lnTo>
                <a:lnTo>
                  <a:pt x="602" y="514"/>
                </a:lnTo>
                <a:lnTo>
                  <a:pt x="584" y="539"/>
                </a:lnTo>
                <a:lnTo>
                  <a:pt x="562" y="562"/>
                </a:lnTo>
                <a:lnTo>
                  <a:pt x="538" y="584"/>
                </a:lnTo>
                <a:lnTo>
                  <a:pt x="514" y="603"/>
                </a:lnTo>
                <a:lnTo>
                  <a:pt x="485" y="619"/>
                </a:lnTo>
                <a:lnTo>
                  <a:pt x="457" y="632"/>
                </a:lnTo>
                <a:lnTo>
                  <a:pt x="426" y="644"/>
                </a:lnTo>
                <a:lnTo>
                  <a:pt x="412" y="648"/>
                </a:lnTo>
                <a:lnTo>
                  <a:pt x="395" y="652"/>
                </a:lnTo>
                <a:lnTo>
                  <a:pt x="379" y="655"/>
                </a:lnTo>
                <a:lnTo>
                  <a:pt x="363" y="656"/>
                </a:lnTo>
                <a:lnTo>
                  <a:pt x="346" y="658"/>
                </a:lnTo>
                <a:lnTo>
                  <a:pt x="330" y="659"/>
                </a:lnTo>
                <a:lnTo>
                  <a:pt x="330" y="659"/>
                </a:lnTo>
                <a:close/>
                <a:moveTo>
                  <a:pt x="330" y="38"/>
                </a:moveTo>
                <a:lnTo>
                  <a:pt x="330" y="38"/>
                </a:lnTo>
                <a:lnTo>
                  <a:pt x="300" y="39"/>
                </a:lnTo>
                <a:lnTo>
                  <a:pt x="270" y="45"/>
                </a:lnTo>
                <a:lnTo>
                  <a:pt x="242" y="51"/>
                </a:lnTo>
                <a:lnTo>
                  <a:pt x="215" y="61"/>
                </a:lnTo>
                <a:lnTo>
                  <a:pt x="191" y="73"/>
                </a:lnTo>
                <a:lnTo>
                  <a:pt x="167" y="88"/>
                </a:lnTo>
                <a:lnTo>
                  <a:pt x="144" y="105"/>
                </a:lnTo>
                <a:lnTo>
                  <a:pt x="124" y="124"/>
                </a:lnTo>
                <a:lnTo>
                  <a:pt x="105" y="144"/>
                </a:lnTo>
                <a:lnTo>
                  <a:pt x="88" y="167"/>
                </a:lnTo>
                <a:lnTo>
                  <a:pt x="73" y="191"/>
                </a:lnTo>
                <a:lnTo>
                  <a:pt x="61" y="217"/>
                </a:lnTo>
                <a:lnTo>
                  <a:pt x="51" y="244"/>
                </a:lnTo>
                <a:lnTo>
                  <a:pt x="43" y="271"/>
                </a:lnTo>
                <a:lnTo>
                  <a:pt x="39" y="300"/>
                </a:lnTo>
                <a:lnTo>
                  <a:pt x="38" y="330"/>
                </a:lnTo>
                <a:lnTo>
                  <a:pt x="38" y="330"/>
                </a:lnTo>
                <a:lnTo>
                  <a:pt x="39" y="359"/>
                </a:lnTo>
                <a:lnTo>
                  <a:pt x="43" y="389"/>
                </a:lnTo>
                <a:lnTo>
                  <a:pt x="51" y="416"/>
                </a:lnTo>
                <a:lnTo>
                  <a:pt x="61" y="443"/>
                </a:lnTo>
                <a:lnTo>
                  <a:pt x="73" y="468"/>
                </a:lnTo>
                <a:lnTo>
                  <a:pt x="88" y="492"/>
                </a:lnTo>
                <a:lnTo>
                  <a:pt x="105" y="515"/>
                </a:lnTo>
                <a:lnTo>
                  <a:pt x="124" y="535"/>
                </a:lnTo>
                <a:lnTo>
                  <a:pt x="144" y="554"/>
                </a:lnTo>
                <a:lnTo>
                  <a:pt x="167" y="572"/>
                </a:lnTo>
                <a:lnTo>
                  <a:pt x="191" y="586"/>
                </a:lnTo>
                <a:lnTo>
                  <a:pt x="215" y="598"/>
                </a:lnTo>
                <a:lnTo>
                  <a:pt x="242" y="608"/>
                </a:lnTo>
                <a:lnTo>
                  <a:pt x="270" y="615"/>
                </a:lnTo>
                <a:lnTo>
                  <a:pt x="300" y="620"/>
                </a:lnTo>
                <a:lnTo>
                  <a:pt x="330" y="621"/>
                </a:lnTo>
                <a:lnTo>
                  <a:pt x="330" y="621"/>
                </a:lnTo>
                <a:lnTo>
                  <a:pt x="359" y="620"/>
                </a:lnTo>
                <a:lnTo>
                  <a:pt x="387" y="615"/>
                </a:lnTo>
                <a:lnTo>
                  <a:pt x="416" y="608"/>
                </a:lnTo>
                <a:lnTo>
                  <a:pt x="442" y="598"/>
                </a:lnTo>
                <a:lnTo>
                  <a:pt x="468" y="586"/>
                </a:lnTo>
                <a:lnTo>
                  <a:pt x="492" y="572"/>
                </a:lnTo>
                <a:lnTo>
                  <a:pt x="515" y="554"/>
                </a:lnTo>
                <a:lnTo>
                  <a:pt x="535" y="535"/>
                </a:lnTo>
                <a:lnTo>
                  <a:pt x="554" y="515"/>
                </a:lnTo>
                <a:lnTo>
                  <a:pt x="570" y="492"/>
                </a:lnTo>
                <a:lnTo>
                  <a:pt x="585" y="468"/>
                </a:lnTo>
                <a:lnTo>
                  <a:pt x="597" y="443"/>
                </a:lnTo>
                <a:lnTo>
                  <a:pt x="608" y="416"/>
                </a:lnTo>
                <a:lnTo>
                  <a:pt x="614" y="389"/>
                </a:lnTo>
                <a:lnTo>
                  <a:pt x="619" y="359"/>
                </a:lnTo>
                <a:lnTo>
                  <a:pt x="621" y="330"/>
                </a:lnTo>
                <a:lnTo>
                  <a:pt x="621" y="330"/>
                </a:lnTo>
                <a:lnTo>
                  <a:pt x="619" y="300"/>
                </a:lnTo>
                <a:lnTo>
                  <a:pt x="614" y="271"/>
                </a:lnTo>
                <a:lnTo>
                  <a:pt x="608" y="244"/>
                </a:lnTo>
                <a:lnTo>
                  <a:pt x="597" y="217"/>
                </a:lnTo>
                <a:lnTo>
                  <a:pt x="585" y="191"/>
                </a:lnTo>
                <a:lnTo>
                  <a:pt x="570" y="167"/>
                </a:lnTo>
                <a:lnTo>
                  <a:pt x="554" y="144"/>
                </a:lnTo>
                <a:lnTo>
                  <a:pt x="535" y="124"/>
                </a:lnTo>
                <a:lnTo>
                  <a:pt x="515" y="105"/>
                </a:lnTo>
                <a:lnTo>
                  <a:pt x="492" y="88"/>
                </a:lnTo>
                <a:lnTo>
                  <a:pt x="468" y="73"/>
                </a:lnTo>
                <a:lnTo>
                  <a:pt x="442" y="61"/>
                </a:lnTo>
                <a:lnTo>
                  <a:pt x="416" y="51"/>
                </a:lnTo>
                <a:lnTo>
                  <a:pt x="387" y="45"/>
                </a:lnTo>
                <a:lnTo>
                  <a:pt x="359" y="39"/>
                </a:lnTo>
                <a:lnTo>
                  <a:pt x="330" y="38"/>
                </a:lnTo>
                <a:lnTo>
                  <a:pt x="33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cxnSp>
        <p:nvCxnSpPr>
          <p:cNvPr id="35" name="Straight Connector 34">
            <a:extLst>
              <a:ext uri="{FF2B5EF4-FFF2-40B4-BE49-F238E27FC236}">
                <a16:creationId xmlns:a16="http://schemas.microsoft.com/office/drawing/2014/main" id="{F77D8960-C559-C482-D6EB-64755BCF98D5}"/>
              </a:ext>
            </a:extLst>
          </p:cNvPr>
          <p:cNvCxnSpPr>
            <a:cxnSpLocks/>
          </p:cNvCxnSpPr>
          <p:nvPr/>
        </p:nvCxnSpPr>
        <p:spPr>
          <a:xfrm>
            <a:off x="8029412" y="2373694"/>
            <a:ext cx="1795387"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5721811-4E2B-9831-CA89-94F6B6BFE6D3}"/>
              </a:ext>
            </a:extLst>
          </p:cNvPr>
          <p:cNvCxnSpPr>
            <a:cxnSpLocks/>
          </p:cNvCxnSpPr>
          <p:nvPr/>
        </p:nvCxnSpPr>
        <p:spPr>
          <a:xfrm>
            <a:off x="8029412" y="3368856"/>
            <a:ext cx="1795387"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279908-AE06-B386-28E6-0D0FA13E9ED6}"/>
              </a:ext>
            </a:extLst>
          </p:cNvPr>
          <p:cNvGrpSpPr/>
          <p:nvPr/>
        </p:nvGrpSpPr>
        <p:grpSpPr>
          <a:xfrm>
            <a:off x="7283085" y="2292567"/>
            <a:ext cx="570690" cy="570690"/>
            <a:chOff x="5834856" y="4428370"/>
            <a:chExt cx="522288" cy="520700"/>
          </a:xfrm>
          <a:solidFill>
            <a:schemeClr val="tx1"/>
          </a:solidFill>
        </p:grpSpPr>
        <p:sp>
          <p:nvSpPr>
            <p:cNvPr id="39" name="Freeform 8">
              <a:extLst>
                <a:ext uri="{FF2B5EF4-FFF2-40B4-BE49-F238E27FC236}">
                  <a16:creationId xmlns:a16="http://schemas.microsoft.com/office/drawing/2014/main" id="{F66179B1-C420-318E-4403-7867BFD54B01}"/>
                </a:ext>
              </a:extLst>
            </p:cNvPr>
            <p:cNvSpPr>
              <a:spLocks noEditPoints="1"/>
            </p:cNvSpPr>
            <p:nvPr/>
          </p:nvSpPr>
          <p:spPr bwMode="auto">
            <a:xfrm>
              <a:off x="5834856" y="4428370"/>
              <a:ext cx="522288" cy="520700"/>
            </a:xfrm>
            <a:custGeom>
              <a:avLst/>
              <a:gdLst>
                <a:gd name="T0" fmla="*/ 312 w 658"/>
                <a:gd name="T1" fmla="*/ 657 h 657"/>
                <a:gd name="T2" fmla="*/ 264 w 658"/>
                <a:gd name="T3" fmla="*/ 650 h 657"/>
                <a:gd name="T4" fmla="*/ 202 w 658"/>
                <a:gd name="T5" fmla="*/ 631 h 657"/>
                <a:gd name="T6" fmla="*/ 120 w 658"/>
                <a:gd name="T7" fmla="*/ 582 h 657"/>
                <a:gd name="T8" fmla="*/ 57 w 658"/>
                <a:gd name="T9" fmla="*/ 512 h 657"/>
                <a:gd name="T10" fmla="*/ 15 w 658"/>
                <a:gd name="T11" fmla="*/ 426 h 657"/>
                <a:gd name="T12" fmla="*/ 5 w 658"/>
                <a:gd name="T13" fmla="*/ 379 h 657"/>
                <a:gd name="T14" fmla="*/ 0 w 658"/>
                <a:gd name="T15" fmla="*/ 329 h 657"/>
                <a:gd name="T16" fmla="*/ 3 w 658"/>
                <a:gd name="T17" fmla="*/ 296 h 657"/>
                <a:gd name="T18" fmla="*/ 11 w 658"/>
                <a:gd name="T19" fmla="*/ 246 h 657"/>
                <a:gd name="T20" fmla="*/ 41 w 658"/>
                <a:gd name="T21" fmla="*/ 172 h 657"/>
                <a:gd name="T22" fmla="*/ 97 w 658"/>
                <a:gd name="T23" fmla="*/ 97 h 657"/>
                <a:gd name="T24" fmla="*/ 172 w 658"/>
                <a:gd name="T25" fmla="*/ 39 h 657"/>
                <a:gd name="T26" fmla="*/ 248 w 658"/>
                <a:gd name="T27" fmla="*/ 10 h 657"/>
                <a:gd name="T28" fmla="*/ 296 w 658"/>
                <a:gd name="T29" fmla="*/ 2 h 657"/>
                <a:gd name="T30" fmla="*/ 329 w 658"/>
                <a:gd name="T31" fmla="*/ 0 h 657"/>
                <a:gd name="T32" fmla="*/ 379 w 658"/>
                <a:gd name="T33" fmla="*/ 4 h 657"/>
                <a:gd name="T34" fmla="*/ 427 w 658"/>
                <a:gd name="T35" fmla="*/ 15 h 657"/>
                <a:gd name="T36" fmla="*/ 513 w 658"/>
                <a:gd name="T37" fmla="*/ 57 h 657"/>
                <a:gd name="T38" fmla="*/ 583 w 658"/>
                <a:gd name="T39" fmla="*/ 120 h 657"/>
                <a:gd name="T40" fmla="*/ 633 w 658"/>
                <a:gd name="T41" fmla="*/ 200 h 657"/>
                <a:gd name="T42" fmla="*/ 652 w 658"/>
                <a:gd name="T43" fmla="*/ 262 h 657"/>
                <a:gd name="T44" fmla="*/ 657 w 658"/>
                <a:gd name="T45" fmla="*/ 312 h 657"/>
                <a:gd name="T46" fmla="*/ 657 w 658"/>
                <a:gd name="T47" fmla="*/ 345 h 657"/>
                <a:gd name="T48" fmla="*/ 652 w 658"/>
                <a:gd name="T49" fmla="*/ 395 h 657"/>
                <a:gd name="T50" fmla="*/ 633 w 658"/>
                <a:gd name="T51" fmla="*/ 457 h 657"/>
                <a:gd name="T52" fmla="*/ 583 w 658"/>
                <a:gd name="T53" fmla="*/ 537 h 657"/>
                <a:gd name="T54" fmla="*/ 513 w 658"/>
                <a:gd name="T55" fmla="*/ 600 h 657"/>
                <a:gd name="T56" fmla="*/ 427 w 658"/>
                <a:gd name="T57" fmla="*/ 642 h 657"/>
                <a:gd name="T58" fmla="*/ 379 w 658"/>
                <a:gd name="T59" fmla="*/ 653 h 657"/>
                <a:gd name="T60" fmla="*/ 329 w 658"/>
                <a:gd name="T61" fmla="*/ 657 h 657"/>
                <a:gd name="T62" fmla="*/ 329 w 658"/>
                <a:gd name="T63" fmla="*/ 38 h 657"/>
                <a:gd name="T64" fmla="*/ 243 w 658"/>
                <a:gd name="T65" fmla="*/ 51 h 657"/>
                <a:gd name="T66" fmla="*/ 167 w 658"/>
                <a:gd name="T67" fmla="*/ 88 h 657"/>
                <a:gd name="T68" fmla="*/ 105 w 658"/>
                <a:gd name="T69" fmla="*/ 144 h 657"/>
                <a:gd name="T70" fmla="*/ 61 w 658"/>
                <a:gd name="T71" fmla="*/ 215 h 657"/>
                <a:gd name="T72" fmla="*/ 39 w 658"/>
                <a:gd name="T73" fmla="*/ 298 h 657"/>
                <a:gd name="T74" fmla="*/ 39 w 658"/>
                <a:gd name="T75" fmla="*/ 359 h 657"/>
                <a:gd name="T76" fmla="*/ 61 w 658"/>
                <a:gd name="T77" fmla="*/ 442 h 657"/>
                <a:gd name="T78" fmla="*/ 105 w 658"/>
                <a:gd name="T79" fmla="*/ 513 h 657"/>
                <a:gd name="T80" fmla="*/ 167 w 658"/>
                <a:gd name="T81" fmla="*/ 570 h 657"/>
                <a:gd name="T82" fmla="*/ 243 w 658"/>
                <a:gd name="T83" fmla="*/ 607 h 657"/>
                <a:gd name="T84" fmla="*/ 329 w 658"/>
                <a:gd name="T85" fmla="*/ 619 h 657"/>
                <a:gd name="T86" fmla="*/ 388 w 658"/>
                <a:gd name="T87" fmla="*/ 614 h 657"/>
                <a:gd name="T88" fmla="*/ 468 w 658"/>
                <a:gd name="T89" fmla="*/ 584 h 657"/>
                <a:gd name="T90" fmla="*/ 535 w 658"/>
                <a:gd name="T91" fmla="*/ 535 h 657"/>
                <a:gd name="T92" fmla="*/ 586 w 658"/>
                <a:gd name="T93" fmla="*/ 468 h 657"/>
                <a:gd name="T94" fmla="*/ 614 w 658"/>
                <a:gd name="T95" fmla="*/ 387 h 657"/>
                <a:gd name="T96" fmla="*/ 621 w 658"/>
                <a:gd name="T97" fmla="*/ 329 h 657"/>
                <a:gd name="T98" fmla="*/ 607 w 658"/>
                <a:gd name="T99" fmla="*/ 242 h 657"/>
                <a:gd name="T100" fmla="*/ 571 w 658"/>
                <a:gd name="T101" fmla="*/ 165 h 657"/>
                <a:gd name="T102" fmla="*/ 515 w 658"/>
                <a:gd name="T103" fmla="*/ 104 h 657"/>
                <a:gd name="T104" fmla="*/ 442 w 658"/>
                <a:gd name="T105" fmla="*/ 61 h 657"/>
                <a:gd name="T106" fmla="*/ 359 w 658"/>
                <a:gd name="T107" fmla="*/ 39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657">
                  <a:moveTo>
                    <a:pt x="329" y="657"/>
                  </a:moveTo>
                  <a:lnTo>
                    <a:pt x="329" y="657"/>
                  </a:lnTo>
                  <a:lnTo>
                    <a:pt x="312" y="657"/>
                  </a:lnTo>
                  <a:lnTo>
                    <a:pt x="296" y="656"/>
                  </a:lnTo>
                  <a:lnTo>
                    <a:pt x="280" y="653"/>
                  </a:lnTo>
                  <a:lnTo>
                    <a:pt x="264" y="650"/>
                  </a:lnTo>
                  <a:lnTo>
                    <a:pt x="248" y="647"/>
                  </a:lnTo>
                  <a:lnTo>
                    <a:pt x="231" y="642"/>
                  </a:lnTo>
                  <a:lnTo>
                    <a:pt x="202" y="631"/>
                  </a:lnTo>
                  <a:lnTo>
                    <a:pt x="172" y="618"/>
                  </a:lnTo>
                  <a:lnTo>
                    <a:pt x="145" y="600"/>
                  </a:lnTo>
                  <a:lnTo>
                    <a:pt x="120" y="582"/>
                  </a:lnTo>
                  <a:lnTo>
                    <a:pt x="97" y="562"/>
                  </a:lnTo>
                  <a:lnTo>
                    <a:pt x="76" y="537"/>
                  </a:lnTo>
                  <a:lnTo>
                    <a:pt x="57" y="512"/>
                  </a:lnTo>
                  <a:lnTo>
                    <a:pt x="41" y="485"/>
                  </a:lnTo>
                  <a:lnTo>
                    <a:pt x="27" y="457"/>
                  </a:lnTo>
                  <a:lnTo>
                    <a:pt x="15" y="426"/>
                  </a:lnTo>
                  <a:lnTo>
                    <a:pt x="11" y="411"/>
                  </a:lnTo>
                  <a:lnTo>
                    <a:pt x="7" y="395"/>
                  </a:lnTo>
                  <a:lnTo>
                    <a:pt x="5" y="379"/>
                  </a:lnTo>
                  <a:lnTo>
                    <a:pt x="3" y="363"/>
                  </a:lnTo>
                  <a:lnTo>
                    <a:pt x="2" y="345"/>
                  </a:lnTo>
                  <a:lnTo>
                    <a:pt x="0" y="329"/>
                  </a:lnTo>
                  <a:lnTo>
                    <a:pt x="0" y="329"/>
                  </a:lnTo>
                  <a:lnTo>
                    <a:pt x="2" y="312"/>
                  </a:lnTo>
                  <a:lnTo>
                    <a:pt x="3" y="296"/>
                  </a:lnTo>
                  <a:lnTo>
                    <a:pt x="5" y="278"/>
                  </a:lnTo>
                  <a:lnTo>
                    <a:pt x="7" y="262"/>
                  </a:lnTo>
                  <a:lnTo>
                    <a:pt x="11" y="246"/>
                  </a:lnTo>
                  <a:lnTo>
                    <a:pt x="15" y="231"/>
                  </a:lnTo>
                  <a:lnTo>
                    <a:pt x="27" y="200"/>
                  </a:lnTo>
                  <a:lnTo>
                    <a:pt x="41" y="172"/>
                  </a:lnTo>
                  <a:lnTo>
                    <a:pt x="57" y="145"/>
                  </a:lnTo>
                  <a:lnTo>
                    <a:pt x="76" y="120"/>
                  </a:lnTo>
                  <a:lnTo>
                    <a:pt x="97" y="97"/>
                  </a:lnTo>
                  <a:lnTo>
                    <a:pt x="120" y="76"/>
                  </a:lnTo>
                  <a:lnTo>
                    <a:pt x="145" y="57"/>
                  </a:lnTo>
                  <a:lnTo>
                    <a:pt x="172" y="39"/>
                  </a:lnTo>
                  <a:lnTo>
                    <a:pt x="202" y="26"/>
                  </a:lnTo>
                  <a:lnTo>
                    <a:pt x="231" y="15"/>
                  </a:lnTo>
                  <a:lnTo>
                    <a:pt x="248" y="10"/>
                  </a:lnTo>
                  <a:lnTo>
                    <a:pt x="264" y="7"/>
                  </a:lnTo>
                  <a:lnTo>
                    <a:pt x="280" y="4"/>
                  </a:lnTo>
                  <a:lnTo>
                    <a:pt x="296" y="2"/>
                  </a:lnTo>
                  <a:lnTo>
                    <a:pt x="312" y="0"/>
                  </a:lnTo>
                  <a:lnTo>
                    <a:pt x="329" y="0"/>
                  </a:lnTo>
                  <a:lnTo>
                    <a:pt x="329" y="0"/>
                  </a:lnTo>
                  <a:lnTo>
                    <a:pt x="347" y="0"/>
                  </a:lnTo>
                  <a:lnTo>
                    <a:pt x="363" y="2"/>
                  </a:lnTo>
                  <a:lnTo>
                    <a:pt x="379" y="4"/>
                  </a:lnTo>
                  <a:lnTo>
                    <a:pt x="395" y="7"/>
                  </a:lnTo>
                  <a:lnTo>
                    <a:pt x="411" y="10"/>
                  </a:lnTo>
                  <a:lnTo>
                    <a:pt x="427" y="15"/>
                  </a:lnTo>
                  <a:lnTo>
                    <a:pt x="457" y="26"/>
                  </a:lnTo>
                  <a:lnTo>
                    <a:pt x="486" y="39"/>
                  </a:lnTo>
                  <a:lnTo>
                    <a:pt x="513" y="57"/>
                  </a:lnTo>
                  <a:lnTo>
                    <a:pt x="539" y="76"/>
                  </a:lnTo>
                  <a:lnTo>
                    <a:pt x="562" y="97"/>
                  </a:lnTo>
                  <a:lnTo>
                    <a:pt x="583" y="120"/>
                  </a:lnTo>
                  <a:lnTo>
                    <a:pt x="602" y="145"/>
                  </a:lnTo>
                  <a:lnTo>
                    <a:pt x="618" y="172"/>
                  </a:lnTo>
                  <a:lnTo>
                    <a:pt x="633" y="200"/>
                  </a:lnTo>
                  <a:lnTo>
                    <a:pt x="644" y="231"/>
                  </a:lnTo>
                  <a:lnTo>
                    <a:pt x="648" y="246"/>
                  </a:lnTo>
                  <a:lnTo>
                    <a:pt x="652" y="262"/>
                  </a:lnTo>
                  <a:lnTo>
                    <a:pt x="654" y="278"/>
                  </a:lnTo>
                  <a:lnTo>
                    <a:pt x="657" y="296"/>
                  </a:lnTo>
                  <a:lnTo>
                    <a:pt x="657" y="312"/>
                  </a:lnTo>
                  <a:lnTo>
                    <a:pt x="658" y="329"/>
                  </a:lnTo>
                  <a:lnTo>
                    <a:pt x="658" y="329"/>
                  </a:lnTo>
                  <a:lnTo>
                    <a:pt x="657" y="345"/>
                  </a:lnTo>
                  <a:lnTo>
                    <a:pt x="657" y="363"/>
                  </a:lnTo>
                  <a:lnTo>
                    <a:pt x="654" y="379"/>
                  </a:lnTo>
                  <a:lnTo>
                    <a:pt x="652" y="395"/>
                  </a:lnTo>
                  <a:lnTo>
                    <a:pt x="648" y="411"/>
                  </a:lnTo>
                  <a:lnTo>
                    <a:pt x="644" y="426"/>
                  </a:lnTo>
                  <a:lnTo>
                    <a:pt x="633" y="457"/>
                  </a:lnTo>
                  <a:lnTo>
                    <a:pt x="618" y="485"/>
                  </a:lnTo>
                  <a:lnTo>
                    <a:pt x="602" y="512"/>
                  </a:lnTo>
                  <a:lnTo>
                    <a:pt x="583" y="537"/>
                  </a:lnTo>
                  <a:lnTo>
                    <a:pt x="562" y="562"/>
                  </a:lnTo>
                  <a:lnTo>
                    <a:pt x="539" y="582"/>
                  </a:lnTo>
                  <a:lnTo>
                    <a:pt x="513" y="600"/>
                  </a:lnTo>
                  <a:lnTo>
                    <a:pt x="486" y="618"/>
                  </a:lnTo>
                  <a:lnTo>
                    <a:pt x="457" y="631"/>
                  </a:lnTo>
                  <a:lnTo>
                    <a:pt x="427" y="642"/>
                  </a:lnTo>
                  <a:lnTo>
                    <a:pt x="411" y="647"/>
                  </a:lnTo>
                  <a:lnTo>
                    <a:pt x="395" y="650"/>
                  </a:lnTo>
                  <a:lnTo>
                    <a:pt x="379" y="653"/>
                  </a:lnTo>
                  <a:lnTo>
                    <a:pt x="363" y="656"/>
                  </a:lnTo>
                  <a:lnTo>
                    <a:pt x="347" y="657"/>
                  </a:lnTo>
                  <a:lnTo>
                    <a:pt x="329" y="657"/>
                  </a:lnTo>
                  <a:lnTo>
                    <a:pt x="329" y="657"/>
                  </a:lnTo>
                  <a:close/>
                  <a:moveTo>
                    <a:pt x="329" y="38"/>
                  </a:moveTo>
                  <a:lnTo>
                    <a:pt x="329" y="38"/>
                  </a:lnTo>
                  <a:lnTo>
                    <a:pt x="300" y="39"/>
                  </a:lnTo>
                  <a:lnTo>
                    <a:pt x="270" y="43"/>
                  </a:lnTo>
                  <a:lnTo>
                    <a:pt x="243" y="51"/>
                  </a:lnTo>
                  <a:lnTo>
                    <a:pt x="217" y="61"/>
                  </a:lnTo>
                  <a:lnTo>
                    <a:pt x="191" y="73"/>
                  </a:lnTo>
                  <a:lnTo>
                    <a:pt x="167" y="88"/>
                  </a:lnTo>
                  <a:lnTo>
                    <a:pt x="144" y="104"/>
                  </a:lnTo>
                  <a:lnTo>
                    <a:pt x="124" y="123"/>
                  </a:lnTo>
                  <a:lnTo>
                    <a:pt x="105" y="144"/>
                  </a:lnTo>
                  <a:lnTo>
                    <a:pt x="88" y="165"/>
                  </a:lnTo>
                  <a:lnTo>
                    <a:pt x="73" y="190"/>
                  </a:lnTo>
                  <a:lnTo>
                    <a:pt x="61" y="215"/>
                  </a:lnTo>
                  <a:lnTo>
                    <a:pt x="52" y="242"/>
                  </a:lnTo>
                  <a:lnTo>
                    <a:pt x="45" y="270"/>
                  </a:lnTo>
                  <a:lnTo>
                    <a:pt x="39" y="298"/>
                  </a:lnTo>
                  <a:lnTo>
                    <a:pt x="38" y="329"/>
                  </a:lnTo>
                  <a:lnTo>
                    <a:pt x="38" y="329"/>
                  </a:lnTo>
                  <a:lnTo>
                    <a:pt x="39" y="359"/>
                  </a:lnTo>
                  <a:lnTo>
                    <a:pt x="45" y="387"/>
                  </a:lnTo>
                  <a:lnTo>
                    <a:pt x="52" y="415"/>
                  </a:lnTo>
                  <a:lnTo>
                    <a:pt x="61" y="442"/>
                  </a:lnTo>
                  <a:lnTo>
                    <a:pt x="73" y="468"/>
                  </a:lnTo>
                  <a:lnTo>
                    <a:pt x="88" y="492"/>
                  </a:lnTo>
                  <a:lnTo>
                    <a:pt x="105" y="513"/>
                  </a:lnTo>
                  <a:lnTo>
                    <a:pt x="124" y="535"/>
                  </a:lnTo>
                  <a:lnTo>
                    <a:pt x="144" y="553"/>
                  </a:lnTo>
                  <a:lnTo>
                    <a:pt x="167" y="570"/>
                  </a:lnTo>
                  <a:lnTo>
                    <a:pt x="191" y="584"/>
                  </a:lnTo>
                  <a:lnTo>
                    <a:pt x="217" y="596"/>
                  </a:lnTo>
                  <a:lnTo>
                    <a:pt x="243" y="607"/>
                  </a:lnTo>
                  <a:lnTo>
                    <a:pt x="270" y="614"/>
                  </a:lnTo>
                  <a:lnTo>
                    <a:pt x="300" y="618"/>
                  </a:lnTo>
                  <a:lnTo>
                    <a:pt x="329" y="619"/>
                  </a:lnTo>
                  <a:lnTo>
                    <a:pt x="329" y="619"/>
                  </a:lnTo>
                  <a:lnTo>
                    <a:pt x="359" y="618"/>
                  </a:lnTo>
                  <a:lnTo>
                    <a:pt x="388" y="614"/>
                  </a:lnTo>
                  <a:lnTo>
                    <a:pt x="415" y="607"/>
                  </a:lnTo>
                  <a:lnTo>
                    <a:pt x="442" y="596"/>
                  </a:lnTo>
                  <a:lnTo>
                    <a:pt x="468" y="584"/>
                  </a:lnTo>
                  <a:lnTo>
                    <a:pt x="492" y="570"/>
                  </a:lnTo>
                  <a:lnTo>
                    <a:pt x="515" y="553"/>
                  </a:lnTo>
                  <a:lnTo>
                    <a:pt x="535" y="535"/>
                  </a:lnTo>
                  <a:lnTo>
                    <a:pt x="554" y="513"/>
                  </a:lnTo>
                  <a:lnTo>
                    <a:pt x="571" y="492"/>
                  </a:lnTo>
                  <a:lnTo>
                    <a:pt x="586" y="468"/>
                  </a:lnTo>
                  <a:lnTo>
                    <a:pt x="598" y="442"/>
                  </a:lnTo>
                  <a:lnTo>
                    <a:pt x="607" y="415"/>
                  </a:lnTo>
                  <a:lnTo>
                    <a:pt x="614" y="387"/>
                  </a:lnTo>
                  <a:lnTo>
                    <a:pt x="619" y="359"/>
                  </a:lnTo>
                  <a:lnTo>
                    <a:pt x="621" y="329"/>
                  </a:lnTo>
                  <a:lnTo>
                    <a:pt x="621" y="329"/>
                  </a:lnTo>
                  <a:lnTo>
                    <a:pt x="619" y="298"/>
                  </a:lnTo>
                  <a:lnTo>
                    <a:pt x="614" y="270"/>
                  </a:lnTo>
                  <a:lnTo>
                    <a:pt x="607" y="242"/>
                  </a:lnTo>
                  <a:lnTo>
                    <a:pt x="598" y="215"/>
                  </a:lnTo>
                  <a:lnTo>
                    <a:pt x="586" y="190"/>
                  </a:lnTo>
                  <a:lnTo>
                    <a:pt x="571" y="165"/>
                  </a:lnTo>
                  <a:lnTo>
                    <a:pt x="554" y="144"/>
                  </a:lnTo>
                  <a:lnTo>
                    <a:pt x="535" y="123"/>
                  </a:lnTo>
                  <a:lnTo>
                    <a:pt x="515" y="104"/>
                  </a:lnTo>
                  <a:lnTo>
                    <a:pt x="492" y="88"/>
                  </a:lnTo>
                  <a:lnTo>
                    <a:pt x="468" y="73"/>
                  </a:lnTo>
                  <a:lnTo>
                    <a:pt x="442" y="61"/>
                  </a:lnTo>
                  <a:lnTo>
                    <a:pt x="415" y="51"/>
                  </a:lnTo>
                  <a:lnTo>
                    <a:pt x="388" y="43"/>
                  </a:lnTo>
                  <a:lnTo>
                    <a:pt x="359" y="39"/>
                  </a:lnTo>
                  <a:lnTo>
                    <a:pt x="329" y="38"/>
                  </a:lnTo>
                  <a:lnTo>
                    <a:pt x="32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nvGrpSpPr>
            <p:cNvPr id="40" name="Group 39">
              <a:extLst>
                <a:ext uri="{FF2B5EF4-FFF2-40B4-BE49-F238E27FC236}">
                  <a16:creationId xmlns:a16="http://schemas.microsoft.com/office/drawing/2014/main" id="{A9803472-F7FC-840A-0944-DCEB54587DC6}"/>
                </a:ext>
              </a:extLst>
            </p:cNvPr>
            <p:cNvGrpSpPr/>
            <p:nvPr/>
          </p:nvGrpSpPr>
          <p:grpSpPr>
            <a:xfrm>
              <a:off x="5971550" y="4558545"/>
              <a:ext cx="255418" cy="246348"/>
              <a:chOff x="5971550" y="3869432"/>
              <a:chExt cx="255418" cy="246348"/>
            </a:xfrm>
            <a:grpFill/>
          </p:grpSpPr>
          <p:grpSp>
            <p:nvGrpSpPr>
              <p:cNvPr id="41" name="Group 40">
                <a:extLst>
                  <a:ext uri="{FF2B5EF4-FFF2-40B4-BE49-F238E27FC236}">
                    <a16:creationId xmlns:a16="http://schemas.microsoft.com/office/drawing/2014/main" id="{0311C2CC-7E4E-CBF7-728D-73323D5B80D3}"/>
                  </a:ext>
                </a:extLst>
              </p:cNvPr>
              <p:cNvGrpSpPr/>
              <p:nvPr/>
            </p:nvGrpSpPr>
            <p:grpSpPr>
              <a:xfrm>
                <a:off x="5971550" y="3869432"/>
                <a:ext cx="255418" cy="244475"/>
                <a:chOff x="5971550" y="3869432"/>
                <a:chExt cx="255418" cy="244475"/>
              </a:xfrm>
              <a:grpFill/>
            </p:grpSpPr>
            <p:sp>
              <p:nvSpPr>
                <p:cNvPr id="43" name="Freeform 90">
                  <a:extLst>
                    <a:ext uri="{FF2B5EF4-FFF2-40B4-BE49-F238E27FC236}">
                      <a16:creationId xmlns:a16="http://schemas.microsoft.com/office/drawing/2014/main" id="{E378BEAA-1570-4386-BF4B-6D53FE16E3D0}"/>
                    </a:ext>
                  </a:extLst>
                </p:cNvPr>
                <p:cNvSpPr>
                  <a:spLocks/>
                </p:cNvSpPr>
                <p:nvPr/>
              </p:nvSpPr>
              <p:spPr bwMode="auto">
                <a:xfrm>
                  <a:off x="6058693" y="3869432"/>
                  <a:ext cx="74613" cy="74613"/>
                </a:xfrm>
                <a:custGeom>
                  <a:avLst/>
                  <a:gdLst>
                    <a:gd name="T0" fmla="*/ 51 w 94"/>
                    <a:gd name="T1" fmla="*/ 1 h 95"/>
                    <a:gd name="T2" fmla="*/ 51 w 94"/>
                    <a:gd name="T3" fmla="*/ 1 h 95"/>
                    <a:gd name="T4" fmla="*/ 49 w 94"/>
                    <a:gd name="T5" fmla="*/ 0 h 95"/>
                    <a:gd name="T6" fmla="*/ 47 w 94"/>
                    <a:gd name="T7" fmla="*/ 0 h 95"/>
                    <a:gd name="T8" fmla="*/ 46 w 94"/>
                    <a:gd name="T9" fmla="*/ 0 h 95"/>
                    <a:gd name="T10" fmla="*/ 43 w 94"/>
                    <a:gd name="T11" fmla="*/ 1 h 95"/>
                    <a:gd name="T12" fmla="*/ 2 w 94"/>
                    <a:gd name="T13" fmla="*/ 44 h 95"/>
                    <a:gd name="T14" fmla="*/ 2 w 94"/>
                    <a:gd name="T15" fmla="*/ 44 h 95"/>
                    <a:gd name="T16" fmla="*/ 0 w 94"/>
                    <a:gd name="T17" fmla="*/ 47 h 95"/>
                    <a:gd name="T18" fmla="*/ 0 w 94"/>
                    <a:gd name="T19" fmla="*/ 50 h 95"/>
                    <a:gd name="T20" fmla="*/ 0 w 94"/>
                    <a:gd name="T21" fmla="*/ 50 h 95"/>
                    <a:gd name="T22" fmla="*/ 2 w 94"/>
                    <a:gd name="T23" fmla="*/ 52 h 95"/>
                    <a:gd name="T24" fmla="*/ 4 w 94"/>
                    <a:gd name="T25" fmla="*/ 52 h 95"/>
                    <a:gd name="T26" fmla="*/ 37 w 94"/>
                    <a:gd name="T27" fmla="*/ 52 h 95"/>
                    <a:gd name="T28" fmla="*/ 37 w 94"/>
                    <a:gd name="T29" fmla="*/ 95 h 95"/>
                    <a:gd name="T30" fmla="*/ 58 w 94"/>
                    <a:gd name="T31" fmla="*/ 95 h 95"/>
                    <a:gd name="T32" fmla="*/ 58 w 94"/>
                    <a:gd name="T33" fmla="*/ 52 h 95"/>
                    <a:gd name="T34" fmla="*/ 90 w 94"/>
                    <a:gd name="T35" fmla="*/ 52 h 95"/>
                    <a:gd name="T36" fmla="*/ 90 w 94"/>
                    <a:gd name="T37" fmla="*/ 52 h 95"/>
                    <a:gd name="T38" fmla="*/ 93 w 94"/>
                    <a:gd name="T39" fmla="*/ 52 h 95"/>
                    <a:gd name="T40" fmla="*/ 94 w 94"/>
                    <a:gd name="T41" fmla="*/ 50 h 95"/>
                    <a:gd name="T42" fmla="*/ 94 w 94"/>
                    <a:gd name="T43" fmla="*/ 50 h 95"/>
                    <a:gd name="T44" fmla="*/ 94 w 94"/>
                    <a:gd name="T45" fmla="*/ 47 h 95"/>
                    <a:gd name="T46" fmla="*/ 93 w 94"/>
                    <a:gd name="T47" fmla="*/ 44 h 95"/>
                    <a:gd name="T48" fmla="*/ 51 w 94"/>
                    <a:gd name="T49"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95">
                      <a:moveTo>
                        <a:pt x="51" y="1"/>
                      </a:moveTo>
                      <a:lnTo>
                        <a:pt x="51" y="1"/>
                      </a:lnTo>
                      <a:lnTo>
                        <a:pt x="49" y="0"/>
                      </a:lnTo>
                      <a:lnTo>
                        <a:pt x="47" y="0"/>
                      </a:lnTo>
                      <a:lnTo>
                        <a:pt x="46" y="0"/>
                      </a:lnTo>
                      <a:lnTo>
                        <a:pt x="43" y="1"/>
                      </a:lnTo>
                      <a:lnTo>
                        <a:pt x="2" y="44"/>
                      </a:lnTo>
                      <a:lnTo>
                        <a:pt x="2" y="44"/>
                      </a:lnTo>
                      <a:lnTo>
                        <a:pt x="0" y="47"/>
                      </a:lnTo>
                      <a:lnTo>
                        <a:pt x="0" y="50"/>
                      </a:lnTo>
                      <a:lnTo>
                        <a:pt x="0" y="50"/>
                      </a:lnTo>
                      <a:lnTo>
                        <a:pt x="2" y="52"/>
                      </a:lnTo>
                      <a:lnTo>
                        <a:pt x="4" y="52"/>
                      </a:lnTo>
                      <a:lnTo>
                        <a:pt x="37" y="52"/>
                      </a:lnTo>
                      <a:lnTo>
                        <a:pt x="37" y="95"/>
                      </a:lnTo>
                      <a:lnTo>
                        <a:pt x="58" y="95"/>
                      </a:lnTo>
                      <a:lnTo>
                        <a:pt x="58" y="52"/>
                      </a:lnTo>
                      <a:lnTo>
                        <a:pt x="90" y="52"/>
                      </a:lnTo>
                      <a:lnTo>
                        <a:pt x="90" y="52"/>
                      </a:lnTo>
                      <a:lnTo>
                        <a:pt x="93" y="52"/>
                      </a:lnTo>
                      <a:lnTo>
                        <a:pt x="94" y="50"/>
                      </a:lnTo>
                      <a:lnTo>
                        <a:pt x="94" y="50"/>
                      </a:lnTo>
                      <a:lnTo>
                        <a:pt x="94" y="47"/>
                      </a:lnTo>
                      <a:lnTo>
                        <a:pt x="93" y="44"/>
                      </a:lnTo>
                      <a:lnTo>
                        <a:pt x="5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4" name="Freeform 91">
                  <a:extLst>
                    <a:ext uri="{FF2B5EF4-FFF2-40B4-BE49-F238E27FC236}">
                      <a16:creationId xmlns:a16="http://schemas.microsoft.com/office/drawing/2014/main" id="{56844BE0-7A0B-018A-E96C-6C7ECA397DBF}"/>
                    </a:ext>
                  </a:extLst>
                </p:cNvPr>
                <p:cNvSpPr>
                  <a:spLocks/>
                </p:cNvSpPr>
                <p:nvPr/>
              </p:nvSpPr>
              <p:spPr bwMode="auto">
                <a:xfrm rot="20700000">
                  <a:off x="6150768" y="3937863"/>
                  <a:ext cx="76200" cy="76200"/>
                </a:xfrm>
                <a:custGeom>
                  <a:avLst/>
                  <a:gdLst>
                    <a:gd name="T0" fmla="*/ 94 w 97"/>
                    <a:gd name="T1" fmla="*/ 44 h 95"/>
                    <a:gd name="T2" fmla="*/ 52 w 97"/>
                    <a:gd name="T3" fmla="*/ 1 h 95"/>
                    <a:gd name="T4" fmla="*/ 52 w 97"/>
                    <a:gd name="T5" fmla="*/ 1 h 95"/>
                    <a:gd name="T6" fmla="*/ 50 w 97"/>
                    <a:gd name="T7" fmla="*/ 0 h 95"/>
                    <a:gd name="T8" fmla="*/ 47 w 97"/>
                    <a:gd name="T9" fmla="*/ 0 h 95"/>
                    <a:gd name="T10" fmla="*/ 47 w 97"/>
                    <a:gd name="T11" fmla="*/ 0 h 95"/>
                    <a:gd name="T12" fmla="*/ 44 w 97"/>
                    <a:gd name="T13" fmla="*/ 3 h 95"/>
                    <a:gd name="T14" fmla="*/ 43 w 97"/>
                    <a:gd name="T15" fmla="*/ 5 h 95"/>
                    <a:gd name="T16" fmla="*/ 43 w 97"/>
                    <a:gd name="T17" fmla="*/ 38 h 95"/>
                    <a:gd name="T18" fmla="*/ 0 w 97"/>
                    <a:gd name="T19" fmla="*/ 38 h 95"/>
                    <a:gd name="T20" fmla="*/ 0 w 97"/>
                    <a:gd name="T21" fmla="*/ 58 h 95"/>
                    <a:gd name="T22" fmla="*/ 43 w 97"/>
                    <a:gd name="T23" fmla="*/ 58 h 95"/>
                    <a:gd name="T24" fmla="*/ 43 w 97"/>
                    <a:gd name="T25" fmla="*/ 90 h 95"/>
                    <a:gd name="T26" fmla="*/ 43 w 97"/>
                    <a:gd name="T27" fmla="*/ 90 h 95"/>
                    <a:gd name="T28" fmla="*/ 44 w 97"/>
                    <a:gd name="T29" fmla="*/ 93 h 95"/>
                    <a:gd name="T30" fmla="*/ 47 w 97"/>
                    <a:gd name="T31" fmla="*/ 95 h 95"/>
                    <a:gd name="T32" fmla="*/ 47 w 97"/>
                    <a:gd name="T33" fmla="*/ 95 h 95"/>
                    <a:gd name="T34" fmla="*/ 48 w 97"/>
                    <a:gd name="T35" fmla="*/ 95 h 95"/>
                    <a:gd name="T36" fmla="*/ 48 w 97"/>
                    <a:gd name="T37" fmla="*/ 95 h 95"/>
                    <a:gd name="T38" fmla="*/ 51 w 97"/>
                    <a:gd name="T39" fmla="*/ 95 h 95"/>
                    <a:gd name="T40" fmla="*/ 52 w 97"/>
                    <a:gd name="T41" fmla="*/ 94 h 95"/>
                    <a:gd name="T42" fmla="*/ 94 w 97"/>
                    <a:gd name="T43" fmla="*/ 51 h 95"/>
                    <a:gd name="T44" fmla="*/ 94 w 97"/>
                    <a:gd name="T45" fmla="*/ 51 h 95"/>
                    <a:gd name="T46" fmla="*/ 95 w 97"/>
                    <a:gd name="T47" fmla="*/ 50 h 95"/>
                    <a:gd name="T48" fmla="*/ 97 w 97"/>
                    <a:gd name="T49" fmla="*/ 48 h 95"/>
                    <a:gd name="T50" fmla="*/ 95 w 97"/>
                    <a:gd name="T51" fmla="*/ 46 h 95"/>
                    <a:gd name="T52" fmla="*/ 94 w 97"/>
                    <a:gd name="T53" fmla="*/ 44 h 95"/>
                    <a:gd name="T54" fmla="*/ 94 w 97"/>
                    <a:gd name="T55" fmla="*/ 4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95">
                      <a:moveTo>
                        <a:pt x="94" y="44"/>
                      </a:moveTo>
                      <a:lnTo>
                        <a:pt x="52" y="1"/>
                      </a:lnTo>
                      <a:lnTo>
                        <a:pt x="52" y="1"/>
                      </a:lnTo>
                      <a:lnTo>
                        <a:pt x="50" y="0"/>
                      </a:lnTo>
                      <a:lnTo>
                        <a:pt x="47" y="0"/>
                      </a:lnTo>
                      <a:lnTo>
                        <a:pt x="47" y="0"/>
                      </a:lnTo>
                      <a:lnTo>
                        <a:pt x="44" y="3"/>
                      </a:lnTo>
                      <a:lnTo>
                        <a:pt x="43" y="5"/>
                      </a:lnTo>
                      <a:lnTo>
                        <a:pt x="43" y="38"/>
                      </a:lnTo>
                      <a:lnTo>
                        <a:pt x="0" y="38"/>
                      </a:lnTo>
                      <a:lnTo>
                        <a:pt x="0" y="58"/>
                      </a:lnTo>
                      <a:lnTo>
                        <a:pt x="43" y="58"/>
                      </a:lnTo>
                      <a:lnTo>
                        <a:pt x="43" y="90"/>
                      </a:lnTo>
                      <a:lnTo>
                        <a:pt x="43" y="90"/>
                      </a:lnTo>
                      <a:lnTo>
                        <a:pt x="44" y="93"/>
                      </a:lnTo>
                      <a:lnTo>
                        <a:pt x="47" y="95"/>
                      </a:lnTo>
                      <a:lnTo>
                        <a:pt x="47" y="95"/>
                      </a:lnTo>
                      <a:lnTo>
                        <a:pt x="48" y="95"/>
                      </a:lnTo>
                      <a:lnTo>
                        <a:pt x="48" y="95"/>
                      </a:lnTo>
                      <a:lnTo>
                        <a:pt x="51" y="95"/>
                      </a:lnTo>
                      <a:lnTo>
                        <a:pt x="52" y="94"/>
                      </a:lnTo>
                      <a:lnTo>
                        <a:pt x="94" y="51"/>
                      </a:lnTo>
                      <a:lnTo>
                        <a:pt x="94" y="51"/>
                      </a:lnTo>
                      <a:lnTo>
                        <a:pt x="95" y="50"/>
                      </a:lnTo>
                      <a:lnTo>
                        <a:pt x="97" y="48"/>
                      </a:lnTo>
                      <a:lnTo>
                        <a:pt x="95" y="46"/>
                      </a:lnTo>
                      <a:lnTo>
                        <a:pt x="94" y="44"/>
                      </a:lnTo>
                      <a:lnTo>
                        <a:pt x="94"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5" name="Freeform 92">
                  <a:extLst>
                    <a:ext uri="{FF2B5EF4-FFF2-40B4-BE49-F238E27FC236}">
                      <a16:creationId xmlns:a16="http://schemas.microsoft.com/office/drawing/2014/main" id="{D3829664-2F16-5825-F9BB-A79A0DF1DE71}"/>
                    </a:ext>
                  </a:extLst>
                </p:cNvPr>
                <p:cNvSpPr>
                  <a:spLocks/>
                </p:cNvSpPr>
                <p:nvPr/>
              </p:nvSpPr>
              <p:spPr bwMode="auto">
                <a:xfrm rot="1440000">
                  <a:off x="6020593" y="4037707"/>
                  <a:ext cx="74613" cy="76200"/>
                </a:xfrm>
                <a:custGeom>
                  <a:avLst/>
                  <a:gdLst>
                    <a:gd name="T0" fmla="*/ 90 w 94"/>
                    <a:gd name="T1" fmla="*/ 43 h 95"/>
                    <a:gd name="T2" fmla="*/ 58 w 94"/>
                    <a:gd name="T3" fmla="*/ 43 h 95"/>
                    <a:gd name="T4" fmla="*/ 58 w 94"/>
                    <a:gd name="T5" fmla="*/ 0 h 95"/>
                    <a:gd name="T6" fmla="*/ 37 w 94"/>
                    <a:gd name="T7" fmla="*/ 0 h 95"/>
                    <a:gd name="T8" fmla="*/ 37 w 94"/>
                    <a:gd name="T9" fmla="*/ 43 h 95"/>
                    <a:gd name="T10" fmla="*/ 4 w 94"/>
                    <a:gd name="T11" fmla="*/ 43 h 95"/>
                    <a:gd name="T12" fmla="*/ 4 w 94"/>
                    <a:gd name="T13" fmla="*/ 43 h 95"/>
                    <a:gd name="T14" fmla="*/ 2 w 94"/>
                    <a:gd name="T15" fmla="*/ 43 h 95"/>
                    <a:gd name="T16" fmla="*/ 0 w 94"/>
                    <a:gd name="T17" fmla="*/ 45 h 95"/>
                    <a:gd name="T18" fmla="*/ 0 w 94"/>
                    <a:gd name="T19" fmla="*/ 45 h 95"/>
                    <a:gd name="T20" fmla="*/ 0 w 94"/>
                    <a:gd name="T21" fmla="*/ 48 h 95"/>
                    <a:gd name="T22" fmla="*/ 2 w 94"/>
                    <a:gd name="T23" fmla="*/ 51 h 95"/>
                    <a:gd name="T24" fmla="*/ 43 w 94"/>
                    <a:gd name="T25" fmla="*/ 94 h 95"/>
                    <a:gd name="T26" fmla="*/ 43 w 94"/>
                    <a:gd name="T27" fmla="*/ 94 h 95"/>
                    <a:gd name="T28" fmla="*/ 46 w 94"/>
                    <a:gd name="T29" fmla="*/ 95 h 95"/>
                    <a:gd name="T30" fmla="*/ 47 w 94"/>
                    <a:gd name="T31" fmla="*/ 95 h 95"/>
                    <a:gd name="T32" fmla="*/ 47 w 94"/>
                    <a:gd name="T33" fmla="*/ 95 h 95"/>
                    <a:gd name="T34" fmla="*/ 49 w 94"/>
                    <a:gd name="T35" fmla="*/ 95 h 95"/>
                    <a:gd name="T36" fmla="*/ 51 w 94"/>
                    <a:gd name="T37" fmla="*/ 94 h 95"/>
                    <a:gd name="T38" fmla="*/ 93 w 94"/>
                    <a:gd name="T39" fmla="*/ 51 h 95"/>
                    <a:gd name="T40" fmla="*/ 93 w 94"/>
                    <a:gd name="T41" fmla="*/ 51 h 95"/>
                    <a:gd name="T42" fmla="*/ 94 w 94"/>
                    <a:gd name="T43" fmla="*/ 48 h 95"/>
                    <a:gd name="T44" fmla="*/ 94 w 94"/>
                    <a:gd name="T45" fmla="*/ 45 h 95"/>
                    <a:gd name="T46" fmla="*/ 94 w 94"/>
                    <a:gd name="T47" fmla="*/ 45 h 95"/>
                    <a:gd name="T48" fmla="*/ 93 w 94"/>
                    <a:gd name="T49" fmla="*/ 43 h 95"/>
                    <a:gd name="T50" fmla="*/ 90 w 94"/>
                    <a:gd name="T51" fmla="*/ 43 h 95"/>
                    <a:gd name="T52" fmla="*/ 90 w 94"/>
                    <a:gd name="T53"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95">
                      <a:moveTo>
                        <a:pt x="90" y="43"/>
                      </a:moveTo>
                      <a:lnTo>
                        <a:pt x="58" y="43"/>
                      </a:lnTo>
                      <a:lnTo>
                        <a:pt x="58" y="0"/>
                      </a:lnTo>
                      <a:lnTo>
                        <a:pt x="37" y="0"/>
                      </a:lnTo>
                      <a:lnTo>
                        <a:pt x="37" y="43"/>
                      </a:lnTo>
                      <a:lnTo>
                        <a:pt x="4" y="43"/>
                      </a:lnTo>
                      <a:lnTo>
                        <a:pt x="4" y="43"/>
                      </a:lnTo>
                      <a:lnTo>
                        <a:pt x="2" y="43"/>
                      </a:lnTo>
                      <a:lnTo>
                        <a:pt x="0" y="45"/>
                      </a:lnTo>
                      <a:lnTo>
                        <a:pt x="0" y="45"/>
                      </a:lnTo>
                      <a:lnTo>
                        <a:pt x="0" y="48"/>
                      </a:lnTo>
                      <a:lnTo>
                        <a:pt x="2" y="51"/>
                      </a:lnTo>
                      <a:lnTo>
                        <a:pt x="43" y="94"/>
                      </a:lnTo>
                      <a:lnTo>
                        <a:pt x="43" y="94"/>
                      </a:lnTo>
                      <a:lnTo>
                        <a:pt x="46" y="95"/>
                      </a:lnTo>
                      <a:lnTo>
                        <a:pt x="47" y="95"/>
                      </a:lnTo>
                      <a:lnTo>
                        <a:pt x="47" y="95"/>
                      </a:lnTo>
                      <a:lnTo>
                        <a:pt x="49" y="95"/>
                      </a:lnTo>
                      <a:lnTo>
                        <a:pt x="51" y="94"/>
                      </a:lnTo>
                      <a:lnTo>
                        <a:pt x="93" y="51"/>
                      </a:lnTo>
                      <a:lnTo>
                        <a:pt x="93" y="51"/>
                      </a:lnTo>
                      <a:lnTo>
                        <a:pt x="94" y="48"/>
                      </a:lnTo>
                      <a:lnTo>
                        <a:pt x="94" y="45"/>
                      </a:lnTo>
                      <a:lnTo>
                        <a:pt x="94" y="45"/>
                      </a:lnTo>
                      <a:lnTo>
                        <a:pt x="93" y="43"/>
                      </a:lnTo>
                      <a:lnTo>
                        <a:pt x="90" y="43"/>
                      </a:lnTo>
                      <a:lnTo>
                        <a:pt x="9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6" name="Freeform 93">
                  <a:extLst>
                    <a:ext uri="{FF2B5EF4-FFF2-40B4-BE49-F238E27FC236}">
                      <a16:creationId xmlns:a16="http://schemas.microsoft.com/office/drawing/2014/main" id="{6495AECA-2463-958A-F245-D62E4B2BF044}"/>
                    </a:ext>
                  </a:extLst>
                </p:cNvPr>
                <p:cNvSpPr>
                  <a:spLocks/>
                </p:cNvSpPr>
                <p:nvPr/>
              </p:nvSpPr>
              <p:spPr bwMode="auto">
                <a:xfrm rot="900000">
                  <a:off x="5971550" y="3937863"/>
                  <a:ext cx="76200" cy="76200"/>
                </a:xfrm>
                <a:custGeom>
                  <a:avLst/>
                  <a:gdLst>
                    <a:gd name="T0" fmla="*/ 54 w 97"/>
                    <a:gd name="T1" fmla="*/ 5 h 95"/>
                    <a:gd name="T2" fmla="*/ 54 w 97"/>
                    <a:gd name="T3" fmla="*/ 5 h 95"/>
                    <a:gd name="T4" fmla="*/ 53 w 97"/>
                    <a:gd name="T5" fmla="*/ 3 h 95"/>
                    <a:gd name="T6" fmla="*/ 51 w 97"/>
                    <a:gd name="T7" fmla="*/ 0 h 95"/>
                    <a:gd name="T8" fmla="*/ 51 w 97"/>
                    <a:gd name="T9" fmla="*/ 0 h 95"/>
                    <a:gd name="T10" fmla="*/ 47 w 97"/>
                    <a:gd name="T11" fmla="*/ 0 h 95"/>
                    <a:gd name="T12" fmla="*/ 45 w 97"/>
                    <a:gd name="T13" fmla="*/ 1 h 95"/>
                    <a:gd name="T14" fmla="*/ 3 w 97"/>
                    <a:gd name="T15" fmla="*/ 44 h 95"/>
                    <a:gd name="T16" fmla="*/ 3 w 97"/>
                    <a:gd name="T17" fmla="*/ 44 h 95"/>
                    <a:gd name="T18" fmla="*/ 2 w 97"/>
                    <a:gd name="T19" fmla="*/ 46 h 95"/>
                    <a:gd name="T20" fmla="*/ 0 w 97"/>
                    <a:gd name="T21" fmla="*/ 48 h 95"/>
                    <a:gd name="T22" fmla="*/ 2 w 97"/>
                    <a:gd name="T23" fmla="*/ 50 h 95"/>
                    <a:gd name="T24" fmla="*/ 3 w 97"/>
                    <a:gd name="T25" fmla="*/ 51 h 95"/>
                    <a:gd name="T26" fmla="*/ 45 w 97"/>
                    <a:gd name="T27" fmla="*/ 94 h 95"/>
                    <a:gd name="T28" fmla="*/ 45 w 97"/>
                    <a:gd name="T29" fmla="*/ 94 h 95"/>
                    <a:gd name="T30" fmla="*/ 46 w 97"/>
                    <a:gd name="T31" fmla="*/ 95 h 95"/>
                    <a:gd name="T32" fmla="*/ 49 w 97"/>
                    <a:gd name="T33" fmla="*/ 95 h 95"/>
                    <a:gd name="T34" fmla="*/ 49 w 97"/>
                    <a:gd name="T35" fmla="*/ 95 h 95"/>
                    <a:gd name="T36" fmla="*/ 51 w 97"/>
                    <a:gd name="T37" fmla="*/ 95 h 95"/>
                    <a:gd name="T38" fmla="*/ 51 w 97"/>
                    <a:gd name="T39" fmla="*/ 95 h 95"/>
                    <a:gd name="T40" fmla="*/ 53 w 97"/>
                    <a:gd name="T41" fmla="*/ 93 h 95"/>
                    <a:gd name="T42" fmla="*/ 54 w 97"/>
                    <a:gd name="T43" fmla="*/ 90 h 95"/>
                    <a:gd name="T44" fmla="*/ 54 w 97"/>
                    <a:gd name="T45" fmla="*/ 58 h 95"/>
                    <a:gd name="T46" fmla="*/ 97 w 97"/>
                    <a:gd name="T47" fmla="*/ 58 h 95"/>
                    <a:gd name="T48" fmla="*/ 97 w 97"/>
                    <a:gd name="T49" fmla="*/ 38 h 95"/>
                    <a:gd name="T50" fmla="*/ 54 w 97"/>
                    <a:gd name="T51" fmla="*/ 38 h 95"/>
                    <a:gd name="T52" fmla="*/ 54 w 97"/>
                    <a:gd name="T53" fmla="*/ 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7" h="95">
                      <a:moveTo>
                        <a:pt x="54" y="5"/>
                      </a:moveTo>
                      <a:lnTo>
                        <a:pt x="54" y="5"/>
                      </a:lnTo>
                      <a:lnTo>
                        <a:pt x="53" y="3"/>
                      </a:lnTo>
                      <a:lnTo>
                        <a:pt x="51" y="0"/>
                      </a:lnTo>
                      <a:lnTo>
                        <a:pt x="51" y="0"/>
                      </a:lnTo>
                      <a:lnTo>
                        <a:pt x="47" y="0"/>
                      </a:lnTo>
                      <a:lnTo>
                        <a:pt x="45" y="1"/>
                      </a:lnTo>
                      <a:lnTo>
                        <a:pt x="3" y="44"/>
                      </a:lnTo>
                      <a:lnTo>
                        <a:pt x="3" y="44"/>
                      </a:lnTo>
                      <a:lnTo>
                        <a:pt x="2" y="46"/>
                      </a:lnTo>
                      <a:lnTo>
                        <a:pt x="0" y="48"/>
                      </a:lnTo>
                      <a:lnTo>
                        <a:pt x="2" y="50"/>
                      </a:lnTo>
                      <a:lnTo>
                        <a:pt x="3" y="51"/>
                      </a:lnTo>
                      <a:lnTo>
                        <a:pt x="45" y="94"/>
                      </a:lnTo>
                      <a:lnTo>
                        <a:pt x="45" y="94"/>
                      </a:lnTo>
                      <a:lnTo>
                        <a:pt x="46" y="95"/>
                      </a:lnTo>
                      <a:lnTo>
                        <a:pt x="49" y="95"/>
                      </a:lnTo>
                      <a:lnTo>
                        <a:pt x="49" y="95"/>
                      </a:lnTo>
                      <a:lnTo>
                        <a:pt x="51" y="95"/>
                      </a:lnTo>
                      <a:lnTo>
                        <a:pt x="51" y="95"/>
                      </a:lnTo>
                      <a:lnTo>
                        <a:pt x="53" y="93"/>
                      </a:lnTo>
                      <a:lnTo>
                        <a:pt x="54" y="90"/>
                      </a:lnTo>
                      <a:lnTo>
                        <a:pt x="54" y="58"/>
                      </a:lnTo>
                      <a:lnTo>
                        <a:pt x="97" y="58"/>
                      </a:lnTo>
                      <a:lnTo>
                        <a:pt x="97" y="38"/>
                      </a:lnTo>
                      <a:lnTo>
                        <a:pt x="54" y="38"/>
                      </a:lnTo>
                      <a:lnTo>
                        <a:pt x="54"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sp>
              <p:nvSpPr>
                <p:cNvPr id="47" name="Freeform 94">
                  <a:extLst>
                    <a:ext uri="{FF2B5EF4-FFF2-40B4-BE49-F238E27FC236}">
                      <a16:creationId xmlns:a16="http://schemas.microsoft.com/office/drawing/2014/main" id="{3BD6CD6C-96AE-0597-8F2D-AEAA5C632001}"/>
                    </a:ext>
                  </a:extLst>
                </p:cNvPr>
                <p:cNvSpPr>
                  <a:spLocks/>
                </p:cNvSpPr>
                <p:nvPr/>
              </p:nvSpPr>
              <p:spPr bwMode="auto">
                <a:xfrm>
                  <a:off x="6061868" y="3966269"/>
                  <a:ext cx="68263" cy="66675"/>
                </a:xfrm>
                <a:custGeom>
                  <a:avLst/>
                  <a:gdLst>
                    <a:gd name="T0" fmla="*/ 86 w 86"/>
                    <a:gd name="T1" fmla="*/ 43 h 85"/>
                    <a:gd name="T2" fmla="*/ 86 w 86"/>
                    <a:gd name="T3" fmla="*/ 43 h 85"/>
                    <a:gd name="T4" fmla="*/ 85 w 86"/>
                    <a:gd name="T5" fmla="*/ 34 h 85"/>
                    <a:gd name="T6" fmla="*/ 82 w 86"/>
                    <a:gd name="T7" fmla="*/ 26 h 85"/>
                    <a:gd name="T8" fmla="*/ 78 w 86"/>
                    <a:gd name="T9" fmla="*/ 19 h 85"/>
                    <a:gd name="T10" fmla="*/ 73 w 86"/>
                    <a:gd name="T11" fmla="*/ 12 h 85"/>
                    <a:gd name="T12" fmla="*/ 68 w 86"/>
                    <a:gd name="T13" fmla="*/ 7 h 85"/>
                    <a:gd name="T14" fmla="*/ 60 w 86"/>
                    <a:gd name="T15" fmla="*/ 3 h 85"/>
                    <a:gd name="T16" fmla="*/ 51 w 86"/>
                    <a:gd name="T17" fmla="*/ 2 h 85"/>
                    <a:gd name="T18" fmla="*/ 43 w 86"/>
                    <a:gd name="T19" fmla="*/ 0 h 85"/>
                    <a:gd name="T20" fmla="*/ 43 w 86"/>
                    <a:gd name="T21" fmla="*/ 0 h 85"/>
                    <a:gd name="T22" fmla="*/ 35 w 86"/>
                    <a:gd name="T23" fmla="*/ 2 h 85"/>
                    <a:gd name="T24" fmla="*/ 27 w 86"/>
                    <a:gd name="T25" fmla="*/ 3 h 85"/>
                    <a:gd name="T26" fmla="*/ 19 w 86"/>
                    <a:gd name="T27" fmla="*/ 7 h 85"/>
                    <a:gd name="T28" fmla="*/ 14 w 86"/>
                    <a:gd name="T29" fmla="*/ 12 h 85"/>
                    <a:gd name="T30" fmla="*/ 9 w 86"/>
                    <a:gd name="T31" fmla="*/ 19 h 85"/>
                    <a:gd name="T32" fmla="*/ 4 w 86"/>
                    <a:gd name="T33" fmla="*/ 26 h 85"/>
                    <a:gd name="T34" fmla="*/ 2 w 86"/>
                    <a:gd name="T35" fmla="*/ 34 h 85"/>
                    <a:gd name="T36" fmla="*/ 0 w 86"/>
                    <a:gd name="T37" fmla="*/ 43 h 85"/>
                    <a:gd name="T38" fmla="*/ 0 w 86"/>
                    <a:gd name="T39" fmla="*/ 43 h 85"/>
                    <a:gd name="T40" fmla="*/ 2 w 86"/>
                    <a:gd name="T41" fmla="*/ 51 h 85"/>
                    <a:gd name="T42" fmla="*/ 4 w 86"/>
                    <a:gd name="T43" fmla="*/ 59 h 85"/>
                    <a:gd name="T44" fmla="*/ 9 w 86"/>
                    <a:gd name="T45" fmla="*/ 66 h 85"/>
                    <a:gd name="T46" fmla="*/ 14 w 86"/>
                    <a:gd name="T47" fmla="*/ 73 h 85"/>
                    <a:gd name="T48" fmla="*/ 19 w 86"/>
                    <a:gd name="T49" fmla="*/ 78 h 85"/>
                    <a:gd name="T50" fmla="*/ 27 w 86"/>
                    <a:gd name="T51" fmla="*/ 82 h 85"/>
                    <a:gd name="T52" fmla="*/ 35 w 86"/>
                    <a:gd name="T53" fmla="*/ 84 h 85"/>
                    <a:gd name="T54" fmla="*/ 43 w 86"/>
                    <a:gd name="T55" fmla="*/ 85 h 85"/>
                    <a:gd name="T56" fmla="*/ 43 w 86"/>
                    <a:gd name="T57" fmla="*/ 85 h 85"/>
                    <a:gd name="T58" fmla="*/ 51 w 86"/>
                    <a:gd name="T59" fmla="*/ 84 h 85"/>
                    <a:gd name="T60" fmla="*/ 60 w 86"/>
                    <a:gd name="T61" fmla="*/ 82 h 85"/>
                    <a:gd name="T62" fmla="*/ 68 w 86"/>
                    <a:gd name="T63" fmla="*/ 78 h 85"/>
                    <a:gd name="T64" fmla="*/ 73 w 86"/>
                    <a:gd name="T65" fmla="*/ 73 h 85"/>
                    <a:gd name="T66" fmla="*/ 78 w 86"/>
                    <a:gd name="T67" fmla="*/ 66 h 85"/>
                    <a:gd name="T68" fmla="*/ 82 w 86"/>
                    <a:gd name="T69" fmla="*/ 59 h 85"/>
                    <a:gd name="T70" fmla="*/ 85 w 86"/>
                    <a:gd name="T71" fmla="*/ 51 h 85"/>
                    <a:gd name="T72" fmla="*/ 86 w 86"/>
                    <a:gd name="T73" fmla="*/ 43 h 85"/>
                    <a:gd name="T74" fmla="*/ 86 w 86"/>
                    <a:gd name="T75" fmla="*/ 4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85">
                      <a:moveTo>
                        <a:pt x="86" y="43"/>
                      </a:moveTo>
                      <a:lnTo>
                        <a:pt x="86" y="43"/>
                      </a:lnTo>
                      <a:lnTo>
                        <a:pt x="85" y="34"/>
                      </a:lnTo>
                      <a:lnTo>
                        <a:pt x="82" y="26"/>
                      </a:lnTo>
                      <a:lnTo>
                        <a:pt x="78" y="19"/>
                      </a:lnTo>
                      <a:lnTo>
                        <a:pt x="73" y="12"/>
                      </a:lnTo>
                      <a:lnTo>
                        <a:pt x="68" y="7"/>
                      </a:lnTo>
                      <a:lnTo>
                        <a:pt x="60" y="3"/>
                      </a:lnTo>
                      <a:lnTo>
                        <a:pt x="51" y="2"/>
                      </a:lnTo>
                      <a:lnTo>
                        <a:pt x="43" y="0"/>
                      </a:lnTo>
                      <a:lnTo>
                        <a:pt x="43" y="0"/>
                      </a:lnTo>
                      <a:lnTo>
                        <a:pt x="35" y="2"/>
                      </a:lnTo>
                      <a:lnTo>
                        <a:pt x="27" y="3"/>
                      </a:lnTo>
                      <a:lnTo>
                        <a:pt x="19" y="7"/>
                      </a:lnTo>
                      <a:lnTo>
                        <a:pt x="14" y="12"/>
                      </a:lnTo>
                      <a:lnTo>
                        <a:pt x="9" y="19"/>
                      </a:lnTo>
                      <a:lnTo>
                        <a:pt x="4" y="26"/>
                      </a:lnTo>
                      <a:lnTo>
                        <a:pt x="2" y="34"/>
                      </a:lnTo>
                      <a:lnTo>
                        <a:pt x="0" y="43"/>
                      </a:lnTo>
                      <a:lnTo>
                        <a:pt x="0" y="43"/>
                      </a:lnTo>
                      <a:lnTo>
                        <a:pt x="2" y="51"/>
                      </a:lnTo>
                      <a:lnTo>
                        <a:pt x="4" y="59"/>
                      </a:lnTo>
                      <a:lnTo>
                        <a:pt x="9" y="66"/>
                      </a:lnTo>
                      <a:lnTo>
                        <a:pt x="14" y="73"/>
                      </a:lnTo>
                      <a:lnTo>
                        <a:pt x="19" y="78"/>
                      </a:lnTo>
                      <a:lnTo>
                        <a:pt x="27" y="82"/>
                      </a:lnTo>
                      <a:lnTo>
                        <a:pt x="35" y="84"/>
                      </a:lnTo>
                      <a:lnTo>
                        <a:pt x="43" y="85"/>
                      </a:lnTo>
                      <a:lnTo>
                        <a:pt x="43" y="85"/>
                      </a:lnTo>
                      <a:lnTo>
                        <a:pt x="51" y="84"/>
                      </a:lnTo>
                      <a:lnTo>
                        <a:pt x="60" y="82"/>
                      </a:lnTo>
                      <a:lnTo>
                        <a:pt x="68" y="78"/>
                      </a:lnTo>
                      <a:lnTo>
                        <a:pt x="73" y="73"/>
                      </a:lnTo>
                      <a:lnTo>
                        <a:pt x="78" y="66"/>
                      </a:lnTo>
                      <a:lnTo>
                        <a:pt x="82" y="59"/>
                      </a:lnTo>
                      <a:lnTo>
                        <a:pt x="85" y="51"/>
                      </a:lnTo>
                      <a:lnTo>
                        <a:pt x="86" y="43"/>
                      </a:lnTo>
                      <a:lnTo>
                        <a:pt x="86"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sp>
            <p:nvSpPr>
              <p:cNvPr id="42" name="Freeform 92">
                <a:extLst>
                  <a:ext uri="{FF2B5EF4-FFF2-40B4-BE49-F238E27FC236}">
                    <a16:creationId xmlns:a16="http://schemas.microsoft.com/office/drawing/2014/main" id="{5009F71D-3645-4873-1AFE-65158569C27C}"/>
                  </a:ext>
                </a:extLst>
              </p:cNvPr>
              <p:cNvSpPr>
                <a:spLocks/>
              </p:cNvSpPr>
              <p:nvPr/>
            </p:nvSpPr>
            <p:spPr bwMode="auto">
              <a:xfrm rot="20160000" flipH="1">
                <a:off x="6103706" y="4039580"/>
                <a:ext cx="74613" cy="76200"/>
              </a:xfrm>
              <a:custGeom>
                <a:avLst/>
                <a:gdLst>
                  <a:gd name="T0" fmla="*/ 90 w 94"/>
                  <a:gd name="T1" fmla="*/ 43 h 95"/>
                  <a:gd name="T2" fmla="*/ 58 w 94"/>
                  <a:gd name="T3" fmla="*/ 43 h 95"/>
                  <a:gd name="T4" fmla="*/ 58 w 94"/>
                  <a:gd name="T5" fmla="*/ 0 h 95"/>
                  <a:gd name="T6" fmla="*/ 37 w 94"/>
                  <a:gd name="T7" fmla="*/ 0 h 95"/>
                  <a:gd name="T8" fmla="*/ 37 w 94"/>
                  <a:gd name="T9" fmla="*/ 43 h 95"/>
                  <a:gd name="T10" fmla="*/ 4 w 94"/>
                  <a:gd name="T11" fmla="*/ 43 h 95"/>
                  <a:gd name="T12" fmla="*/ 4 w 94"/>
                  <a:gd name="T13" fmla="*/ 43 h 95"/>
                  <a:gd name="T14" fmla="*/ 2 w 94"/>
                  <a:gd name="T15" fmla="*/ 43 h 95"/>
                  <a:gd name="T16" fmla="*/ 0 w 94"/>
                  <a:gd name="T17" fmla="*/ 45 h 95"/>
                  <a:gd name="T18" fmla="*/ 0 w 94"/>
                  <a:gd name="T19" fmla="*/ 45 h 95"/>
                  <a:gd name="T20" fmla="*/ 0 w 94"/>
                  <a:gd name="T21" fmla="*/ 48 h 95"/>
                  <a:gd name="T22" fmla="*/ 2 w 94"/>
                  <a:gd name="T23" fmla="*/ 51 h 95"/>
                  <a:gd name="T24" fmla="*/ 43 w 94"/>
                  <a:gd name="T25" fmla="*/ 94 h 95"/>
                  <a:gd name="T26" fmla="*/ 43 w 94"/>
                  <a:gd name="T27" fmla="*/ 94 h 95"/>
                  <a:gd name="T28" fmla="*/ 46 w 94"/>
                  <a:gd name="T29" fmla="*/ 95 h 95"/>
                  <a:gd name="T30" fmla="*/ 47 w 94"/>
                  <a:gd name="T31" fmla="*/ 95 h 95"/>
                  <a:gd name="T32" fmla="*/ 47 w 94"/>
                  <a:gd name="T33" fmla="*/ 95 h 95"/>
                  <a:gd name="T34" fmla="*/ 49 w 94"/>
                  <a:gd name="T35" fmla="*/ 95 h 95"/>
                  <a:gd name="T36" fmla="*/ 51 w 94"/>
                  <a:gd name="T37" fmla="*/ 94 h 95"/>
                  <a:gd name="T38" fmla="*/ 93 w 94"/>
                  <a:gd name="T39" fmla="*/ 51 h 95"/>
                  <a:gd name="T40" fmla="*/ 93 w 94"/>
                  <a:gd name="T41" fmla="*/ 51 h 95"/>
                  <a:gd name="T42" fmla="*/ 94 w 94"/>
                  <a:gd name="T43" fmla="*/ 48 h 95"/>
                  <a:gd name="T44" fmla="*/ 94 w 94"/>
                  <a:gd name="T45" fmla="*/ 45 h 95"/>
                  <a:gd name="T46" fmla="*/ 94 w 94"/>
                  <a:gd name="T47" fmla="*/ 45 h 95"/>
                  <a:gd name="T48" fmla="*/ 93 w 94"/>
                  <a:gd name="T49" fmla="*/ 43 h 95"/>
                  <a:gd name="T50" fmla="*/ 90 w 94"/>
                  <a:gd name="T51" fmla="*/ 43 h 95"/>
                  <a:gd name="T52" fmla="*/ 90 w 94"/>
                  <a:gd name="T53" fmla="*/ 4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95">
                    <a:moveTo>
                      <a:pt x="90" y="43"/>
                    </a:moveTo>
                    <a:lnTo>
                      <a:pt x="58" y="43"/>
                    </a:lnTo>
                    <a:lnTo>
                      <a:pt x="58" y="0"/>
                    </a:lnTo>
                    <a:lnTo>
                      <a:pt x="37" y="0"/>
                    </a:lnTo>
                    <a:lnTo>
                      <a:pt x="37" y="43"/>
                    </a:lnTo>
                    <a:lnTo>
                      <a:pt x="4" y="43"/>
                    </a:lnTo>
                    <a:lnTo>
                      <a:pt x="4" y="43"/>
                    </a:lnTo>
                    <a:lnTo>
                      <a:pt x="2" y="43"/>
                    </a:lnTo>
                    <a:lnTo>
                      <a:pt x="0" y="45"/>
                    </a:lnTo>
                    <a:lnTo>
                      <a:pt x="0" y="45"/>
                    </a:lnTo>
                    <a:lnTo>
                      <a:pt x="0" y="48"/>
                    </a:lnTo>
                    <a:lnTo>
                      <a:pt x="2" y="51"/>
                    </a:lnTo>
                    <a:lnTo>
                      <a:pt x="43" y="94"/>
                    </a:lnTo>
                    <a:lnTo>
                      <a:pt x="43" y="94"/>
                    </a:lnTo>
                    <a:lnTo>
                      <a:pt x="46" y="95"/>
                    </a:lnTo>
                    <a:lnTo>
                      <a:pt x="47" y="95"/>
                    </a:lnTo>
                    <a:lnTo>
                      <a:pt x="47" y="95"/>
                    </a:lnTo>
                    <a:lnTo>
                      <a:pt x="49" y="95"/>
                    </a:lnTo>
                    <a:lnTo>
                      <a:pt x="51" y="94"/>
                    </a:lnTo>
                    <a:lnTo>
                      <a:pt x="93" y="51"/>
                    </a:lnTo>
                    <a:lnTo>
                      <a:pt x="93" y="51"/>
                    </a:lnTo>
                    <a:lnTo>
                      <a:pt x="94" y="48"/>
                    </a:lnTo>
                    <a:lnTo>
                      <a:pt x="94" y="45"/>
                    </a:lnTo>
                    <a:lnTo>
                      <a:pt x="94" y="45"/>
                    </a:lnTo>
                    <a:lnTo>
                      <a:pt x="93" y="43"/>
                    </a:lnTo>
                    <a:lnTo>
                      <a:pt x="90" y="43"/>
                    </a:lnTo>
                    <a:lnTo>
                      <a:pt x="9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Open Sans"/>
                  <a:ea typeface="+mn-ea"/>
                  <a:cs typeface="+mn-cs"/>
                </a:endParaRPr>
              </a:p>
            </p:txBody>
          </p:sp>
        </p:grpSp>
      </p:grpSp>
      <p:sp>
        <p:nvSpPr>
          <p:cNvPr id="48" name="Rectangle 47">
            <a:extLst>
              <a:ext uri="{FF2B5EF4-FFF2-40B4-BE49-F238E27FC236}">
                <a16:creationId xmlns:a16="http://schemas.microsoft.com/office/drawing/2014/main" id="{35D6EA45-0C14-5A6F-91BD-57D132D532A1}"/>
              </a:ext>
            </a:extLst>
          </p:cNvPr>
          <p:cNvSpPr/>
          <p:nvPr/>
        </p:nvSpPr>
        <p:spPr>
          <a:xfrm>
            <a:off x="785495" y="1794454"/>
            <a:ext cx="3565802" cy="258532"/>
          </a:xfrm>
          <a:prstGeom prst="rect">
            <a:avLst/>
          </a:prstGeom>
        </p:spPr>
        <p:txBody>
          <a:bodyPr wrap="square">
            <a:spAutoFit/>
          </a:bodyPr>
          <a:lstStyle/>
          <a:p>
            <a:pPr marL="0" marR="0" lvl="1" indent="0" algn="l" defTabSz="914400" rtl="0" eaLnBrk="0" fontAlgn="auto" latinLnBrk="0" hangingPunct="0">
              <a:lnSpc>
                <a:spcPct val="90000"/>
              </a:lnSpc>
              <a:spcBef>
                <a:spcPts val="300"/>
              </a:spcBef>
              <a:spcAft>
                <a:spcPts val="0"/>
              </a:spcAft>
              <a:buClrTx/>
              <a:buSzPct val="100000"/>
              <a:buFontTx/>
              <a:buNone/>
              <a:tabLst>
                <a:tab pos="1544187" algn="l"/>
              </a:tabLst>
              <a:defRPr/>
            </a:pPr>
            <a:r>
              <a:rPr kumimoji="0" lang="en-US" sz="1200" b="1" i="0" u="none" strike="noStrike" kern="1200" cap="none" spc="100" normalizeH="0" baseline="0" noProof="0">
                <a:ln>
                  <a:noFill/>
                </a:ln>
                <a:solidFill>
                  <a:srgbClr val="000000"/>
                </a:solidFill>
                <a:effectLst/>
                <a:uLnTx/>
                <a:uFillTx/>
                <a:latin typeface="Open Sans"/>
                <a:ea typeface="Open Sans Light" panose="020B0306030504020204" pitchFamily="34" charset="0"/>
                <a:cs typeface="Open Sans Light" panose="020B0306030504020204" pitchFamily="34" charset="0"/>
              </a:rPr>
              <a:t>Objectives</a:t>
            </a:r>
          </a:p>
        </p:txBody>
      </p:sp>
      <p:cxnSp>
        <p:nvCxnSpPr>
          <p:cNvPr id="49" name="Straight Connector 48">
            <a:extLst>
              <a:ext uri="{FF2B5EF4-FFF2-40B4-BE49-F238E27FC236}">
                <a16:creationId xmlns:a16="http://schemas.microsoft.com/office/drawing/2014/main" id="{7F48FF3F-8A32-A2D0-BB6A-018BBF331D00}"/>
              </a:ext>
            </a:extLst>
          </p:cNvPr>
          <p:cNvCxnSpPr>
            <a:cxnSpLocks/>
          </p:cNvCxnSpPr>
          <p:nvPr/>
        </p:nvCxnSpPr>
        <p:spPr>
          <a:xfrm>
            <a:off x="863954" y="2191951"/>
            <a:ext cx="5303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5E98715-15F0-E5AF-918E-380844350456}"/>
              </a:ext>
            </a:extLst>
          </p:cNvPr>
          <p:cNvCxnSpPr/>
          <p:nvPr/>
        </p:nvCxnSpPr>
        <p:spPr>
          <a:xfrm>
            <a:off x="863954" y="2863027"/>
            <a:ext cx="5303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2167AEB-6C9D-7CD7-3B86-274A3AF78824}"/>
              </a:ext>
            </a:extLst>
          </p:cNvPr>
          <p:cNvCxnSpPr/>
          <p:nvPr/>
        </p:nvCxnSpPr>
        <p:spPr>
          <a:xfrm>
            <a:off x="863954" y="3539747"/>
            <a:ext cx="5303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39CD206-8A78-51B5-C15A-874816531022}"/>
              </a:ext>
            </a:extLst>
          </p:cNvPr>
          <p:cNvCxnSpPr/>
          <p:nvPr/>
        </p:nvCxnSpPr>
        <p:spPr>
          <a:xfrm>
            <a:off x="863953" y="4264834"/>
            <a:ext cx="5303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BE75674-1FD9-0A6B-C588-04E61FDC1DD9}"/>
              </a:ext>
            </a:extLst>
          </p:cNvPr>
          <p:cNvCxnSpPr>
            <a:cxnSpLocks/>
          </p:cNvCxnSpPr>
          <p:nvPr/>
        </p:nvCxnSpPr>
        <p:spPr>
          <a:xfrm>
            <a:off x="863953" y="4944481"/>
            <a:ext cx="530352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5" name="object 12">
            <a:extLst>
              <a:ext uri="{FF2B5EF4-FFF2-40B4-BE49-F238E27FC236}">
                <a16:creationId xmlns:a16="http://schemas.microsoft.com/office/drawing/2014/main" id="{CC783756-5F35-0088-31BC-81C1A2C19C10}"/>
              </a:ext>
            </a:extLst>
          </p:cNvPr>
          <p:cNvSpPr/>
          <p:nvPr/>
        </p:nvSpPr>
        <p:spPr>
          <a:xfrm>
            <a:off x="6349461" y="1907258"/>
            <a:ext cx="651694" cy="3380878"/>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accent6">
              <a:lumMod val="20000"/>
              <a:lumOff val="8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lumMod val="50000"/>
                </a:prstClr>
              </a:solidFill>
              <a:effectLst/>
              <a:uLnTx/>
              <a:uFillTx/>
              <a:latin typeface="Open Sans"/>
              <a:ea typeface="+mn-ea"/>
              <a:cs typeface="+mn-cs"/>
            </a:endParaRPr>
          </a:p>
        </p:txBody>
      </p:sp>
      <p:grpSp>
        <p:nvGrpSpPr>
          <p:cNvPr id="2" name="Group 1">
            <a:extLst>
              <a:ext uri="{FF2B5EF4-FFF2-40B4-BE49-F238E27FC236}">
                <a16:creationId xmlns:a16="http://schemas.microsoft.com/office/drawing/2014/main" id="{481694E8-3463-F50D-5476-57298FAABE61}"/>
              </a:ext>
            </a:extLst>
          </p:cNvPr>
          <p:cNvGrpSpPr/>
          <p:nvPr/>
        </p:nvGrpSpPr>
        <p:grpSpPr>
          <a:xfrm>
            <a:off x="7411423" y="4573320"/>
            <a:ext cx="339202" cy="291277"/>
            <a:chOff x="10828338" y="1279525"/>
            <a:chExt cx="534987" cy="454025"/>
          </a:xfrm>
        </p:grpSpPr>
        <p:sp>
          <p:nvSpPr>
            <p:cNvPr id="8" name="Freeform 422">
              <a:extLst>
                <a:ext uri="{FF2B5EF4-FFF2-40B4-BE49-F238E27FC236}">
                  <a16:creationId xmlns:a16="http://schemas.microsoft.com/office/drawing/2014/main" id="{89817151-3DA8-D63E-9BE7-EB212F25C4DA}"/>
                </a:ext>
              </a:extLst>
            </p:cNvPr>
            <p:cNvSpPr>
              <a:spLocks noEditPoints="1"/>
            </p:cNvSpPr>
            <p:nvPr/>
          </p:nvSpPr>
          <p:spPr bwMode="auto">
            <a:xfrm>
              <a:off x="10828338" y="1279525"/>
              <a:ext cx="534987" cy="454025"/>
            </a:xfrm>
            <a:custGeom>
              <a:avLst/>
              <a:gdLst>
                <a:gd name="T0" fmla="*/ 226 w 240"/>
                <a:gd name="T1" fmla="*/ 24 h 204"/>
                <a:gd name="T2" fmla="*/ 68 w 240"/>
                <a:gd name="T3" fmla="*/ 24 h 204"/>
                <a:gd name="T4" fmla="*/ 50 w 240"/>
                <a:gd name="T5" fmla="*/ 0 h 204"/>
                <a:gd name="T6" fmla="*/ 14 w 240"/>
                <a:gd name="T7" fmla="*/ 0 h 204"/>
                <a:gd name="T8" fmla="*/ 0 w 240"/>
                <a:gd name="T9" fmla="*/ 14 h 204"/>
                <a:gd name="T10" fmla="*/ 0 w 240"/>
                <a:gd name="T11" fmla="*/ 189 h 204"/>
                <a:gd name="T12" fmla="*/ 14 w 240"/>
                <a:gd name="T13" fmla="*/ 204 h 204"/>
                <a:gd name="T14" fmla="*/ 226 w 240"/>
                <a:gd name="T15" fmla="*/ 204 h 204"/>
                <a:gd name="T16" fmla="*/ 240 w 240"/>
                <a:gd name="T17" fmla="*/ 189 h 204"/>
                <a:gd name="T18" fmla="*/ 240 w 240"/>
                <a:gd name="T19" fmla="*/ 38 h 204"/>
                <a:gd name="T20" fmla="*/ 226 w 240"/>
                <a:gd name="T21" fmla="*/ 24 h 204"/>
                <a:gd name="T22" fmla="*/ 14 w 240"/>
                <a:gd name="T23" fmla="*/ 9 h 204"/>
                <a:gd name="T24" fmla="*/ 49 w 240"/>
                <a:gd name="T25" fmla="*/ 9 h 204"/>
                <a:gd name="T26" fmla="*/ 60 w 240"/>
                <a:gd name="T27" fmla="*/ 30 h 204"/>
                <a:gd name="T28" fmla="*/ 65 w 240"/>
                <a:gd name="T29" fmla="*/ 34 h 204"/>
                <a:gd name="T30" fmla="*/ 226 w 240"/>
                <a:gd name="T31" fmla="*/ 34 h 204"/>
                <a:gd name="T32" fmla="*/ 230 w 240"/>
                <a:gd name="T33" fmla="*/ 38 h 204"/>
                <a:gd name="T34" fmla="*/ 230 w 240"/>
                <a:gd name="T35" fmla="*/ 57 h 204"/>
                <a:gd name="T36" fmla="*/ 10 w 240"/>
                <a:gd name="T37" fmla="*/ 57 h 204"/>
                <a:gd name="T38" fmla="*/ 10 w 240"/>
                <a:gd name="T39" fmla="*/ 14 h 204"/>
                <a:gd name="T40" fmla="*/ 14 w 240"/>
                <a:gd name="T41" fmla="*/ 9 h 204"/>
                <a:gd name="T42" fmla="*/ 226 w 240"/>
                <a:gd name="T43" fmla="*/ 194 h 204"/>
                <a:gd name="T44" fmla="*/ 14 w 240"/>
                <a:gd name="T45" fmla="*/ 194 h 204"/>
                <a:gd name="T46" fmla="*/ 10 w 240"/>
                <a:gd name="T47" fmla="*/ 189 h 204"/>
                <a:gd name="T48" fmla="*/ 10 w 240"/>
                <a:gd name="T49" fmla="*/ 67 h 204"/>
                <a:gd name="T50" fmla="*/ 230 w 240"/>
                <a:gd name="T51" fmla="*/ 67 h 204"/>
                <a:gd name="T52" fmla="*/ 230 w 240"/>
                <a:gd name="T53" fmla="*/ 189 h 204"/>
                <a:gd name="T54" fmla="*/ 226 w 240"/>
                <a:gd name="T55" fmla="*/ 19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0" h="204">
                  <a:moveTo>
                    <a:pt x="226" y="24"/>
                  </a:moveTo>
                  <a:cubicBezTo>
                    <a:pt x="68" y="24"/>
                    <a:pt x="68" y="24"/>
                    <a:pt x="68" y="24"/>
                  </a:cubicBezTo>
                  <a:cubicBezTo>
                    <a:pt x="58" y="0"/>
                    <a:pt x="52" y="0"/>
                    <a:pt x="50" y="0"/>
                  </a:cubicBezTo>
                  <a:cubicBezTo>
                    <a:pt x="14" y="0"/>
                    <a:pt x="14" y="0"/>
                    <a:pt x="14" y="0"/>
                  </a:cubicBezTo>
                  <a:cubicBezTo>
                    <a:pt x="6" y="0"/>
                    <a:pt x="0" y="6"/>
                    <a:pt x="0" y="14"/>
                  </a:cubicBezTo>
                  <a:cubicBezTo>
                    <a:pt x="0" y="189"/>
                    <a:pt x="0" y="189"/>
                    <a:pt x="0" y="189"/>
                  </a:cubicBezTo>
                  <a:cubicBezTo>
                    <a:pt x="0" y="197"/>
                    <a:pt x="6" y="204"/>
                    <a:pt x="14" y="204"/>
                  </a:cubicBezTo>
                  <a:cubicBezTo>
                    <a:pt x="226" y="204"/>
                    <a:pt x="226" y="204"/>
                    <a:pt x="226" y="204"/>
                  </a:cubicBezTo>
                  <a:cubicBezTo>
                    <a:pt x="234" y="204"/>
                    <a:pt x="240" y="197"/>
                    <a:pt x="240" y="189"/>
                  </a:cubicBezTo>
                  <a:cubicBezTo>
                    <a:pt x="240" y="38"/>
                    <a:pt x="240" y="38"/>
                    <a:pt x="240" y="38"/>
                  </a:cubicBezTo>
                  <a:cubicBezTo>
                    <a:pt x="240" y="30"/>
                    <a:pt x="234" y="24"/>
                    <a:pt x="226" y="24"/>
                  </a:cubicBezTo>
                  <a:close/>
                  <a:moveTo>
                    <a:pt x="14" y="9"/>
                  </a:moveTo>
                  <a:cubicBezTo>
                    <a:pt x="49" y="9"/>
                    <a:pt x="49" y="9"/>
                    <a:pt x="49" y="9"/>
                  </a:cubicBezTo>
                  <a:cubicBezTo>
                    <a:pt x="52" y="12"/>
                    <a:pt x="56" y="21"/>
                    <a:pt x="60" y="30"/>
                  </a:cubicBezTo>
                  <a:cubicBezTo>
                    <a:pt x="61" y="32"/>
                    <a:pt x="62" y="34"/>
                    <a:pt x="65" y="34"/>
                  </a:cubicBezTo>
                  <a:cubicBezTo>
                    <a:pt x="226" y="34"/>
                    <a:pt x="226" y="34"/>
                    <a:pt x="226" y="34"/>
                  </a:cubicBezTo>
                  <a:cubicBezTo>
                    <a:pt x="228" y="34"/>
                    <a:pt x="230" y="36"/>
                    <a:pt x="230" y="38"/>
                  </a:cubicBezTo>
                  <a:cubicBezTo>
                    <a:pt x="230" y="57"/>
                    <a:pt x="230" y="57"/>
                    <a:pt x="230" y="57"/>
                  </a:cubicBezTo>
                  <a:cubicBezTo>
                    <a:pt x="10" y="57"/>
                    <a:pt x="10" y="57"/>
                    <a:pt x="10" y="57"/>
                  </a:cubicBezTo>
                  <a:cubicBezTo>
                    <a:pt x="10" y="14"/>
                    <a:pt x="10" y="14"/>
                    <a:pt x="10" y="14"/>
                  </a:cubicBezTo>
                  <a:cubicBezTo>
                    <a:pt x="10" y="11"/>
                    <a:pt x="12" y="9"/>
                    <a:pt x="14" y="9"/>
                  </a:cubicBezTo>
                  <a:close/>
                  <a:moveTo>
                    <a:pt x="226" y="194"/>
                  </a:moveTo>
                  <a:cubicBezTo>
                    <a:pt x="14" y="194"/>
                    <a:pt x="14" y="194"/>
                    <a:pt x="14" y="194"/>
                  </a:cubicBezTo>
                  <a:cubicBezTo>
                    <a:pt x="12" y="194"/>
                    <a:pt x="10" y="192"/>
                    <a:pt x="10" y="189"/>
                  </a:cubicBezTo>
                  <a:cubicBezTo>
                    <a:pt x="10" y="67"/>
                    <a:pt x="10" y="67"/>
                    <a:pt x="10" y="67"/>
                  </a:cubicBezTo>
                  <a:cubicBezTo>
                    <a:pt x="230" y="67"/>
                    <a:pt x="230" y="67"/>
                    <a:pt x="230" y="67"/>
                  </a:cubicBezTo>
                  <a:cubicBezTo>
                    <a:pt x="230" y="189"/>
                    <a:pt x="230" y="189"/>
                    <a:pt x="230" y="189"/>
                  </a:cubicBezTo>
                  <a:cubicBezTo>
                    <a:pt x="230" y="192"/>
                    <a:pt x="228" y="194"/>
                    <a:pt x="226" y="194"/>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 name="Freeform 423">
              <a:extLst>
                <a:ext uri="{FF2B5EF4-FFF2-40B4-BE49-F238E27FC236}">
                  <a16:creationId xmlns:a16="http://schemas.microsoft.com/office/drawing/2014/main" id="{53A8D251-E194-9CD4-976D-C1B144C5CEF3}"/>
                </a:ext>
              </a:extLst>
            </p:cNvPr>
            <p:cNvSpPr>
              <a:spLocks noEditPoints="1"/>
            </p:cNvSpPr>
            <p:nvPr/>
          </p:nvSpPr>
          <p:spPr bwMode="auto">
            <a:xfrm>
              <a:off x="10904538" y="1481138"/>
              <a:ext cx="374650" cy="165100"/>
            </a:xfrm>
            <a:custGeom>
              <a:avLst/>
              <a:gdLst>
                <a:gd name="T0" fmla="*/ 131 w 168"/>
                <a:gd name="T1" fmla="*/ 0 h 74"/>
                <a:gd name="T2" fmla="*/ 99 w 168"/>
                <a:gd name="T3" fmla="*/ 18 h 74"/>
                <a:gd name="T4" fmla="*/ 10 w 168"/>
                <a:gd name="T5" fmla="*/ 18 h 74"/>
                <a:gd name="T6" fmla="*/ 5 w 168"/>
                <a:gd name="T7" fmla="*/ 21 h 74"/>
                <a:gd name="T8" fmla="*/ 0 w 168"/>
                <a:gd name="T9" fmla="*/ 33 h 74"/>
                <a:gd name="T10" fmla="*/ 2 w 168"/>
                <a:gd name="T11" fmla="*/ 38 h 74"/>
                <a:gd name="T12" fmla="*/ 15 w 168"/>
                <a:gd name="T13" fmla="*/ 51 h 74"/>
                <a:gd name="T14" fmla="*/ 21 w 168"/>
                <a:gd name="T15" fmla="*/ 51 h 74"/>
                <a:gd name="T16" fmla="*/ 33 w 168"/>
                <a:gd name="T17" fmla="*/ 45 h 74"/>
                <a:gd name="T18" fmla="*/ 45 w 168"/>
                <a:gd name="T19" fmla="*/ 53 h 74"/>
                <a:gd name="T20" fmla="*/ 51 w 168"/>
                <a:gd name="T21" fmla="*/ 53 h 74"/>
                <a:gd name="T22" fmla="*/ 66 w 168"/>
                <a:gd name="T23" fmla="*/ 42 h 74"/>
                <a:gd name="T24" fmla="*/ 76 w 168"/>
                <a:gd name="T25" fmla="*/ 51 h 74"/>
                <a:gd name="T26" fmla="*/ 79 w 168"/>
                <a:gd name="T27" fmla="*/ 53 h 74"/>
                <a:gd name="T28" fmla="*/ 98 w 168"/>
                <a:gd name="T29" fmla="*/ 53 h 74"/>
                <a:gd name="T30" fmla="*/ 131 w 168"/>
                <a:gd name="T31" fmla="*/ 74 h 74"/>
                <a:gd name="T32" fmla="*/ 168 w 168"/>
                <a:gd name="T33" fmla="*/ 37 h 74"/>
                <a:gd name="T34" fmla="*/ 157 w 168"/>
                <a:gd name="T35" fmla="*/ 10 h 74"/>
                <a:gd name="T36" fmla="*/ 131 w 168"/>
                <a:gd name="T37" fmla="*/ 0 h 74"/>
                <a:gd name="T38" fmla="*/ 131 w 168"/>
                <a:gd name="T39" fmla="*/ 64 h 74"/>
                <a:gd name="T40" fmla="*/ 106 w 168"/>
                <a:gd name="T41" fmla="*/ 46 h 74"/>
                <a:gd name="T42" fmla="*/ 101 w 168"/>
                <a:gd name="T43" fmla="*/ 43 h 74"/>
                <a:gd name="T44" fmla="*/ 81 w 168"/>
                <a:gd name="T45" fmla="*/ 43 h 74"/>
                <a:gd name="T46" fmla="*/ 70 w 168"/>
                <a:gd name="T47" fmla="*/ 32 h 74"/>
                <a:gd name="T48" fmla="*/ 64 w 168"/>
                <a:gd name="T49" fmla="*/ 31 h 74"/>
                <a:gd name="T50" fmla="*/ 48 w 168"/>
                <a:gd name="T51" fmla="*/ 43 h 74"/>
                <a:gd name="T52" fmla="*/ 35 w 168"/>
                <a:gd name="T53" fmla="*/ 35 h 74"/>
                <a:gd name="T54" fmla="*/ 30 w 168"/>
                <a:gd name="T55" fmla="*/ 35 h 74"/>
                <a:gd name="T56" fmla="*/ 19 w 168"/>
                <a:gd name="T57" fmla="*/ 41 h 74"/>
                <a:gd name="T58" fmla="*/ 11 w 168"/>
                <a:gd name="T59" fmla="*/ 33 h 74"/>
                <a:gd name="T60" fmla="*/ 13 w 168"/>
                <a:gd name="T61" fmla="*/ 28 h 74"/>
                <a:gd name="T62" fmla="*/ 102 w 168"/>
                <a:gd name="T63" fmla="*/ 28 h 74"/>
                <a:gd name="T64" fmla="*/ 106 w 168"/>
                <a:gd name="T65" fmla="*/ 25 h 74"/>
                <a:gd name="T66" fmla="*/ 131 w 168"/>
                <a:gd name="T67" fmla="*/ 9 h 74"/>
                <a:gd name="T68" fmla="*/ 151 w 168"/>
                <a:gd name="T69" fmla="*/ 17 h 74"/>
                <a:gd name="T70" fmla="*/ 159 w 168"/>
                <a:gd name="T71" fmla="*/ 37 h 74"/>
                <a:gd name="T72" fmla="*/ 131 w 168"/>
                <a:gd name="T73" fmla="*/ 6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8" h="74">
                  <a:moveTo>
                    <a:pt x="131" y="0"/>
                  </a:moveTo>
                  <a:cubicBezTo>
                    <a:pt x="118" y="0"/>
                    <a:pt x="106" y="7"/>
                    <a:pt x="99" y="18"/>
                  </a:cubicBezTo>
                  <a:cubicBezTo>
                    <a:pt x="10" y="18"/>
                    <a:pt x="10" y="18"/>
                    <a:pt x="10" y="18"/>
                  </a:cubicBezTo>
                  <a:cubicBezTo>
                    <a:pt x="8" y="18"/>
                    <a:pt x="6" y="19"/>
                    <a:pt x="5" y="21"/>
                  </a:cubicBezTo>
                  <a:cubicBezTo>
                    <a:pt x="0" y="33"/>
                    <a:pt x="0" y="33"/>
                    <a:pt x="0" y="33"/>
                  </a:cubicBezTo>
                  <a:cubicBezTo>
                    <a:pt x="0" y="34"/>
                    <a:pt x="0" y="37"/>
                    <a:pt x="2" y="38"/>
                  </a:cubicBezTo>
                  <a:cubicBezTo>
                    <a:pt x="15" y="51"/>
                    <a:pt x="15" y="51"/>
                    <a:pt x="15" y="51"/>
                  </a:cubicBezTo>
                  <a:cubicBezTo>
                    <a:pt x="17" y="52"/>
                    <a:pt x="19" y="52"/>
                    <a:pt x="21" y="51"/>
                  </a:cubicBezTo>
                  <a:cubicBezTo>
                    <a:pt x="33" y="45"/>
                    <a:pt x="33" y="45"/>
                    <a:pt x="33" y="45"/>
                  </a:cubicBezTo>
                  <a:cubicBezTo>
                    <a:pt x="45" y="53"/>
                    <a:pt x="45" y="53"/>
                    <a:pt x="45" y="53"/>
                  </a:cubicBezTo>
                  <a:cubicBezTo>
                    <a:pt x="47" y="54"/>
                    <a:pt x="49" y="54"/>
                    <a:pt x="51" y="53"/>
                  </a:cubicBezTo>
                  <a:cubicBezTo>
                    <a:pt x="66" y="42"/>
                    <a:pt x="66" y="42"/>
                    <a:pt x="66" y="42"/>
                  </a:cubicBezTo>
                  <a:cubicBezTo>
                    <a:pt x="76" y="51"/>
                    <a:pt x="76" y="51"/>
                    <a:pt x="76" y="51"/>
                  </a:cubicBezTo>
                  <a:cubicBezTo>
                    <a:pt x="77" y="52"/>
                    <a:pt x="78" y="53"/>
                    <a:pt x="79" y="53"/>
                  </a:cubicBezTo>
                  <a:cubicBezTo>
                    <a:pt x="98" y="53"/>
                    <a:pt x="98" y="53"/>
                    <a:pt x="98" y="53"/>
                  </a:cubicBezTo>
                  <a:cubicBezTo>
                    <a:pt x="104" y="66"/>
                    <a:pt x="117" y="74"/>
                    <a:pt x="131" y="74"/>
                  </a:cubicBezTo>
                  <a:cubicBezTo>
                    <a:pt x="152" y="74"/>
                    <a:pt x="168" y="57"/>
                    <a:pt x="168" y="37"/>
                  </a:cubicBezTo>
                  <a:cubicBezTo>
                    <a:pt x="168" y="27"/>
                    <a:pt x="164" y="17"/>
                    <a:pt x="157" y="10"/>
                  </a:cubicBezTo>
                  <a:cubicBezTo>
                    <a:pt x="150" y="3"/>
                    <a:pt x="141" y="0"/>
                    <a:pt x="131" y="0"/>
                  </a:cubicBezTo>
                  <a:close/>
                  <a:moveTo>
                    <a:pt x="131" y="64"/>
                  </a:moveTo>
                  <a:cubicBezTo>
                    <a:pt x="120" y="64"/>
                    <a:pt x="110" y="57"/>
                    <a:pt x="106" y="46"/>
                  </a:cubicBezTo>
                  <a:cubicBezTo>
                    <a:pt x="105" y="44"/>
                    <a:pt x="103" y="43"/>
                    <a:pt x="101" y="43"/>
                  </a:cubicBezTo>
                  <a:cubicBezTo>
                    <a:pt x="81" y="43"/>
                    <a:pt x="81" y="43"/>
                    <a:pt x="81" y="43"/>
                  </a:cubicBezTo>
                  <a:cubicBezTo>
                    <a:pt x="70" y="32"/>
                    <a:pt x="70" y="32"/>
                    <a:pt x="70" y="32"/>
                  </a:cubicBezTo>
                  <a:cubicBezTo>
                    <a:pt x="69" y="30"/>
                    <a:pt x="66" y="30"/>
                    <a:pt x="64" y="31"/>
                  </a:cubicBezTo>
                  <a:cubicBezTo>
                    <a:pt x="48" y="43"/>
                    <a:pt x="48" y="43"/>
                    <a:pt x="48" y="43"/>
                  </a:cubicBezTo>
                  <a:cubicBezTo>
                    <a:pt x="35" y="35"/>
                    <a:pt x="35" y="35"/>
                    <a:pt x="35" y="35"/>
                  </a:cubicBezTo>
                  <a:cubicBezTo>
                    <a:pt x="34" y="34"/>
                    <a:pt x="32" y="34"/>
                    <a:pt x="30" y="35"/>
                  </a:cubicBezTo>
                  <a:cubicBezTo>
                    <a:pt x="19" y="41"/>
                    <a:pt x="19" y="41"/>
                    <a:pt x="19" y="41"/>
                  </a:cubicBezTo>
                  <a:cubicBezTo>
                    <a:pt x="11" y="33"/>
                    <a:pt x="11" y="33"/>
                    <a:pt x="11" y="33"/>
                  </a:cubicBezTo>
                  <a:cubicBezTo>
                    <a:pt x="13" y="28"/>
                    <a:pt x="13" y="28"/>
                    <a:pt x="13" y="28"/>
                  </a:cubicBezTo>
                  <a:cubicBezTo>
                    <a:pt x="102" y="28"/>
                    <a:pt x="102" y="28"/>
                    <a:pt x="102" y="28"/>
                  </a:cubicBezTo>
                  <a:cubicBezTo>
                    <a:pt x="104" y="28"/>
                    <a:pt x="106" y="27"/>
                    <a:pt x="106" y="25"/>
                  </a:cubicBezTo>
                  <a:cubicBezTo>
                    <a:pt x="111" y="16"/>
                    <a:pt x="121" y="9"/>
                    <a:pt x="131" y="9"/>
                  </a:cubicBezTo>
                  <a:cubicBezTo>
                    <a:pt x="138" y="9"/>
                    <a:pt x="145" y="12"/>
                    <a:pt x="151" y="17"/>
                  </a:cubicBezTo>
                  <a:cubicBezTo>
                    <a:pt x="156" y="23"/>
                    <a:pt x="159" y="29"/>
                    <a:pt x="159" y="37"/>
                  </a:cubicBezTo>
                  <a:cubicBezTo>
                    <a:pt x="159" y="52"/>
                    <a:pt x="146" y="64"/>
                    <a:pt x="131" y="64"/>
                  </a:cubicBez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3" name="Oval 424">
              <a:extLst>
                <a:ext uri="{FF2B5EF4-FFF2-40B4-BE49-F238E27FC236}">
                  <a16:creationId xmlns:a16="http://schemas.microsoft.com/office/drawing/2014/main" id="{4065EBFC-54A7-FF79-119B-6BABA6B97EA7}"/>
                </a:ext>
              </a:extLst>
            </p:cNvPr>
            <p:cNvSpPr>
              <a:spLocks noChangeArrowheads="1"/>
            </p:cNvSpPr>
            <p:nvPr/>
          </p:nvSpPr>
          <p:spPr bwMode="auto">
            <a:xfrm>
              <a:off x="11193463" y="1546225"/>
              <a:ext cx="33337" cy="33337"/>
            </a:xfrm>
            <a:prstGeom prst="ellipse">
              <a:avLst/>
            </a:pr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22" name="Freeform 240">
            <a:extLst>
              <a:ext uri="{FF2B5EF4-FFF2-40B4-BE49-F238E27FC236}">
                <a16:creationId xmlns:a16="http://schemas.microsoft.com/office/drawing/2014/main" id="{B92FB518-4886-3902-1DF8-86FC2C18E0B8}"/>
              </a:ext>
            </a:extLst>
          </p:cNvPr>
          <p:cNvSpPr>
            <a:spLocks noEditPoints="1"/>
          </p:cNvSpPr>
          <p:nvPr/>
        </p:nvSpPr>
        <p:spPr bwMode="auto">
          <a:xfrm>
            <a:off x="7409079" y="3518500"/>
            <a:ext cx="324611" cy="294918"/>
          </a:xfrm>
          <a:custGeom>
            <a:avLst/>
            <a:gdLst>
              <a:gd name="T0" fmla="*/ 235 w 243"/>
              <a:gd name="T1" fmla="*/ 188 h 243"/>
              <a:gd name="T2" fmla="*/ 155 w 243"/>
              <a:gd name="T3" fmla="*/ 148 h 243"/>
              <a:gd name="T4" fmla="*/ 155 w 243"/>
              <a:gd name="T5" fmla="*/ 139 h 243"/>
              <a:gd name="T6" fmla="*/ 172 w 243"/>
              <a:gd name="T7" fmla="*/ 108 h 243"/>
              <a:gd name="T8" fmla="*/ 181 w 243"/>
              <a:gd name="T9" fmla="*/ 89 h 243"/>
              <a:gd name="T10" fmla="*/ 176 w 243"/>
              <a:gd name="T11" fmla="*/ 75 h 243"/>
              <a:gd name="T12" fmla="*/ 176 w 243"/>
              <a:gd name="T13" fmla="*/ 51 h 243"/>
              <a:gd name="T14" fmla="*/ 122 w 243"/>
              <a:gd name="T15" fmla="*/ 0 h 243"/>
              <a:gd name="T16" fmla="*/ 67 w 243"/>
              <a:gd name="T17" fmla="*/ 51 h 243"/>
              <a:gd name="T18" fmla="*/ 67 w 243"/>
              <a:gd name="T19" fmla="*/ 75 h 243"/>
              <a:gd name="T20" fmla="*/ 63 w 243"/>
              <a:gd name="T21" fmla="*/ 89 h 243"/>
              <a:gd name="T22" fmla="*/ 71 w 243"/>
              <a:gd name="T23" fmla="*/ 108 h 243"/>
              <a:gd name="T24" fmla="*/ 88 w 243"/>
              <a:gd name="T25" fmla="*/ 139 h 243"/>
              <a:gd name="T26" fmla="*/ 88 w 243"/>
              <a:gd name="T27" fmla="*/ 148 h 243"/>
              <a:gd name="T28" fmla="*/ 9 w 243"/>
              <a:gd name="T29" fmla="*/ 188 h 243"/>
              <a:gd name="T30" fmla="*/ 0 w 243"/>
              <a:gd name="T31" fmla="*/ 200 h 243"/>
              <a:gd name="T32" fmla="*/ 0 w 243"/>
              <a:gd name="T33" fmla="*/ 229 h 243"/>
              <a:gd name="T34" fmla="*/ 14 w 243"/>
              <a:gd name="T35" fmla="*/ 243 h 243"/>
              <a:gd name="T36" fmla="*/ 230 w 243"/>
              <a:gd name="T37" fmla="*/ 243 h 243"/>
              <a:gd name="T38" fmla="*/ 243 w 243"/>
              <a:gd name="T39" fmla="*/ 229 h 243"/>
              <a:gd name="T40" fmla="*/ 243 w 243"/>
              <a:gd name="T41" fmla="*/ 200 h 243"/>
              <a:gd name="T42" fmla="*/ 235 w 243"/>
              <a:gd name="T43" fmla="*/ 188 h 243"/>
              <a:gd name="T44" fmla="*/ 233 w 243"/>
              <a:gd name="T45" fmla="*/ 229 h 243"/>
              <a:gd name="T46" fmla="*/ 230 w 243"/>
              <a:gd name="T47" fmla="*/ 233 h 243"/>
              <a:gd name="T48" fmla="*/ 14 w 243"/>
              <a:gd name="T49" fmla="*/ 233 h 243"/>
              <a:gd name="T50" fmla="*/ 10 w 243"/>
              <a:gd name="T51" fmla="*/ 229 h 243"/>
              <a:gd name="T52" fmla="*/ 10 w 243"/>
              <a:gd name="T53" fmla="*/ 200 h 243"/>
              <a:gd name="T54" fmla="*/ 12 w 243"/>
              <a:gd name="T55" fmla="*/ 197 h 243"/>
              <a:gd name="T56" fmla="*/ 98 w 243"/>
              <a:gd name="T57" fmla="*/ 150 h 243"/>
              <a:gd name="T58" fmla="*/ 98 w 243"/>
              <a:gd name="T59" fmla="*/ 148 h 243"/>
              <a:gd name="T60" fmla="*/ 98 w 243"/>
              <a:gd name="T61" fmla="*/ 137 h 243"/>
              <a:gd name="T62" fmla="*/ 97 w 243"/>
              <a:gd name="T63" fmla="*/ 133 h 243"/>
              <a:gd name="T64" fmla="*/ 80 w 243"/>
              <a:gd name="T65" fmla="*/ 103 h 243"/>
              <a:gd name="T66" fmla="*/ 79 w 243"/>
              <a:gd name="T67" fmla="*/ 101 h 243"/>
              <a:gd name="T68" fmla="*/ 73 w 243"/>
              <a:gd name="T69" fmla="*/ 89 h 243"/>
              <a:gd name="T70" fmla="*/ 76 w 243"/>
              <a:gd name="T71" fmla="*/ 80 h 243"/>
              <a:gd name="T72" fmla="*/ 77 w 243"/>
              <a:gd name="T73" fmla="*/ 77 h 243"/>
              <a:gd name="T74" fmla="*/ 77 w 243"/>
              <a:gd name="T75" fmla="*/ 51 h 243"/>
              <a:gd name="T76" fmla="*/ 122 w 243"/>
              <a:gd name="T77" fmla="*/ 10 h 243"/>
              <a:gd name="T78" fmla="*/ 167 w 243"/>
              <a:gd name="T79" fmla="*/ 51 h 243"/>
              <a:gd name="T80" fmla="*/ 167 w 243"/>
              <a:gd name="T81" fmla="*/ 77 h 243"/>
              <a:gd name="T82" fmla="*/ 168 w 243"/>
              <a:gd name="T83" fmla="*/ 80 h 243"/>
              <a:gd name="T84" fmla="*/ 171 w 243"/>
              <a:gd name="T85" fmla="*/ 89 h 243"/>
              <a:gd name="T86" fmla="*/ 165 w 243"/>
              <a:gd name="T87" fmla="*/ 101 h 243"/>
              <a:gd name="T88" fmla="*/ 163 w 243"/>
              <a:gd name="T89" fmla="*/ 103 h 243"/>
              <a:gd name="T90" fmla="*/ 147 w 243"/>
              <a:gd name="T91" fmla="*/ 133 h 243"/>
              <a:gd name="T92" fmla="*/ 145 w 243"/>
              <a:gd name="T93" fmla="*/ 137 h 243"/>
              <a:gd name="T94" fmla="*/ 145 w 243"/>
              <a:gd name="T95" fmla="*/ 148 h 243"/>
              <a:gd name="T96" fmla="*/ 146 w 243"/>
              <a:gd name="T97" fmla="*/ 150 h 243"/>
              <a:gd name="T98" fmla="*/ 231 w 243"/>
              <a:gd name="T99" fmla="*/ 197 h 243"/>
              <a:gd name="T100" fmla="*/ 233 w 243"/>
              <a:gd name="T101" fmla="*/ 200 h 243"/>
              <a:gd name="T102" fmla="*/ 233 w 243"/>
              <a:gd name="T103" fmla="*/ 229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3" h="243">
                <a:moveTo>
                  <a:pt x="235" y="188"/>
                </a:moveTo>
                <a:cubicBezTo>
                  <a:pt x="169" y="162"/>
                  <a:pt x="157" y="151"/>
                  <a:pt x="155" y="148"/>
                </a:cubicBezTo>
                <a:cubicBezTo>
                  <a:pt x="155" y="139"/>
                  <a:pt x="155" y="139"/>
                  <a:pt x="155" y="139"/>
                </a:cubicBezTo>
                <a:cubicBezTo>
                  <a:pt x="163" y="131"/>
                  <a:pt x="168" y="120"/>
                  <a:pt x="172" y="108"/>
                </a:cubicBezTo>
                <a:cubicBezTo>
                  <a:pt x="178" y="103"/>
                  <a:pt x="181" y="96"/>
                  <a:pt x="181" y="89"/>
                </a:cubicBezTo>
                <a:cubicBezTo>
                  <a:pt x="181" y="84"/>
                  <a:pt x="179" y="79"/>
                  <a:pt x="176" y="75"/>
                </a:cubicBezTo>
                <a:cubicBezTo>
                  <a:pt x="176" y="51"/>
                  <a:pt x="176" y="51"/>
                  <a:pt x="176" y="51"/>
                </a:cubicBezTo>
                <a:cubicBezTo>
                  <a:pt x="176" y="18"/>
                  <a:pt x="156" y="0"/>
                  <a:pt x="122" y="0"/>
                </a:cubicBezTo>
                <a:cubicBezTo>
                  <a:pt x="88" y="0"/>
                  <a:pt x="67" y="19"/>
                  <a:pt x="67" y="51"/>
                </a:cubicBezTo>
                <a:cubicBezTo>
                  <a:pt x="67" y="75"/>
                  <a:pt x="67" y="75"/>
                  <a:pt x="67" y="75"/>
                </a:cubicBezTo>
                <a:cubicBezTo>
                  <a:pt x="64" y="79"/>
                  <a:pt x="63" y="84"/>
                  <a:pt x="63" y="89"/>
                </a:cubicBezTo>
                <a:cubicBezTo>
                  <a:pt x="63" y="96"/>
                  <a:pt x="66" y="103"/>
                  <a:pt x="71" y="108"/>
                </a:cubicBezTo>
                <a:cubicBezTo>
                  <a:pt x="75" y="120"/>
                  <a:pt x="81" y="131"/>
                  <a:pt x="88" y="139"/>
                </a:cubicBezTo>
                <a:cubicBezTo>
                  <a:pt x="88" y="148"/>
                  <a:pt x="88" y="148"/>
                  <a:pt x="88" y="148"/>
                </a:cubicBezTo>
                <a:cubicBezTo>
                  <a:pt x="86" y="151"/>
                  <a:pt x="74" y="162"/>
                  <a:pt x="9" y="188"/>
                </a:cubicBezTo>
                <a:cubicBezTo>
                  <a:pt x="4" y="189"/>
                  <a:pt x="0" y="194"/>
                  <a:pt x="0" y="200"/>
                </a:cubicBezTo>
                <a:cubicBezTo>
                  <a:pt x="0" y="229"/>
                  <a:pt x="0" y="229"/>
                  <a:pt x="0" y="229"/>
                </a:cubicBezTo>
                <a:cubicBezTo>
                  <a:pt x="0" y="237"/>
                  <a:pt x="6" y="243"/>
                  <a:pt x="14" y="243"/>
                </a:cubicBezTo>
                <a:cubicBezTo>
                  <a:pt x="230" y="243"/>
                  <a:pt x="230" y="243"/>
                  <a:pt x="230" y="243"/>
                </a:cubicBezTo>
                <a:cubicBezTo>
                  <a:pt x="237" y="243"/>
                  <a:pt x="243" y="237"/>
                  <a:pt x="243" y="229"/>
                </a:cubicBezTo>
                <a:cubicBezTo>
                  <a:pt x="243" y="200"/>
                  <a:pt x="243" y="200"/>
                  <a:pt x="243" y="200"/>
                </a:cubicBezTo>
                <a:cubicBezTo>
                  <a:pt x="243" y="194"/>
                  <a:pt x="240" y="189"/>
                  <a:pt x="235" y="188"/>
                </a:cubicBezTo>
                <a:close/>
                <a:moveTo>
                  <a:pt x="233" y="229"/>
                </a:moveTo>
                <a:cubicBezTo>
                  <a:pt x="233" y="231"/>
                  <a:pt x="232" y="233"/>
                  <a:pt x="230" y="233"/>
                </a:cubicBezTo>
                <a:cubicBezTo>
                  <a:pt x="14" y="233"/>
                  <a:pt x="14" y="233"/>
                  <a:pt x="14" y="233"/>
                </a:cubicBezTo>
                <a:cubicBezTo>
                  <a:pt x="12" y="233"/>
                  <a:pt x="10" y="231"/>
                  <a:pt x="10" y="229"/>
                </a:cubicBezTo>
                <a:cubicBezTo>
                  <a:pt x="10" y="200"/>
                  <a:pt x="10" y="200"/>
                  <a:pt x="10" y="200"/>
                </a:cubicBezTo>
                <a:cubicBezTo>
                  <a:pt x="10" y="198"/>
                  <a:pt x="11" y="197"/>
                  <a:pt x="12" y="197"/>
                </a:cubicBezTo>
                <a:cubicBezTo>
                  <a:pt x="83" y="169"/>
                  <a:pt x="96" y="158"/>
                  <a:pt x="98" y="150"/>
                </a:cubicBezTo>
                <a:cubicBezTo>
                  <a:pt x="98" y="149"/>
                  <a:pt x="98" y="149"/>
                  <a:pt x="98" y="148"/>
                </a:cubicBezTo>
                <a:cubicBezTo>
                  <a:pt x="98" y="137"/>
                  <a:pt x="98" y="137"/>
                  <a:pt x="98" y="137"/>
                </a:cubicBezTo>
                <a:cubicBezTo>
                  <a:pt x="98" y="135"/>
                  <a:pt x="98" y="134"/>
                  <a:pt x="97" y="133"/>
                </a:cubicBezTo>
                <a:cubicBezTo>
                  <a:pt x="89" y="126"/>
                  <a:pt x="84" y="115"/>
                  <a:pt x="80" y="103"/>
                </a:cubicBezTo>
                <a:cubicBezTo>
                  <a:pt x="80" y="102"/>
                  <a:pt x="79" y="101"/>
                  <a:pt x="79" y="101"/>
                </a:cubicBezTo>
                <a:cubicBezTo>
                  <a:pt x="75" y="98"/>
                  <a:pt x="73" y="94"/>
                  <a:pt x="73" y="89"/>
                </a:cubicBezTo>
                <a:cubicBezTo>
                  <a:pt x="73" y="85"/>
                  <a:pt x="74" y="82"/>
                  <a:pt x="76" y="80"/>
                </a:cubicBezTo>
                <a:cubicBezTo>
                  <a:pt x="77" y="79"/>
                  <a:pt x="77" y="78"/>
                  <a:pt x="77" y="77"/>
                </a:cubicBezTo>
                <a:cubicBezTo>
                  <a:pt x="77" y="51"/>
                  <a:pt x="77" y="51"/>
                  <a:pt x="77" y="51"/>
                </a:cubicBezTo>
                <a:cubicBezTo>
                  <a:pt x="77" y="24"/>
                  <a:pt x="93" y="10"/>
                  <a:pt x="122" y="10"/>
                </a:cubicBezTo>
                <a:cubicBezTo>
                  <a:pt x="151" y="10"/>
                  <a:pt x="167" y="24"/>
                  <a:pt x="167" y="51"/>
                </a:cubicBezTo>
                <a:cubicBezTo>
                  <a:pt x="167" y="77"/>
                  <a:pt x="167" y="77"/>
                  <a:pt x="167" y="77"/>
                </a:cubicBezTo>
                <a:cubicBezTo>
                  <a:pt x="167" y="78"/>
                  <a:pt x="167" y="79"/>
                  <a:pt x="168" y="80"/>
                </a:cubicBezTo>
                <a:cubicBezTo>
                  <a:pt x="169" y="82"/>
                  <a:pt x="171" y="85"/>
                  <a:pt x="171" y="89"/>
                </a:cubicBezTo>
                <a:cubicBezTo>
                  <a:pt x="171" y="94"/>
                  <a:pt x="169" y="98"/>
                  <a:pt x="165" y="101"/>
                </a:cubicBezTo>
                <a:cubicBezTo>
                  <a:pt x="164" y="101"/>
                  <a:pt x="163" y="102"/>
                  <a:pt x="163" y="103"/>
                </a:cubicBezTo>
                <a:cubicBezTo>
                  <a:pt x="160" y="115"/>
                  <a:pt x="154" y="126"/>
                  <a:pt x="147" y="133"/>
                </a:cubicBezTo>
                <a:cubicBezTo>
                  <a:pt x="146" y="134"/>
                  <a:pt x="145" y="135"/>
                  <a:pt x="145" y="137"/>
                </a:cubicBezTo>
                <a:cubicBezTo>
                  <a:pt x="145" y="148"/>
                  <a:pt x="145" y="148"/>
                  <a:pt x="145" y="148"/>
                </a:cubicBezTo>
                <a:cubicBezTo>
                  <a:pt x="145" y="149"/>
                  <a:pt x="145" y="149"/>
                  <a:pt x="146" y="150"/>
                </a:cubicBezTo>
                <a:cubicBezTo>
                  <a:pt x="148" y="158"/>
                  <a:pt x="160" y="169"/>
                  <a:pt x="231" y="197"/>
                </a:cubicBezTo>
                <a:cubicBezTo>
                  <a:pt x="232" y="197"/>
                  <a:pt x="233" y="198"/>
                  <a:pt x="233" y="200"/>
                </a:cubicBezTo>
                <a:lnTo>
                  <a:pt x="233" y="229"/>
                </a:lnTo>
                <a:close/>
              </a:path>
            </a:pathLst>
          </a:custGeom>
          <a:solidFill>
            <a:srgbClr val="231F2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cxnSp>
        <p:nvCxnSpPr>
          <p:cNvPr id="25" name="Straight Connector 24">
            <a:extLst>
              <a:ext uri="{FF2B5EF4-FFF2-40B4-BE49-F238E27FC236}">
                <a16:creationId xmlns:a16="http://schemas.microsoft.com/office/drawing/2014/main" id="{5522E802-2CD3-BD06-B258-57D4DC7AC3FE}"/>
              </a:ext>
            </a:extLst>
          </p:cNvPr>
          <p:cNvCxnSpPr>
            <a:cxnSpLocks/>
          </p:cNvCxnSpPr>
          <p:nvPr/>
        </p:nvCxnSpPr>
        <p:spPr>
          <a:xfrm>
            <a:off x="8029412" y="4456454"/>
            <a:ext cx="1795387"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16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F1CB0-1BE8-B3F8-2B29-0906CB4C3FB2}"/>
            </a:ext>
          </a:extLst>
        </p:cNvPr>
        <p:cNvGrpSpPr/>
        <p:nvPr/>
      </p:nvGrpSpPr>
      <p:grpSpPr>
        <a:xfrm>
          <a:off x="0" y="0"/>
          <a:ext cx="0" cy="0"/>
          <a:chOff x="0" y="0"/>
          <a:chExt cx="0" cy="0"/>
        </a:xfrm>
      </p:grpSpPr>
      <p:sp>
        <p:nvSpPr>
          <p:cNvPr id="75" name="TextBox 74">
            <a:extLst>
              <a:ext uri="{FF2B5EF4-FFF2-40B4-BE49-F238E27FC236}">
                <a16:creationId xmlns:a16="http://schemas.microsoft.com/office/drawing/2014/main" id="{82263200-D3A4-1711-35B5-FE48E5D1606C}"/>
              </a:ext>
            </a:extLst>
          </p:cNvPr>
          <p:cNvSpPr txBox="1"/>
          <p:nvPr/>
        </p:nvSpPr>
        <p:spPr>
          <a:xfrm>
            <a:off x="7087342" y="4002837"/>
            <a:ext cx="4240590" cy="2388346"/>
          </a:xfrm>
          <a:prstGeom prst="rect">
            <a:avLst/>
          </a:prstGeom>
          <a:solidFill>
            <a:schemeClr val="bg2"/>
          </a:solidFill>
        </p:spPr>
        <p:txBody>
          <a:bodyPr wrap="square" rtlCol="0" anchor="t">
            <a:spAutoFit/>
          </a:bodyPr>
          <a:lstStyle/>
          <a:p>
            <a:pPr marL="0" marR="0" lvl="0" indent="0" algn="l" defTabSz="1219170" rtl="0" eaLnBrk="1" fontAlgn="auto" latinLnBrk="0" hangingPunct="1">
              <a:lnSpc>
                <a:spcPct val="110000"/>
              </a:lnSpc>
              <a:spcBef>
                <a:spcPts val="1000"/>
              </a:spcBef>
              <a:spcAft>
                <a:spcPts val="600"/>
              </a:spcAft>
              <a:buClrTx/>
              <a:buSzTx/>
              <a:buFontTx/>
              <a:buNone/>
              <a:tabLst/>
              <a:defRPr/>
            </a:pPr>
            <a:r>
              <a:rPr kumimoji="0" lang="en-US" sz="1200" b="1" i="0" u="none" strike="noStrike" kern="1200" spc="200" normalizeH="0" baseline="0" noProof="0">
                <a:ln>
                  <a:noFill/>
                </a:ln>
                <a:solidFill>
                  <a:srgbClr val="201F1F"/>
                </a:solidFill>
                <a:effectLst/>
                <a:uLnTx/>
                <a:uFillTx/>
                <a:latin typeface="Open Sans" panose="020B0606030504020204" pitchFamily="34" charset="0"/>
                <a:ea typeface="Open Sans" panose="020B0606030504020204" pitchFamily="34" charset="0"/>
                <a:cs typeface="Open Sans" panose="020B0606030504020204" pitchFamily="34" charset="0"/>
              </a:rPr>
              <a:t>REPUTABLE VS NON-REPUTABLE SOURCES</a:t>
            </a:r>
          </a:p>
          <a:p>
            <a:pPr marL="0" marR="0" lvl="0" indent="0" algn="l" defTabSz="1219170" rtl="0" eaLnBrk="1" fontAlgn="auto" latinLnBrk="0" hangingPunct="1">
              <a:lnSpc>
                <a:spcPct val="11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 identify relevant sources of negative news, investigators </a:t>
            </a: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should consider the source’s </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credibility to distinguish between “reputable” and “non-reputable” news sources. Consider these factors when reviewing news sources:</a:t>
            </a:r>
            <a:endParaRPr kumimoji="0" lang="en-US" sz="1200" b="0" i="0" u="none" strike="noStrike" kern="1200" cap="none" spc="0" normalizeH="0" baseline="0" noProof="0">
              <a:ln>
                <a:noFill/>
              </a:ln>
              <a:solidFill>
                <a:srgbClr val="201F1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1219170" rtl="0" eaLnBrk="1" fontAlgn="auto" latinLnBrk="0" hangingPunct="1">
              <a:spcBef>
                <a:spcPts val="0"/>
              </a:spcBef>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News Type</a:t>
            </a:r>
          </a:p>
          <a:p>
            <a:pPr marL="171450" marR="0" lvl="0" indent="-171450" algn="l" defTabSz="1219170" rtl="0" eaLnBrk="1" fontAlgn="auto" latinLnBrk="0" hangingPunct="1">
              <a:spcBef>
                <a:spcPts val="0"/>
              </a:spcBef>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Content</a:t>
            </a:r>
          </a:p>
          <a:p>
            <a:pPr marL="171450" marR="0" lvl="0" indent="-171450" algn="l" defTabSz="1219170" rtl="0" eaLnBrk="1" fontAlgn="auto" latinLnBrk="0" hangingPunct="1">
              <a:spcBef>
                <a:spcPts val="0"/>
              </a:spcBef>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Corroboration </a:t>
            </a:r>
          </a:p>
          <a:p>
            <a:pPr marL="171450" marR="0" lvl="0" indent="-171450" algn="l" defTabSz="1219170" rtl="0" eaLnBrk="1" fontAlgn="auto" latinLnBrk="0" hangingPunct="1">
              <a:spcBef>
                <a:spcPts val="0"/>
              </a:spcBef>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Editorial Coherence </a:t>
            </a:r>
          </a:p>
          <a:p>
            <a:pPr marL="171450" marR="0" lvl="0" indent="-171450" algn="l" defTabSz="1219170" rtl="0" eaLnBrk="1" fontAlgn="auto" latinLnBrk="0" hangingPunct="1">
              <a:spcBef>
                <a:spcPts val="0"/>
              </a:spcBef>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Website Layout and Appearance </a:t>
            </a:r>
          </a:p>
        </p:txBody>
      </p:sp>
      <p:sp>
        <p:nvSpPr>
          <p:cNvPr id="3" name="Text Placeholder 2">
            <a:extLst>
              <a:ext uri="{FF2B5EF4-FFF2-40B4-BE49-F238E27FC236}">
                <a16:creationId xmlns:a16="http://schemas.microsoft.com/office/drawing/2014/main" id="{424CF80A-B04E-445D-8426-F8F623912B2A}"/>
              </a:ext>
            </a:extLst>
          </p:cNvPr>
          <p:cNvSpPr>
            <a:spLocks noGrp="1"/>
          </p:cNvSpPr>
          <p:nvPr>
            <p:ph type="body" sz="quarter" idx="22"/>
          </p:nvPr>
        </p:nvSpPr>
        <p:spPr>
          <a:xfrm>
            <a:off x="463294" y="682940"/>
            <a:ext cx="10615899"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obtain additional supporting information on the alerting customer using external, open-source information</a:t>
            </a:r>
          </a:p>
        </p:txBody>
      </p:sp>
      <p:sp>
        <p:nvSpPr>
          <p:cNvPr id="4" name="Title 3">
            <a:extLst>
              <a:ext uri="{FF2B5EF4-FFF2-40B4-BE49-F238E27FC236}">
                <a16:creationId xmlns:a16="http://schemas.microsoft.com/office/drawing/2014/main" id="{6951BBC2-F577-0564-6098-51365A173BC8}"/>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Focal Entity Screening &amp; Research: Internet Searches</a:t>
            </a:r>
          </a:p>
        </p:txBody>
      </p:sp>
      <p:sp>
        <p:nvSpPr>
          <p:cNvPr id="2" name="椭圆 16">
            <a:extLst>
              <a:ext uri="{FF2B5EF4-FFF2-40B4-BE49-F238E27FC236}">
                <a16:creationId xmlns:a16="http://schemas.microsoft.com/office/drawing/2014/main" id="{A7680334-80C7-DDC5-A8B2-9FB936CB25A5}"/>
              </a:ext>
            </a:extLst>
          </p:cNvPr>
          <p:cNvSpPr/>
          <p:nvPr/>
        </p:nvSpPr>
        <p:spPr>
          <a:xfrm>
            <a:off x="6142471" y="1563755"/>
            <a:ext cx="811372" cy="8113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B0503020204020204" pitchFamily="2" charset="-122"/>
              <a:cs typeface="+mn-cs"/>
            </a:endParaRPr>
          </a:p>
        </p:txBody>
      </p:sp>
      <p:cxnSp>
        <p:nvCxnSpPr>
          <p:cNvPr id="5" name="直接连接符 37">
            <a:extLst>
              <a:ext uri="{FF2B5EF4-FFF2-40B4-BE49-F238E27FC236}">
                <a16:creationId xmlns:a16="http://schemas.microsoft.com/office/drawing/2014/main" id="{6E78A818-7E1B-D673-15E7-9158AC273BAE}"/>
              </a:ext>
            </a:extLst>
          </p:cNvPr>
          <p:cNvCxnSpPr/>
          <p:nvPr/>
        </p:nvCxnSpPr>
        <p:spPr>
          <a:xfrm>
            <a:off x="7087342" y="1529391"/>
            <a:ext cx="0" cy="86876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文本框 27">
            <a:extLst>
              <a:ext uri="{FF2B5EF4-FFF2-40B4-BE49-F238E27FC236}">
                <a16:creationId xmlns:a16="http://schemas.microsoft.com/office/drawing/2014/main" id="{6EC3E45E-03A7-A394-B55A-0B9D9220EFBB}"/>
              </a:ext>
            </a:extLst>
          </p:cNvPr>
          <p:cNvSpPr txBox="1"/>
          <p:nvPr/>
        </p:nvSpPr>
        <p:spPr>
          <a:xfrm>
            <a:off x="7220842" y="1497583"/>
            <a:ext cx="4107090" cy="1015659"/>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spc="20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rPr>
              <a:t>INTERNET SEARCH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Conduct internet research using Google, Bing, Secretary of State (for businesses), etc., to locate business websites, business registration, reputable news articles, or finance information for the customer. </a:t>
            </a:r>
          </a:p>
        </p:txBody>
      </p:sp>
      <p:cxnSp>
        <p:nvCxnSpPr>
          <p:cNvPr id="10" name="直接连接符 58">
            <a:extLst>
              <a:ext uri="{FF2B5EF4-FFF2-40B4-BE49-F238E27FC236}">
                <a16:creationId xmlns:a16="http://schemas.microsoft.com/office/drawing/2014/main" id="{D4DA4B07-9595-6046-E1A8-CAEA3172C8AD}"/>
              </a:ext>
            </a:extLst>
          </p:cNvPr>
          <p:cNvCxnSpPr/>
          <p:nvPr/>
        </p:nvCxnSpPr>
        <p:spPr>
          <a:xfrm>
            <a:off x="7087343" y="2779282"/>
            <a:ext cx="0" cy="86876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文本框 36">
            <a:extLst>
              <a:ext uri="{FF2B5EF4-FFF2-40B4-BE49-F238E27FC236}">
                <a16:creationId xmlns:a16="http://schemas.microsoft.com/office/drawing/2014/main" id="{E6E96840-2959-1CB2-CBCE-9E6167D33F8C}"/>
              </a:ext>
            </a:extLst>
          </p:cNvPr>
          <p:cNvSpPr txBox="1"/>
          <p:nvPr/>
        </p:nvSpPr>
        <p:spPr>
          <a:xfrm>
            <a:off x="7220842" y="2868033"/>
            <a:ext cx="4107091" cy="646327"/>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spc="200" normalizeH="0" baseline="0" noProof="0" dirty="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NEGATIVE NEWS SEARCH</a:t>
            </a:r>
            <a:br>
              <a:rPr kumimoji="0" lang="en-US" sz="1200" b="1" i="0" u="none" strike="noStrike" kern="1200" cap="none" spc="0"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Additional Negative </a:t>
            </a:r>
            <a:r>
              <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news may be located through </a:t>
            </a:r>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internet searches.</a:t>
            </a:r>
            <a:endPar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椭圆 39">
            <a:extLst>
              <a:ext uri="{FF2B5EF4-FFF2-40B4-BE49-F238E27FC236}">
                <a16:creationId xmlns:a16="http://schemas.microsoft.com/office/drawing/2014/main" id="{92A257F4-8D27-7E76-5370-6234A39832F6}"/>
              </a:ext>
            </a:extLst>
          </p:cNvPr>
          <p:cNvSpPr/>
          <p:nvPr/>
        </p:nvSpPr>
        <p:spPr>
          <a:xfrm>
            <a:off x="6142472" y="2813646"/>
            <a:ext cx="811372" cy="811372"/>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B0503020204020204" pitchFamily="2" charset="-122"/>
              <a:cs typeface="+mn-cs"/>
            </a:endParaRPr>
          </a:p>
        </p:txBody>
      </p:sp>
      <p:grpSp>
        <p:nvGrpSpPr>
          <p:cNvPr id="13" name="Group 12">
            <a:extLst>
              <a:ext uri="{FF2B5EF4-FFF2-40B4-BE49-F238E27FC236}">
                <a16:creationId xmlns:a16="http://schemas.microsoft.com/office/drawing/2014/main" id="{C114C449-EBDE-E3C2-996D-6E93A0442F0E}"/>
              </a:ext>
            </a:extLst>
          </p:cNvPr>
          <p:cNvGrpSpPr/>
          <p:nvPr/>
        </p:nvGrpSpPr>
        <p:grpSpPr>
          <a:xfrm>
            <a:off x="463294" y="1497583"/>
            <a:ext cx="5253696" cy="3693036"/>
            <a:chOff x="908033" y="1897753"/>
            <a:chExt cx="5465789" cy="3997955"/>
          </a:xfrm>
        </p:grpSpPr>
        <p:sp>
          <p:nvSpPr>
            <p:cNvPr id="14" name="Rectangle 13">
              <a:extLst>
                <a:ext uri="{FF2B5EF4-FFF2-40B4-BE49-F238E27FC236}">
                  <a16:creationId xmlns:a16="http://schemas.microsoft.com/office/drawing/2014/main" id="{66F9CF36-598B-13F3-C1C3-667753C0B0BB}"/>
                </a:ext>
              </a:extLst>
            </p:cNvPr>
            <p:cNvSpPr/>
            <p:nvPr/>
          </p:nvSpPr>
          <p:spPr bwMode="gray">
            <a:xfrm>
              <a:off x="3039103" y="5017324"/>
              <a:ext cx="1203649" cy="795647"/>
            </a:xfrm>
            <a:prstGeom prst="rect">
              <a:avLst/>
            </a:prstGeom>
            <a:solidFill>
              <a:schemeClr val="tx1">
                <a:lumMod val="85000"/>
                <a:lumOff val="1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
              <a:extLst>
                <a:ext uri="{FF2B5EF4-FFF2-40B4-BE49-F238E27FC236}">
                  <a16:creationId xmlns:a16="http://schemas.microsoft.com/office/drawing/2014/main" id="{E4352FBA-6C2B-7670-D059-F3D666EDEF3A}"/>
                </a:ext>
              </a:extLst>
            </p:cNvPr>
            <p:cNvSpPr/>
            <p:nvPr/>
          </p:nvSpPr>
          <p:spPr bwMode="gray">
            <a:xfrm>
              <a:off x="908033" y="1897753"/>
              <a:ext cx="5465789" cy="3336720"/>
            </a:xfrm>
            <a:prstGeom prst="roundRect">
              <a:avLst>
                <a:gd name="adj" fmla="val 2965"/>
              </a:avLst>
            </a:prstGeom>
            <a:gradFill>
              <a:gsLst>
                <a:gs pos="0">
                  <a:schemeClr val="tx1">
                    <a:lumMod val="75000"/>
                    <a:lumOff val="25000"/>
                  </a:schemeClr>
                </a:gs>
                <a:gs pos="100000">
                  <a:srgbClr val="000000"/>
                </a:gs>
              </a:gsLst>
              <a:lin ang="2700000" scaled="0"/>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13">
              <a:extLst>
                <a:ext uri="{FF2B5EF4-FFF2-40B4-BE49-F238E27FC236}">
                  <a16:creationId xmlns:a16="http://schemas.microsoft.com/office/drawing/2014/main" id="{60158DA8-AA94-EE51-E78B-14118B523A45}"/>
                </a:ext>
              </a:extLst>
            </p:cNvPr>
            <p:cNvSpPr/>
            <p:nvPr/>
          </p:nvSpPr>
          <p:spPr bwMode="gray">
            <a:xfrm>
              <a:off x="1021943" y="2024141"/>
              <a:ext cx="5237970" cy="3083946"/>
            </a:xfrm>
            <a:prstGeom prst="roundRect">
              <a:avLst>
                <a:gd name="adj" fmla="val 0"/>
              </a:avLst>
            </a:prstGeom>
            <a:solidFill>
              <a:srgbClr val="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[Example: "John Smith" AND “Dallas, Texas”]</a:t>
              </a:r>
              <a:endPar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092906D3-E95E-00EE-199D-7C6C71FD18E6}"/>
                </a:ext>
              </a:extLst>
            </p:cNvPr>
            <p:cNvSpPr/>
            <p:nvPr/>
          </p:nvSpPr>
          <p:spPr bwMode="gray">
            <a:xfrm>
              <a:off x="2427948" y="5812971"/>
              <a:ext cx="2425959" cy="82737"/>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9" name="Connector: Elbow 28">
            <a:extLst>
              <a:ext uri="{FF2B5EF4-FFF2-40B4-BE49-F238E27FC236}">
                <a16:creationId xmlns:a16="http://schemas.microsoft.com/office/drawing/2014/main" id="{80CC0372-1C7C-E88E-4073-98EF27F45163}"/>
              </a:ext>
            </a:extLst>
          </p:cNvPr>
          <p:cNvCxnSpPr>
            <a:cxnSpLocks/>
            <a:endCxn id="30" idx="1"/>
          </p:cNvCxnSpPr>
          <p:nvPr/>
        </p:nvCxnSpPr>
        <p:spPr>
          <a:xfrm rot="10800000" flipV="1">
            <a:off x="1258917" y="4746709"/>
            <a:ext cx="1252754" cy="1262745"/>
          </a:xfrm>
          <a:prstGeom prst="bentConnector3">
            <a:avLst>
              <a:gd name="adj1" fmla="val 118248"/>
            </a:avLst>
          </a:prstGeom>
          <a:ln>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22ED1C4-7253-5072-F7A4-470B5D535DB3}"/>
              </a:ext>
            </a:extLst>
          </p:cNvPr>
          <p:cNvSpPr txBox="1"/>
          <p:nvPr/>
        </p:nvSpPr>
        <p:spPr>
          <a:xfrm>
            <a:off x="1258917" y="5624734"/>
            <a:ext cx="4004200" cy="769441"/>
          </a:xfrm>
          <a:prstGeom prst="rect">
            <a:avLst/>
          </a:prstGeom>
          <a:noFill/>
          <a:ln>
            <a:solidFill>
              <a:schemeClr val="accent6"/>
            </a:solidFill>
            <a:prstDash val="lgDash"/>
          </a:ln>
        </p:spPr>
        <p:txBody>
          <a:bodyPr wrap="square" rtlCol="0">
            <a:spAutoFit/>
          </a:bodyPr>
          <a:lstStyle/>
          <a:p>
            <a:pPr algn="ct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Download a PDF copy or screenshot and save.</a:t>
            </a:r>
          </a:p>
          <a:p>
            <a:pPr algn="ctr"/>
            <a:r>
              <a:rPr lang="en-US" sz="1100">
                <a:latin typeface="Open Sans" panose="020B0606030504020204" pitchFamily="34" charset="0"/>
                <a:ea typeface="Open Sans" panose="020B0606030504020204" pitchFamily="34" charset="0"/>
                <a:cs typeface="Open Sans" panose="020B0606030504020204" pitchFamily="34" charset="0"/>
              </a:rPr>
              <a:t>Any</a:t>
            </a: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relevant information found during internet searches related to the customer must be captured and uploaded in the supporting documents. </a:t>
            </a:r>
            <a:endParaRPr lang="en-US" sz="1100">
              <a:latin typeface="Open Sans" panose="020B0606030504020204" pitchFamily="34" charset="0"/>
              <a:ea typeface="Open Sans" panose="020B0606030504020204" pitchFamily="34" charset="0"/>
              <a:cs typeface="Open Sans" panose="020B0606030504020204" pitchFamily="34" charset="0"/>
            </a:endParaRPr>
          </a:p>
        </p:txBody>
      </p:sp>
      <p:sp>
        <p:nvSpPr>
          <p:cNvPr id="31" name="TextBox 30">
            <a:extLst>
              <a:ext uri="{FF2B5EF4-FFF2-40B4-BE49-F238E27FC236}">
                <a16:creationId xmlns:a16="http://schemas.microsoft.com/office/drawing/2014/main" id="{782DC5BA-FC4A-2B34-2F7A-CCB5930174CD}"/>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6</a:t>
            </a:r>
          </a:p>
        </p:txBody>
      </p:sp>
      <p:cxnSp>
        <p:nvCxnSpPr>
          <p:cNvPr id="32" name="Straight Connector 31">
            <a:extLst>
              <a:ext uri="{FF2B5EF4-FFF2-40B4-BE49-F238E27FC236}">
                <a16:creationId xmlns:a16="http://schemas.microsoft.com/office/drawing/2014/main" id="{71317EFF-98C3-1DA7-3C27-223820550359}"/>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7F6E3D-1994-D799-2356-5C7C13489C05}"/>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9706A7-BD56-194C-3636-814413045743}"/>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grpSp>
        <p:nvGrpSpPr>
          <p:cNvPr id="7" name="Group 417">
            <a:extLst>
              <a:ext uri="{FF2B5EF4-FFF2-40B4-BE49-F238E27FC236}">
                <a16:creationId xmlns:a16="http://schemas.microsoft.com/office/drawing/2014/main" id="{639073D2-8B6F-C21A-F853-F24F0BDD6BC7}"/>
              </a:ext>
            </a:extLst>
          </p:cNvPr>
          <p:cNvGrpSpPr>
            <a:grpSpLocks noChangeAspect="1"/>
          </p:cNvGrpSpPr>
          <p:nvPr/>
        </p:nvGrpSpPr>
        <p:grpSpPr bwMode="auto">
          <a:xfrm>
            <a:off x="1066906" y="4785730"/>
            <a:ext cx="265880" cy="266661"/>
            <a:chOff x="2725" y="1609"/>
            <a:chExt cx="340" cy="341"/>
          </a:xfrm>
          <a:solidFill>
            <a:schemeClr val="accent6">
              <a:lumMod val="75000"/>
            </a:schemeClr>
          </a:solidFill>
        </p:grpSpPr>
        <p:sp>
          <p:nvSpPr>
            <p:cNvPr id="8" name="Freeform 418">
              <a:extLst>
                <a:ext uri="{FF2B5EF4-FFF2-40B4-BE49-F238E27FC236}">
                  <a16:creationId xmlns:a16="http://schemas.microsoft.com/office/drawing/2014/main" id="{19B33861-ACE5-4BD2-ACAA-5B57EB01F4AB}"/>
                </a:ext>
              </a:extLst>
            </p:cNvPr>
            <p:cNvSpPr>
              <a:spLocks noEditPoints="1"/>
            </p:cNvSpPr>
            <p:nvPr/>
          </p:nvSpPr>
          <p:spPr bwMode="auto">
            <a:xfrm>
              <a:off x="2725" y="1609"/>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华文细黑" panose="02010600040101010101" pitchFamily="2" charset="-122"/>
                <a:ea typeface="华文细黑" panose="02010600040101010101" pitchFamily="2" charset="-122"/>
              </a:endParaRPr>
            </a:p>
          </p:txBody>
        </p:sp>
        <p:sp>
          <p:nvSpPr>
            <p:cNvPr id="9" name="Freeform 419">
              <a:extLst>
                <a:ext uri="{FF2B5EF4-FFF2-40B4-BE49-F238E27FC236}">
                  <a16:creationId xmlns:a16="http://schemas.microsoft.com/office/drawing/2014/main" id="{86D0F24C-25F1-87DF-E368-A147F17D93B9}"/>
                </a:ext>
              </a:extLst>
            </p:cNvPr>
            <p:cNvSpPr>
              <a:spLocks noEditPoints="1"/>
            </p:cNvSpPr>
            <p:nvPr/>
          </p:nvSpPr>
          <p:spPr bwMode="auto">
            <a:xfrm>
              <a:off x="2817" y="1673"/>
              <a:ext cx="156" cy="213"/>
            </a:xfrm>
            <a:custGeom>
              <a:avLst/>
              <a:gdLst>
                <a:gd name="T0" fmla="*/ 25 w 235"/>
                <a:gd name="T1" fmla="*/ 189 h 320"/>
                <a:gd name="T2" fmla="*/ 25 w 235"/>
                <a:gd name="T3" fmla="*/ 173 h 320"/>
                <a:gd name="T4" fmla="*/ 40 w 235"/>
                <a:gd name="T5" fmla="*/ 173 h 320"/>
                <a:gd name="T6" fmla="*/ 107 w 235"/>
                <a:gd name="T7" fmla="*/ 241 h 320"/>
                <a:gd name="T8" fmla="*/ 107 w 235"/>
                <a:gd name="T9" fmla="*/ 10 h 320"/>
                <a:gd name="T10" fmla="*/ 118 w 235"/>
                <a:gd name="T11" fmla="*/ 0 h 320"/>
                <a:gd name="T12" fmla="*/ 128 w 235"/>
                <a:gd name="T13" fmla="*/ 10 h 320"/>
                <a:gd name="T14" fmla="*/ 128 w 235"/>
                <a:gd name="T15" fmla="*/ 241 h 320"/>
                <a:gd name="T16" fmla="*/ 195 w 235"/>
                <a:gd name="T17" fmla="*/ 173 h 320"/>
                <a:gd name="T18" fmla="*/ 211 w 235"/>
                <a:gd name="T19" fmla="*/ 173 h 320"/>
                <a:gd name="T20" fmla="*/ 211 w 235"/>
                <a:gd name="T21" fmla="*/ 189 h 320"/>
                <a:gd name="T22" fmla="*/ 125 w 235"/>
                <a:gd name="T23" fmla="*/ 274 h 320"/>
                <a:gd name="T24" fmla="*/ 122 w 235"/>
                <a:gd name="T25" fmla="*/ 276 h 320"/>
                <a:gd name="T26" fmla="*/ 118 w 235"/>
                <a:gd name="T27" fmla="*/ 277 h 320"/>
                <a:gd name="T28" fmla="*/ 114 w 235"/>
                <a:gd name="T29" fmla="*/ 276 h 320"/>
                <a:gd name="T30" fmla="*/ 110 w 235"/>
                <a:gd name="T31" fmla="*/ 274 h 320"/>
                <a:gd name="T32" fmla="*/ 25 w 235"/>
                <a:gd name="T33" fmla="*/ 189 h 320"/>
                <a:gd name="T34" fmla="*/ 224 w 235"/>
                <a:gd name="T35" fmla="*/ 256 h 320"/>
                <a:gd name="T36" fmla="*/ 214 w 235"/>
                <a:gd name="T37" fmla="*/ 266 h 320"/>
                <a:gd name="T38" fmla="*/ 214 w 235"/>
                <a:gd name="T39" fmla="*/ 298 h 320"/>
                <a:gd name="T40" fmla="*/ 22 w 235"/>
                <a:gd name="T41" fmla="*/ 298 h 320"/>
                <a:gd name="T42" fmla="*/ 22 w 235"/>
                <a:gd name="T43" fmla="*/ 266 h 320"/>
                <a:gd name="T44" fmla="*/ 11 w 235"/>
                <a:gd name="T45" fmla="*/ 256 h 320"/>
                <a:gd name="T46" fmla="*/ 0 w 235"/>
                <a:gd name="T47" fmla="*/ 266 h 320"/>
                <a:gd name="T48" fmla="*/ 0 w 235"/>
                <a:gd name="T49" fmla="*/ 309 h 320"/>
                <a:gd name="T50" fmla="*/ 11 w 235"/>
                <a:gd name="T51" fmla="*/ 320 h 320"/>
                <a:gd name="T52" fmla="*/ 224 w 235"/>
                <a:gd name="T53" fmla="*/ 320 h 320"/>
                <a:gd name="T54" fmla="*/ 235 w 235"/>
                <a:gd name="T55" fmla="*/ 309 h 320"/>
                <a:gd name="T56" fmla="*/ 235 w 235"/>
                <a:gd name="T57" fmla="*/ 266 h 320"/>
                <a:gd name="T58" fmla="*/ 224 w 235"/>
                <a:gd name="T59" fmla="*/ 256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5" h="320">
                  <a:moveTo>
                    <a:pt x="25" y="189"/>
                  </a:moveTo>
                  <a:cubicBezTo>
                    <a:pt x="21" y="184"/>
                    <a:pt x="21" y="178"/>
                    <a:pt x="25" y="173"/>
                  </a:cubicBezTo>
                  <a:cubicBezTo>
                    <a:pt x="29" y="169"/>
                    <a:pt x="36" y="169"/>
                    <a:pt x="40" y="173"/>
                  </a:cubicBezTo>
                  <a:cubicBezTo>
                    <a:pt x="107" y="241"/>
                    <a:pt x="107" y="241"/>
                    <a:pt x="107" y="241"/>
                  </a:cubicBezTo>
                  <a:cubicBezTo>
                    <a:pt x="107" y="10"/>
                    <a:pt x="107" y="10"/>
                    <a:pt x="107" y="10"/>
                  </a:cubicBezTo>
                  <a:cubicBezTo>
                    <a:pt x="107" y="4"/>
                    <a:pt x="112" y="0"/>
                    <a:pt x="118" y="0"/>
                  </a:cubicBezTo>
                  <a:cubicBezTo>
                    <a:pt x="124" y="0"/>
                    <a:pt x="128" y="4"/>
                    <a:pt x="128" y="10"/>
                  </a:cubicBezTo>
                  <a:cubicBezTo>
                    <a:pt x="128" y="241"/>
                    <a:pt x="128" y="241"/>
                    <a:pt x="128" y="241"/>
                  </a:cubicBezTo>
                  <a:cubicBezTo>
                    <a:pt x="195" y="173"/>
                    <a:pt x="195" y="173"/>
                    <a:pt x="195" y="173"/>
                  </a:cubicBezTo>
                  <a:cubicBezTo>
                    <a:pt x="200" y="169"/>
                    <a:pt x="206" y="169"/>
                    <a:pt x="211" y="173"/>
                  </a:cubicBezTo>
                  <a:cubicBezTo>
                    <a:pt x="215" y="178"/>
                    <a:pt x="215" y="184"/>
                    <a:pt x="211" y="189"/>
                  </a:cubicBezTo>
                  <a:cubicBezTo>
                    <a:pt x="125" y="274"/>
                    <a:pt x="125" y="274"/>
                    <a:pt x="125" y="274"/>
                  </a:cubicBezTo>
                  <a:cubicBezTo>
                    <a:pt x="124" y="275"/>
                    <a:pt x="123" y="276"/>
                    <a:pt x="122" y="276"/>
                  </a:cubicBezTo>
                  <a:cubicBezTo>
                    <a:pt x="120" y="277"/>
                    <a:pt x="119" y="277"/>
                    <a:pt x="118" y="277"/>
                  </a:cubicBezTo>
                  <a:cubicBezTo>
                    <a:pt x="116" y="277"/>
                    <a:pt x="115" y="277"/>
                    <a:pt x="114" y="276"/>
                  </a:cubicBezTo>
                  <a:cubicBezTo>
                    <a:pt x="112" y="276"/>
                    <a:pt x="111" y="275"/>
                    <a:pt x="110" y="274"/>
                  </a:cubicBezTo>
                  <a:lnTo>
                    <a:pt x="25" y="189"/>
                  </a:lnTo>
                  <a:close/>
                  <a:moveTo>
                    <a:pt x="224" y="256"/>
                  </a:moveTo>
                  <a:cubicBezTo>
                    <a:pt x="218" y="256"/>
                    <a:pt x="214" y="260"/>
                    <a:pt x="214" y="266"/>
                  </a:cubicBezTo>
                  <a:cubicBezTo>
                    <a:pt x="214" y="298"/>
                    <a:pt x="214" y="298"/>
                    <a:pt x="214" y="298"/>
                  </a:cubicBezTo>
                  <a:cubicBezTo>
                    <a:pt x="22" y="298"/>
                    <a:pt x="22" y="298"/>
                    <a:pt x="22" y="298"/>
                  </a:cubicBezTo>
                  <a:cubicBezTo>
                    <a:pt x="22" y="266"/>
                    <a:pt x="22" y="266"/>
                    <a:pt x="22" y="266"/>
                  </a:cubicBezTo>
                  <a:cubicBezTo>
                    <a:pt x="22" y="260"/>
                    <a:pt x="17" y="256"/>
                    <a:pt x="11" y="256"/>
                  </a:cubicBezTo>
                  <a:cubicBezTo>
                    <a:pt x="5" y="256"/>
                    <a:pt x="0" y="260"/>
                    <a:pt x="0" y="266"/>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266"/>
                    <a:pt x="235" y="266"/>
                    <a:pt x="235" y="266"/>
                  </a:cubicBezTo>
                  <a:cubicBezTo>
                    <a:pt x="235" y="260"/>
                    <a:pt x="230" y="256"/>
                    <a:pt x="224" y="2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latin typeface="华文细黑" panose="02010600040101010101" pitchFamily="2" charset="-122"/>
                <a:ea typeface="华文细黑" panose="02010600040101010101" pitchFamily="2" charset="-122"/>
              </a:endParaRPr>
            </a:p>
          </p:txBody>
        </p:sp>
      </p:grpSp>
    </p:spTree>
    <p:extLst>
      <p:ext uri="{BB962C8B-B14F-4D97-AF65-F5344CB8AC3E}">
        <p14:creationId xmlns:p14="http://schemas.microsoft.com/office/powerpoint/2010/main" val="93876909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557953-55C3-38F9-F5C5-65D6BE452189}"/>
            </a:ext>
          </a:extLst>
        </p:cNvPr>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B11ABFC2-E0AC-76EB-7197-691CC9EB971C}"/>
              </a:ext>
            </a:extLst>
          </p:cNvPr>
          <p:cNvSpPr txBox="1">
            <a:spLocks/>
          </p:cNvSpPr>
          <p:nvPr/>
        </p:nvSpPr>
        <p:spPr>
          <a:xfrm>
            <a:off x="9311950" y="2088680"/>
            <a:ext cx="2384733" cy="1223396"/>
          </a:xfrm>
          <a:prstGeom prst="rect">
            <a:avLst/>
          </a:prstGeom>
          <a:ln>
            <a:solidFill>
              <a:schemeClr val="accent6">
                <a:lumMod val="75000"/>
              </a:schemeClr>
            </a:solidFill>
            <a:prstDash val="lgDash"/>
          </a:ln>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787878"/>
              </a:buClr>
              <a:buSzPct val="75000"/>
              <a:buFont typeface="Arial" panose="020B0604020202020204" pitchFamily="34" charset="0"/>
              <a:buNone/>
              <a:tabLst/>
              <a:defRPr/>
            </a:pPr>
            <a:r>
              <a:rPr lang="en-US" sz="12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CIP Variations</a:t>
            </a:r>
            <a:endParaRPr kumimoji="0" lang="en-US" sz="1200" b="1" i="0" u="none" strike="noStrike" kern="1200" cap="none" spc="-30" normalizeH="0" baseline="0" noProof="0">
              <a:ln>
                <a:noFill/>
              </a:ln>
              <a:solidFill>
                <a:schemeClr val="accent6">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74320" marR="0" lvl="0" indent="0" defTabSz="914400" rtl="0" eaLnBrk="1" fontAlgn="auto" latinLnBrk="0" hangingPunct="1">
              <a:spcBef>
                <a:spcPts val="0"/>
              </a:spcBef>
              <a:spcAft>
                <a:spcPts val="0"/>
              </a:spcAft>
              <a:buClrTx/>
              <a:buSzTx/>
              <a:buFontTx/>
              <a:buNone/>
              <a:tabLst/>
              <a:defRPr/>
            </a:pPr>
            <a:r>
              <a:rPr kumimoji="0" lang="en-US" sz="1000" i="0" u="none" strike="noStrike" kern="1200" cap="none" spc="0" normalizeH="0" baseline="0" noProof="0">
                <a:ln>
                  <a:noFill/>
                </a:ln>
                <a:solidFill>
                  <a:srgbClr val="D0D0CE">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If CIP information varies across the customer’s accounts (e.g., different DOBs, addresses), please be sure to consider all CIP information when conducting screening and research on the customer. </a:t>
            </a:r>
          </a:p>
        </p:txBody>
      </p:sp>
      <p:sp>
        <p:nvSpPr>
          <p:cNvPr id="3" name="Text Placeholder 2">
            <a:extLst>
              <a:ext uri="{FF2B5EF4-FFF2-40B4-BE49-F238E27FC236}">
                <a16:creationId xmlns:a16="http://schemas.microsoft.com/office/drawing/2014/main" id="{BE6E51AC-DCFF-2274-9AF5-CCF8206F3E43}"/>
              </a:ext>
            </a:extLst>
          </p:cNvPr>
          <p:cNvSpPr>
            <a:spLocks noGrp="1"/>
          </p:cNvSpPr>
          <p:nvPr>
            <p:ph type="body" sz="quarter" idx="22"/>
          </p:nvPr>
        </p:nvSpPr>
        <p:spPr>
          <a:xfrm>
            <a:off x="463295" y="682940"/>
            <a:ext cx="11277600"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review the alerting customer’s CIP information using LexisNexis</a:t>
            </a:r>
          </a:p>
        </p:txBody>
      </p:sp>
      <p:sp>
        <p:nvSpPr>
          <p:cNvPr id="4" name="Title 3">
            <a:extLst>
              <a:ext uri="{FF2B5EF4-FFF2-40B4-BE49-F238E27FC236}">
                <a16:creationId xmlns:a16="http://schemas.microsoft.com/office/drawing/2014/main" id="{34C52C63-E734-F5C6-4736-27CFED712BFE}"/>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Focal Entity Screening &amp; Research: LexisNexis</a:t>
            </a:r>
          </a:p>
        </p:txBody>
      </p:sp>
      <p:cxnSp>
        <p:nvCxnSpPr>
          <p:cNvPr id="21" name="Straight Connector 20">
            <a:extLst>
              <a:ext uri="{FF2B5EF4-FFF2-40B4-BE49-F238E27FC236}">
                <a16:creationId xmlns:a16="http://schemas.microsoft.com/office/drawing/2014/main" id="{A964BCD8-D2F0-7504-B710-DF26EBA8A454}"/>
              </a:ext>
            </a:extLst>
          </p:cNvPr>
          <p:cNvCxnSpPr>
            <a:cxnSpLocks/>
          </p:cNvCxnSpPr>
          <p:nvPr/>
        </p:nvCxnSpPr>
        <p:spPr>
          <a:xfrm flipV="1">
            <a:off x="2569512" y="1894966"/>
            <a:ext cx="416284" cy="422996"/>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0C65931-4F48-441F-D538-4248B5F857CD}"/>
              </a:ext>
            </a:extLst>
          </p:cNvPr>
          <p:cNvCxnSpPr>
            <a:cxnSpLocks/>
          </p:cNvCxnSpPr>
          <p:nvPr/>
        </p:nvCxnSpPr>
        <p:spPr>
          <a:xfrm flipV="1">
            <a:off x="3580881" y="2522453"/>
            <a:ext cx="361980" cy="21836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AED54EA2-8E2A-30AD-DD7A-C4073A2C8810}"/>
              </a:ext>
            </a:extLst>
          </p:cNvPr>
          <p:cNvGrpSpPr/>
          <p:nvPr/>
        </p:nvGrpSpPr>
        <p:grpSpPr>
          <a:xfrm>
            <a:off x="607672" y="2197019"/>
            <a:ext cx="3702576" cy="4509033"/>
            <a:chOff x="-239279" y="5201132"/>
            <a:chExt cx="3059980" cy="3726474"/>
          </a:xfrm>
        </p:grpSpPr>
        <p:sp>
          <p:nvSpPr>
            <p:cNvPr id="26" name="Freeform 16">
              <a:extLst>
                <a:ext uri="{FF2B5EF4-FFF2-40B4-BE49-F238E27FC236}">
                  <a16:creationId xmlns:a16="http://schemas.microsoft.com/office/drawing/2014/main" id="{5F591BE8-1B81-2283-8234-537AE47CBB3D}"/>
                </a:ext>
              </a:extLst>
            </p:cNvPr>
            <p:cNvSpPr>
              <a:spLocks/>
            </p:cNvSpPr>
            <p:nvPr/>
          </p:nvSpPr>
          <p:spPr bwMode="auto">
            <a:xfrm>
              <a:off x="-239279" y="5201132"/>
              <a:ext cx="3059980" cy="3061308"/>
            </a:xfrm>
            <a:prstGeom prst="arc">
              <a:avLst>
                <a:gd name="adj1" fmla="val 8757105"/>
                <a:gd name="adj2" fmla="val 6748160"/>
              </a:avLst>
            </a:prstGeom>
            <a:noFill/>
            <a:ln w="19050" cap="rnd">
              <a:solidFill>
                <a:schemeClr val="accent6">
                  <a:lumMod val="75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8" name="Freeform 16">
              <a:extLst>
                <a:ext uri="{FF2B5EF4-FFF2-40B4-BE49-F238E27FC236}">
                  <a16:creationId xmlns:a16="http://schemas.microsoft.com/office/drawing/2014/main" id="{19A46457-1099-31E8-6B2C-50A0DB3B92F4}"/>
                </a:ext>
              </a:extLst>
            </p:cNvPr>
            <p:cNvSpPr>
              <a:spLocks/>
            </p:cNvSpPr>
            <p:nvPr/>
          </p:nvSpPr>
          <p:spPr bwMode="auto">
            <a:xfrm>
              <a:off x="-66059" y="5374428"/>
              <a:ext cx="2713540" cy="2714716"/>
            </a:xfrm>
            <a:prstGeom prst="arc">
              <a:avLst>
                <a:gd name="adj1" fmla="val 13598574"/>
                <a:gd name="adj2" fmla="val 10788521"/>
              </a:avLst>
            </a:prstGeom>
            <a:noFill/>
            <a:ln w="19050" cap="rnd">
              <a:solidFill>
                <a:schemeClr val="accent6">
                  <a:lumMod val="5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16">
              <a:extLst>
                <a:ext uri="{FF2B5EF4-FFF2-40B4-BE49-F238E27FC236}">
                  <a16:creationId xmlns:a16="http://schemas.microsoft.com/office/drawing/2014/main" id="{DCB1D582-B6B7-59E7-38E6-08E6654FB31E}"/>
                </a:ext>
              </a:extLst>
            </p:cNvPr>
            <p:cNvSpPr>
              <a:spLocks/>
            </p:cNvSpPr>
            <p:nvPr/>
          </p:nvSpPr>
          <p:spPr bwMode="auto">
            <a:xfrm>
              <a:off x="121267" y="5561836"/>
              <a:ext cx="2338890" cy="2339902"/>
            </a:xfrm>
            <a:prstGeom prst="arc">
              <a:avLst>
                <a:gd name="adj1" fmla="val 128013"/>
                <a:gd name="adj2" fmla="val 20365905"/>
              </a:avLst>
            </a:prstGeom>
            <a:noFill/>
            <a:ln w="19050" cap="rnd">
              <a:solidFill>
                <a:schemeClr val="accent6">
                  <a:lumMod val="20000"/>
                  <a:lumOff val="8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0" name="Group 29">
              <a:extLst>
                <a:ext uri="{FF2B5EF4-FFF2-40B4-BE49-F238E27FC236}">
                  <a16:creationId xmlns:a16="http://schemas.microsoft.com/office/drawing/2014/main" id="{C44E21C1-CBBD-210D-2666-47F99B763435}"/>
                </a:ext>
              </a:extLst>
            </p:cNvPr>
            <p:cNvGrpSpPr/>
            <p:nvPr/>
          </p:nvGrpSpPr>
          <p:grpSpPr>
            <a:xfrm rot="18900000">
              <a:off x="817326" y="5535588"/>
              <a:ext cx="1965901" cy="3392018"/>
              <a:chOff x="5106024" y="2591673"/>
              <a:chExt cx="1965901" cy="3392018"/>
            </a:xfrm>
          </p:grpSpPr>
          <p:sp>
            <p:nvSpPr>
              <p:cNvPr id="34" name="Oval 19">
                <a:extLst>
                  <a:ext uri="{FF2B5EF4-FFF2-40B4-BE49-F238E27FC236}">
                    <a16:creationId xmlns:a16="http://schemas.microsoft.com/office/drawing/2014/main" id="{CCF95529-5CE2-7F3B-3823-6F5E61415DE0}"/>
                  </a:ext>
                </a:extLst>
              </p:cNvPr>
              <p:cNvSpPr>
                <a:spLocks noChangeArrowheads="1"/>
              </p:cNvSpPr>
              <p:nvPr/>
            </p:nvSpPr>
            <p:spPr bwMode="auto">
              <a:xfrm>
                <a:off x="5177288" y="2663676"/>
                <a:ext cx="1822634" cy="1822634"/>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31" name="Group 30">
                <a:extLst>
                  <a:ext uri="{FF2B5EF4-FFF2-40B4-BE49-F238E27FC236}">
                    <a16:creationId xmlns:a16="http://schemas.microsoft.com/office/drawing/2014/main" id="{B0F73293-2BF1-B8C4-1DC5-A205155EBE81}"/>
                  </a:ext>
                </a:extLst>
              </p:cNvPr>
              <p:cNvGrpSpPr/>
              <p:nvPr/>
            </p:nvGrpSpPr>
            <p:grpSpPr>
              <a:xfrm>
                <a:off x="5911995" y="4462441"/>
                <a:ext cx="362389" cy="1521250"/>
                <a:chOff x="5911995" y="4462441"/>
                <a:chExt cx="362389" cy="1521250"/>
              </a:xfrm>
            </p:grpSpPr>
            <p:sp>
              <p:nvSpPr>
                <p:cNvPr id="35" name="Rectangle 34">
                  <a:extLst>
                    <a:ext uri="{FF2B5EF4-FFF2-40B4-BE49-F238E27FC236}">
                      <a16:creationId xmlns:a16="http://schemas.microsoft.com/office/drawing/2014/main" id="{4421903B-D23B-C00C-3A78-BB61DA8AB907}"/>
                    </a:ext>
                  </a:extLst>
                </p:cNvPr>
                <p:cNvSpPr/>
                <p:nvPr/>
              </p:nvSpPr>
              <p:spPr bwMode="gray">
                <a:xfrm>
                  <a:off x="5992058" y="4570026"/>
                  <a:ext cx="202266" cy="134842"/>
                </a:xfrm>
                <a:prstGeom prst="rect">
                  <a:avLst/>
                </a:prstGeom>
                <a:solidFill>
                  <a:srgbClr val="75787B"/>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Rectangle 35">
                  <a:extLst>
                    <a:ext uri="{FF2B5EF4-FFF2-40B4-BE49-F238E27FC236}">
                      <a16:creationId xmlns:a16="http://schemas.microsoft.com/office/drawing/2014/main" id="{42D47777-8761-8C4B-02DA-E61E74F177C4}"/>
                    </a:ext>
                  </a:extLst>
                </p:cNvPr>
                <p:cNvSpPr/>
                <p:nvPr/>
              </p:nvSpPr>
              <p:spPr bwMode="gray">
                <a:xfrm>
                  <a:off x="5911995" y="4684415"/>
                  <a:ext cx="362389" cy="1299276"/>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Rectangle 36">
                  <a:extLst>
                    <a:ext uri="{FF2B5EF4-FFF2-40B4-BE49-F238E27FC236}">
                      <a16:creationId xmlns:a16="http://schemas.microsoft.com/office/drawing/2014/main" id="{6EBC0A3E-9070-CD01-6173-FD941036DC1A}"/>
                    </a:ext>
                  </a:extLst>
                </p:cNvPr>
                <p:cNvSpPr/>
                <p:nvPr/>
              </p:nvSpPr>
              <p:spPr bwMode="gray">
                <a:xfrm>
                  <a:off x="5953706" y="4462441"/>
                  <a:ext cx="278970" cy="134842"/>
                </a:xfrm>
                <a:prstGeom prst="rect">
                  <a:avLst/>
                </a:prstGeom>
                <a:solidFill>
                  <a:srgbClr val="63666A"/>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32" name="Freeform 97">
                <a:extLst>
                  <a:ext uri="{FF2B5EF4-FFF2-40B4-BE49-F238E27FC236}">
                    <a16:creationId xmlns:a16="http://schemas.microsoft.com/office/drawing/2014/main" id="{4B5E7E12-2FD8-577D-2ED1-669CDFB5188D}"/>
                  </a:ext>
                </a:extLst>
              </p:cNvPr>
              <p:cNvSpPr>
                <a:spLocks/>
              </p:cNvSpPr>
              <p:nvPr/>
            </p:nvSpPr>
            <p:spPr bwMode="auto">
              <a:xfrm>
                <a:off x="5106024" y="2591673"/>
                <a:ext cx="1965901" cy="1964420"/>
              </a:xfrm>
              <a:custGeom>
                <a:avLst/>
                <a:gdLst>
                  <a:gd name="T0" fmla="*/ 1076 w 1122"/>
                  <a:gd name="T1" fmla="*/ 561 h 1121"/>
                  <a:gd name="T2" fmla="*/ 1030 w 1122"/>
                  <a:gd name="T3" fmla="*/ 561 h 1121"/>
                  <a:gd name="T4" fmla="*/ 993 w 1122"/>
                  <a:gd name="T5" fmla="*/ 743 h 1121"/>
                  <a:gd name="T6" fmla="*/ 823 w 1122"/>
                  <a:gd name="T7" fmla="*/ 949 h 1121"/>
                  <a:gd name="T8" fmla="*/ 561 w 1122"/>
                  <a:gd name="T9" fmla="*/ 1029 h 1121"/>
                  <a:gd name="T10" fmla="*/ 379 w 1122"/>
                  <a:gd name="T11" fmla="*/ 993 h 1121"/>
                  <a:gd name="T12" fmla="*/ 172 w 1122"/>
                  <a:gd name="T13" fmla="*/ 823 h 1121"/>
                  <a:gd name="T14" fmla="*/ 92 w 1122"/>
                  <a:gd name="T15" fmla="*/ 561 h 1121"/>
                  <a:gd name="T16" fmla="*/ 129 w 1122"/>
                  <a:gd name="T17" fmla="*/ 378 h 1121"/>
                  <a:gd name="T18" fmla="*/ 299 w 1122"/>
                  <a:gd name="T19" fmla="*/ 172 h 1121"/>
                  <a:gd name="T20" fmla="*/ 561 w 1122"/>
                  <a:gd name="T21" fmla="*/ 92 h 1121"/>
                  <a:gd name="T22" fmla="*/ 744 w 1122"/>
                  <a:gd name="T23" fmla="*/ 128 h 1121"/>
                  <a:gd name="T24" fmla="*/ 950 w 1122"/>
                  <a:gd name="T25" fmla="*/ 298 h 1121"/>
                  <a:gd name="T26" fmla="*/ 1030 w 1122"/>
                  <a:gd name="T27" fmla="*/ 561 h 1121"/>
                  <a:gd name="T28" fmla="*/ 1076 w 1122"/>
                  <a:gd name="T29" fmla="*/ 561 h 1121"/>
                  <a:gd name="T30" fmla="*/ 1122 w 1122"/>
                  <a:gd name="T31" fmla="*/ 561 h 1121"/>
                  <a:gd name="T32" fmla="*/ 1078 w 1122"/>
                  <a:gd name="T33" fmla="*/ 342 h 1121"/>
                  <a:gd name="T34" fmla="*/ 875 w 1122"/>
                  <a:gd name="T35" fmla="*/ 96 h 1121"/>
                  <a:gd name="T36" fmla="*/ 561 w 1122"/>
                  <a:gd name="T37" fmla="*/ 0 h 1121"/>
                  <a:gd name="T38" fmla="*/ 343 w 1122"/>
                  <a:gd name="T39" fmla="*/ 44 h 1121"/>
                  <a:gd name="T40" fmla="*/ 96 w 1122"/>
                  <a:gd name="T41" fmla="*/ 247 h 1121"/>
                  <a:gd name="T42" fmla="*/ 0 w 1122"/>
                  <a:gd name="T43" fmla="*/ 561 h 1121"/>
                  <a:gd name="T44" fmla="*/ 44 w 1122"/>
                  <a:gd name="T45" fmla="*/ 779 h 1121"/>
                  <a:gd name="T46" fmla="*/ 248 w 1122"/>
                  <a:gd name="T47" fmla="*/ 1026 h 1121"/>
                  <a:gd name="T48" fmla="*/ 561 w 1122"/>
                  <a:gd name="T49" fmla="*/ 1121 h 1121"/>
                  <a:gd name="T50" fmla="*/ 779 w 1122"/>
                  <a:gd name="T51" fmla="*/ 1077 h 1121"/>
                  <a:gd name="T52" fmla="*/ 1026 w 1122"/>
                  <a:gd name="T53" fmla="*/ 874 h 1121"/>
                  <a:gd name="T54" fmla="*/ 1122 w 1122"/>
                  <a:gd name="T55" fmla="*/ 561 h 1121"/>
                  <a:gd name="T56" fmla="*/ 1076 w 1122"/>
                  <a:gd name="T57" fmla="*/ 561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2" h="1121">
                    <a:moveTo>
                      <a:pt x="1076" y="561"/>
                    </a:moveTo>
                    <a:cubicBezTo>
                      <a:pt x="1030" y="561"/>
                      <a:pt x="1030" y="561"/>
                      <a:pt x="1030" y="561"/>
                    </a:cubicBezTo>
                    <a:cubicBezTo>
                      <a:pt x="1030" y="625"/>
                      <a:pt x="1017" y="687"/>
                      <a:pt x="993" y="743"/>
                    </a:cubicBezTo>
                    <a:cubicBezTo>
                      <a:pt x="958" y="827"/>
                      <a:pt x="898" y="899"/>
                      <a:pt x="823" y="949"/>
                    </a:cubicBezTo>
                    <a:cubicBezTo>
                      <a:pt x="748" y="1000"/>
                      <a:pt x="658" y="1029"/>
                      <a:pt x="561" y="1029"/>
                    </a:cubicBezTo>
                    <a:cubicBezTo>
                      <a:pt x="496" y="1029"/>
                      <a:pt x="435" y="1016"/>
                      <a:pt x="379" y="993"/>
                    </a:cubicBezTo>
                    <a:cubicBezTo>
                      <a:pt x="294" y="957"/>
                      <a:pt x="223" y="898"/>
                      <a:pt x="172" y="823"/>
                    </a:cubicBezTo>
                    <a:cubicBezTo>
                      <a:pt x="122" y="748"/>
                      <a:pt x="92" y="658"/>
                      <a:pt x="92" y="561"/>
                    </a:cubicBezTo>
                    <a:cubicBezTo>
                      <a:pt x="92" y="496"/>
                      <a:pt x="105" y="434"/>
                      <a:pt x="129" y="378"/>
                    </a:cubicBezTo>
                    <a:cubicBezTo>
                      <a:pt x="165" y="294"/>
                      <a:pt x="224" y="222"/>
                      <a:pt x="299" y="172"/>
                    </a:cubicBezTo>
                    <a:cubicBezTo>
                      <a:pt x="374" y="121"/>
                      <a:pt x="464" y="92"/>
                      <a:pt x="561" y="92"/>
                    </a:cubicBezTo>
                    <a:cubicBezTo>
                      <a:pt x="626" y="92"/>
                      <a:pt x="688" y="105"/>
                      <a:pt x="744" y="128"/>
                    </a:cubicBezTo>
                    <a:cubicBezTo>
                      <a:pt x="828" y="164"/>
                      <a:pt x="899" y="224"/>
                      <a:pt x="950" y="298"/>
                    </a:cubicBezTo>
                    <a:cubicBezTo>
                      <a:pt x="1000" y="373"/>
                      <a:pt x="1030" y="463"/>
                      <a:pt x="1030" y="561"/>
                    </a:cubicBezTo>
                    <a:cubicBezTo>
                      <a:pt x="1076" y="561"/>
                      <a:pt x="1076" y="561"/>
                      <a:pt x="1076" y="561"/>
                    </a:cubicBezTo>
                    <a:cubicBezTo>
                      <a:pt x="1122" y="561"/>
                      <a:pt x="1122" y="561"/>
                      <a:pt x="1122" y="561"/>
                    </a:cubicBezTo>
                    <a:cubicBezTo>
                      <a:pt x="1122" y="483"/>
                      <a:pt x="1106" y="409"/>
                      <a:pt x="1078" y="342"/>
                    </a:cubicBezTo>
                    <a:cubicBezTo>
                      <a:pt x="1035" y="242"/>
                      <a:pt x="964" y="156"/>
                      <a:pt x="875" y="96"/>
                    </a:cubicBezTo>
                    <a:cubicBezTo>
                      <a:pt x="785" y="35"/>
                      <a:pt x="677" y="0"/>
                      <a:pt x="561" y="0"/>
                    </a:cubicBezTo>
                    <a:cubicBezTo>
                      <a:pt x="484" y="0"/>
                      <a:pt x="410" y="15"/>
                      <a:pt x="343" y="44"/>
                    </a:cubicBezTo>
                    <a:cubicBezTo>
                      <a:pt x="242" y="86"/>
                      <a:pt x="157" y="157"/>
                      <a:pt x="96" y="247"/>
                    </a:cubicBezTo>
                    <a:cubicBezTo>
                      <a:pt x="36" y="336"/>
                      <a:pt x="0" y="445"/>
                      <a:pt x="0" y="561"/>
                    </a:cubicBezTo>
                    <a:cubicBezTo>
                      <a:pt x="0" y="638"/>
                      <a:pt x="16" y="712"/>
                      <a:pt x="44" y="779"/>
                    </a:cubicBezTo>
                    <a:cubicBezTo>
                      <a:pt x="87" y="880"/>
                      <a:pt x="158" y="965"/>
                      <a:pt x="248" y="1026"/>
                    </a:cubicBezTo>
                    <a:cubicBezTo>
                      <a:pt x="337" y="1086"/>
                      <a:pt x="445" y="1121"/>
                      <a:pt x="561" y="1121"/>
                    </a:cubicBezTo>
                    <a:cubicBezTo>
                      <a:pt x="638" y="1121"/>
                      <a:pt x="712" y="1106"/>
                      <a:pt x="779" y="1077"/>
                    </a:cubicBezTo>
                    <a:cubicBezTo>
                      <a:pt x="880" y="1035"/>
                      <a:pt x="966" y="964"/>
                      <a:pt x="1026" y="874"/>
                    </a:cubicBezTo>
                    <a:cubicBezTo>
                      <a:pt x="1087" y="785"/>
                      <a:pt x="1122" y="677"/>
                      <a:pt x="1122" y="561"/>
                    </a:cubicBezTo>
                    <a:lnTo>
                      <a:pt x="1076" y="561"/>
                    </a:lnTo>
                    <a:close/>
                  </a:path>
                </a:pathLst>
              </a:custGeom>
              <a:solidFill>
                <a:schemeClr val="accent6">
                  <a:lumMod val="20000"/>
                  <a:lumOff val="80000"/>
                </a:schemeClr>
              </a:solidFill>
              <a:ln>
                <a:solidFill>
                  <a:schemeClr val="accent6">
                    <a:lumMod val="75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98">
                <a:extLst>
                  <a:ext uri="{FF2B5EF4-FFF2-40B4-BE49-F238E27FC236}">
                    <a16:creationId xmlns:a16="http://schemas.microsoft.com/office/drawing/2014/main" id="{31DE7321-B031-D772-3154-1228ADB01932}"/>
                  </a:ext>
                </a:extLst>
              </p:cNvPr>
              <p:cNvSpPr>
                <a:spLocks/>
              </p:cNvSpPr>
              <p:nvPr/>
            </p:nvSpPr>
            <p:spPr bwMode="auto">
              <a:xfrm>
                <a:off x="5135193" y="2621591"/>
                <a:ext cx="1906824" cy="1905322"/>
              </a:xfrm>
              <a:custGeom>
                <a:avLst/>
                <a:gdLst>
                  <a:gd name="T0" fmla="*/ 1053 w 1076"/>
                  <a:gd name="T1" fmla="*/ 538 h 1075"/>
                  <a:gd name="T2" fmla="*/ 1030 w 1076"/>
                  <a:gd name="T3" fmla="*/ 538 h 1075"/>
                  <a:gd name="T4" fmla="*/ 886 w 1076"/>
                  <a:gd name="T5" fmla="*/ 885 h 1075"/>
                  <a:gd name="T6" fmla="*/ 538 w 1076"/>
                  <a:gd name="T7" fmla="*/ 1029 h 1075"/>
                  <a:gd name="T8" fmla="*/ 190 w 1076"/>
                  <a:gd name="T9" fmla="*/ 885 h 1075"/>
                  <a:gd name="T10" fmla="*/ 46 w 1076"/>
                  <a:gd name="T11" fmla="*/ 538 h 1075"/>
                  <a:gd name="T12" fmla="*/ 190 w 1076"/>
                  <a:gd name="T13" fmla="*/ 190 h 1075"/>
                  <a:gd name="T14" fmla="*/ 538 w 1076"/>
                  <a:gd name="T15" fmla="*/ 46 h 1075"/>
                  <a:gd name="T16" fmla="*/ 886 w 1076"/>
                  <a:gd name="T17" fmla="*/ 190 h 1075"/>
                  <a:gd name="T18" fmla="*/ 1030 w 1076"/>
                  <a:gd name="T19" fmla="*/ 538 h 1075"/>
                  <a:gd name="T20" fmla="*/ 1053 w 1076"/>
                  <a:gd name="T21" fmla="*/ 538 h 1075"/>
                  <a:gd name="T22" fmla="*/ 1076 w 1076"/>
                  <a:gd name="T23" fmla="*/ 538 h 1075"/>
                  <a:gd name="T24" fmla="*/ 918 w 1076"/>
                  <a:gd name="T25" fmla="*/ 157 h 1075"/>
                  <a:gd name="T26" fmla="*/ 538 w 1076"/>
                  <a:gd name="T27" fmla="*/ 0 h 1075"/>
                  <a:gd name="T28" fmla="*/ 158 w 1076"/>
                  <a:gd name="T29" fmla="*/ 157 h 1075"/>
                  <a:gd name="T30" fmla="*/ 0 w 1076"/>
                  <a:gd name="T31" fmla="*/ 538 h 1075"/>
                  <a:gd name="T32" fmla="*/ 158 w 1076"/>
                  <a:gd name="T33" fmla="*/ 918 h 1075"/>
                  <a:gd name="T34" fmla="*/ 538 w 1076"/>
                  <a:gd name="T35" fmla="*/ 1075 h 1075"/>
                  <a:gd name="T36" fmla="*/ 918 w 1076"/>
                  <a:gd name="T37" fmla="*/ 918 h 1075"/>
                  <a:gd name="T38" fmla="*/ 1076 w 1076"/>
                  <a:gd name="T39" fmla="*/ 538 h 1075"/>
                  <a:gd name="T40" fmla="*/ 1053 w 1076"/>
                  <a:gd name="T41" fmla="*/ 538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6" h="1075">
                    <a:moveTo>
                      <a:pt x="1053" y="538"/>
                    </a:moveTo>
                    <a:cubicBezTo>
                      <a:pt x="1030" y="538"/>
                      <a:pt x="1030" y="538"/>
                      <a:pt x="1030" y="538"/>
                    </a:cubicBezTo>
                    <a:cubicBezTo>
                      <a:pt x="1030" y="673"/>
                      <a:pt x="975" y="796"/>
                      <a:pt x="886" y="885"/>
                    </a:cubicBezTo>
                    <a:cubicBezTo>
                      <a:pt x="797" y="974"/>
                      <a:pt x="674" y="1029"/>
                      <a:pt x="538" y="1029"/>
                    </a:cubicBezTo>
                    <a:cubicBezTo>
                      <a:pt x="402" y="1029"/>
                      <a:pt x="279" y="974"/>
                      <a:pt x="190" y="885"/>
                    </a:cubicBezTo>
                    <a:cubicBezTo>
                      <a:pt x="101" y="796"/>
                      <a:pt x="46" y="673"/>
                      <a:pt x="46" y="538"/>
                    </a:cubicBezTo>
                    <a:cubicBezTo>
                      <a:pt x="46" y="402"/>
                      <a:pt x="101" y="279"/>
                      <a:pt x="190" y="190"/>
                    </a:cubicBezTo>
                    <a:cubicBezTo>
                      <a:pt x="279" y="101"/>
                      <a:pt x="402" y="46"/>
                      <a:pt x="538" y="46"/>
                    </a:cubicBezTo>
                    <a:cubicBezTo>
                      <a:pt x="674" y="46"/>
                      <a:pt x="797" y="101"/>
                      <a:pt x="886" y="190"/>
                    </a:cubicBezTo>
                    <a:cubicBezTo>
                      <a:pt x="975" y="279"/>
                      <a:pt x="1030" y="402"/>
                      <a:pt x="1030" y="538"/>
                    </a:cubicBezTo>
                    <a:cubicBezTo>
                      <a:pt x="1053" y="538"/>
                      <a:pt x="1053" y="538"/>
                      <a:pt x="1053" y="538"/>
                    </a:cubicBezTo>
                    <a:cubicBezTo>
                      <a:pt x="1076" y="538"/>
                      <a:pt x="1076" y="538"/>
                      <a:pt x="1076" y="538"/>
                    </a:cubicBezTo>
                    <a:cubicBezTo>
                      <a:pt x="1076" y="389"/>
                      <a:pt x="1016" y="255"/>
                      <a:pt x="918" y="157"/>
                    </a:cubicBezTo>
                    <a:cubicBezTo>
                      <a:pt x="821" y="60"/>
                      <a:pt x="687" y="0"/>
                      <a:pt x="538" y="0"/>
                    </a:cubicBezTo>
                    <a:cubicBezTo>
                      <a:pt x="390" y="0"/>
                      <a:pt x="255" y="60"/>
                      <a:pt x="158" y="157"/>
                    </a:cubicBezTo>
                    <a:cubicBezTo>
                      <a:pt x="61" y="255"/>
                      <a:pt x="0" y="389"/>
                      <a:pt x="0" y="538"/>
                    </a:cubicBezTo>
                    <a:cubicBezTo>
                      <a:pt x="0" y="686"/>
                      <a:pt x="61" y="821"/>
                      <a:pt x="158" y="918"/>
                    </a:cubicBezTo>
                    <a:cubicBezTo>
                      <a:pt x="255" y="1015"/>
                      <a:pt x="390" y="1075"/>
                      <a:pt x="538" y="1075"/>
                    </a:cubicBezTo>
                    <a:cubicBezTo>
                      <a:pt x="687" y="1075"/>
                      <a:pt x="821" y="1015"/>
                      <a:pt x="918" y="918"/>
                    </a:cubicBezTo>
                    <a:cubicBezTo>
                      <a:pt x="1016" y="821"/>
                      <a:pt x="1076" y="686"/>
                      <a:pt x="1076" y="538"/>
                    </a:cubicBezTo>
                    <a:lnTo>
                      <a:pt x="1053" y="538"/>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38" name="Group 37">
            <a:extLst>
              <a:ext uri="{FF2B5EF4-FFF2-40B4-BE49-F238E27FC236}">
                <a16:creationId xmlns:a16="http://schemas.microsoft.com/office/drawing/2014/main" id="{4C3113D1-BF08-F8C3-9C2B-10295F118D2A}"/>
              </a:ext>
            </a:extLst>
          </p:cNvPr>
          <p:cNvGrpSpPr/>
          <p:nvPr/>
        </p:nvGrpSpPr>
        <p:grpSpPr>
          <a:xfrm>
            <a:off x="5258907" y="4847287"/>
            <a:ext cx="3866147" cy="516165"/>
            <a:chOff x="5595867" y="4262985"/>
            <a:chExt cx="3866147" cy="703707"/>
          </a:xfrm>
        </p:grpSpPr>
        <p:sp>
          <p:nvSpPr>
            <p:cNvPr id="39" name="Rectangle 38">
              <a:extLst>
                <a:ext uri="{FF2B5EF4-FFF2-40B4-BE49-F238E27FC236}">
                  <a16:creationId xmlns:a16="http://schemas.microsoft.com/office/drawing/2014/main" id="{B056996B-29F9-98AE-872B-7B9B716F4000}"/>
                </a:ext>
              </a:extLst>
            </p:cNvPr>
            <p:cNvSpPr/>
            <p:nvPr/>
          </p:nvSpPr>
          <p:spPr bwMode="gray">
            <a:xfrm>
              <a:off x="5595867" y="4283147"/>
              <a:ext cx="3866147" cy="683545"/>
            </a:xfrm>
            <a:prstGeom prst="rect">
              <a:avLst/>
            </a:prstGeom>
            <a:solidFill>
              <a:schemeClr val="bg1"/>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100" i="0" u="none" strike="noStrike" kern="1200" cap="none" spc="0" normalizeH="0" baseline="0" noProof="0">
                  <a:ln>
                    <a:noFill/>
                  </a:ln>
                  <a:solidFill>
                    <a:srgbClr val="D0D0CE">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True matches need to be reviewed further if they are related to money laundering offenses </a:t>
              </a:r>
            </a:p>
          </p:txBody>
        </p:sp>
        <p:sp>
          <p:nvSpPr>
            <p:cNvPr id="40" name="Rectangle 39">
              <a:extLst>
                <a:ext uri="{FF2B5EF4-FFF2-40B4-BE49-F238E27FC236}">
                  <a16:creationId xmlns:a16="http://schemas.microsoft.com/office/drawing/2014/main" id="{633516C7-AD2E-C7D8-C443-EB0BC6C0E9E8}"/>
                </a:ext>
              </a:extLst>
            </p:cNvPr>
            <p:cNvSpPr/>
            <p:nvPr/>
          </p:nvSpPr>
          <p:spPr bwMode="gray">
            <a:xfrm>
              <a:off x="5646686" y="4262985"/>
              <a:ext cx="1375576" cy="45719"/>
            </a:xfrm>
            <a:prstGeom prst="rect">
              <a:avLst/>
            </a:prstGeom>
            <a:solidFill>
              <a:schemeClr val="accent6">
                <a:lumMod val="5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41" name="Title Placeholder 1">
            <a:extLst>
              <a:ext uri="{FF2B5EF4-FFF2-40B4-BE49-F238E27FC236}">
                <a16:creationId xmlns:a16="http://schemas.microsoft.com/office/drawing/2014/main" id="{78A0766B-CE24-03A3-062E-CE8CC3B54553}"/>
              </a:ext>
            </a:extLst>
          </p:cNvPr>
          <p:cNvSpPr txBox="1">
            <a:spLocks/>
          </p:cNvSpPr>
          <p:nvPr/>
        </p:nvSpPr>
        <p:spPr bwMode="gray">
          <a:xfrm>
            <a:off x="1459642" y="3466731"/>
            <a:ext cx="1978194" cy="1083463"/>
          </a:xfrm>
          <a:prstGeom prst="rect">
            <a:avLst/>
          </a:prstGeom>
          <a:noFill/>
        </p:spPr>
        <p:txBody>
          <a:bodyPr vert="horz" wrap="square" lIns="0" tIns="0" rIns="0" bIns="0" rtlCol="0" anchor="ctr" anchorCtr="0">
            <a:noAutofit/>
          </a:bodyPr>
          <a:lstStyle>
            <a:lvl1pPr algn="l" defTabSz="1341150" rtl="0" eaLnBrk="1" latinLnBrk="0" hangingPunct="1">
              <a:spcBef>
                <a:spcPct val="0"/>
              </a:spcBef>
              <a:buNone/>
              <a:defRPr sz="2933" kern="1200">
                <a:solidFill>
                  <a:schemeClr val="tx1"/>
                </a:solidFill>
                <a:latin typeface="+mj-lt"/>
                <a:ea typeface="+mj-ea"/>
                <a:cs typeface="+mj-cs"/>
              </a:defRPr>
            </a:lvl1pPr>
          </a:lstStyle>
          <a:p>
            <a:pPr marL="0" marR="0" lvl="0" indent="0" algn="ctr" defTabSz="134115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Customer Identification </a:t>
            </a:r>
          </a:p>
          <a:p>
            <a:pPr marL="0" marR="0" lvl="0" indent="0" algn="ctr" defTabSz="1341150" rtl="0" eaLnBrk="1" fontAlgn="auto" latinLnBrk="0" hangingPunct="1">
              <a:lnSpc>
                <a:spcPct val="100000"/>
              </a:lnSpc>
              <a:spcBef>
                <a:spcPct val="0"/>
              </a:spcBef>
              <a:spcAft>
                <a:spcPts val="0"/>
              </a:spcAft>
              <a:buClrTx/>
              <a:buSzTx/>
              <a:buFontTx/>
              <a:buNone/>
              <a:tabLst/>
              <a:defRPr/>
            </a:pPr>
            <a:r>
              <a:rPr lang="en-US" sz="16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Program</a:t>
            </a:r>
            <a:endParaRPr kumimoji="0" lang="en-US" sz="900" b="0" i="0" u="none" strike="noStrike" kern="12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Rectangle 41">
            <a:extLst>
              <a:ext uri="{FF2B5EF4-FFF2-40B4-BE49-F238E27FC236}">
                <a16:creationId xmlns:a16="http://schemas.microsoft.com/office/drawing/2014/main" id="{2B9A160B-32FB-DF4E-1178-85798D6018CA}"/>
              </a:ext>
            </a:extLst>
          </p:cNvPr>
          <p:cNvSpPr/>
          <p:nvPr/>
        </p:nvSpPr>
        <p:spPr bwMode="gray">
          <a:xfrm>
            <a:off x="3522616" y="1419427"/>
            <a:ext cx="6102529" cy="501721"/>
          </a:xfrm>
          <a:prstGeom prst="rect">
            <a:avLst/>
          </a:prstGeom>
          <a:solidFill>
            <a:schemeClr val="bg1"/>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sz="1100">
                <a:solidFill>
                  <a:srgbClr val="D0D0CE">
                    <a:lumMod val="25000"/>
                  </a:srgbClr>
                </a:solidFill>
                <a:latin typeface="Open Sans" panose="020B0606030504020204" pitchFamily="34" charset="0"/>
                <a:ea typeface="Open Sans" panose="020B0606030504020204" pitchFamily="34" charset="0"/>
                <a:cs typeface="Open Sans" panose="020B0606030504020204" pitchFamily="34" charset="0"/>
              </a:rPr>
              <a:t>Download the batch screening from the Customer’s transaction file</a:t>
            </a:r>
            <a:endParaRPr kumimoji="0" lang="en-US" sz="1100" b="0" i="0" u="none" strike="noStrike" kern="1200" cap="none" spc="0" normalizeH="0" baseline="0" noProof="0">
              <a:ln>
                <a:noFill/>
              </a:ln>
              <a:solidFill>
                <a:srgbClr val="D0D0CE">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43">
            <a:extLst>
              <a:ext uri="{FF2B5EF4-FFF2-40B4-BE49-F238E27FC236}">
                <a16:creationId xmlns:a16="http://schemas.microsoft.com/office/drawing/2014/main" id="{710F717C-5DC5-63D4-DEA2-AC7AA5738023}"/>
              </a:ext>
            </a:extLst>
          </p:cNvPr>
          <p:cNvSpPr/>
          <p:nvPr/>
        </p:nvSpPr>
        <p:spPr bwMode="gray">
          <a:xfrm>
            <a:off x="5184065" y="3984356"/>
            <a:ext cx="4652475" cy="501376"/>
          </a:xfrm>
          <a:prstGeom prst="rect">
            <a:avLst/>
          </a:prstGeom>
          <a:solidFill>
            <a:schemeClr val="bg1"/>
          </a:solidFill>
          <a:ln w="19050" algn="ctr">
            <a:noFill/>
            <a:miter lim="800000"/>
            <a:headEnd/>
            <a:tailEnd/>
          </a:ln>
        </p:spPr>
        <p:txBody>
          <a:bodyPr wrap="square" lIns="88900" tIns="88900" rIns="88900" bIns="88900" rtlCol="0" anchor="t"/>
          <a:lstStyle/>
          <a:p>
            <a:pPr marL="0" marR="0" lvl="0" indent="0" algn="l" defTabSz="914400" rtl="0" eaLnBrk="1" fontAlgn="auto" latinLnBrk="0" hangingPunct="1">
              <a:lnSpc>
                <a:spcPct val="106000"/>
              </a:lnSpc>
              <a:spcBef>
                <a:spcPts val="0"/>
              </a:spcBef>
              <a:spcAft>
                <a:spcPts val="0"/>
              </a:spcAft>
              <a:buClrTx/>
              <a:buSzTx/>
              <a:buFontTx/>
              <a:buNone/>
              <a:tabLst/>
              <a:defRPr/>
            </a:pPr>
            <a:r>
              <a:rPr kumimoji="0" lang="en-US" sz="1100" i="0" u="none" strike="noStrike" kern="1200" cap="none" spc="0" normalizeH="0" baseline="0" noProof="0">
                <a:ln>
                  <a:noFill/>
                </a:ln>
                <a:solidFill>
                  <a:srgbClr val="D0D0CE">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Provide disposition comments for the false positives </a:t>
            </a:r>
          </a:p>
        </p:txBody>
      </p:sp>
      <p:sp>
        <p:nvSpPr>
          <p:cNvPr id="47" name="Rectangle 46">
            <a:extLst>
              <a:ext uri="{FF2B5EF4-FFF2-40B4-BE49-F238E27FC236}">
                <a16:creationId xmlns:a16="http://schemas.microsoft.com/office/drawing/2014/main" id="{67F5C66F-9147-3731-F966-FF5A3D7E5DEE}"/>
              </a:ext>
            </a:extLst>
          </p:cNvPr>
          <p:cNvSpPr/>
          <p:nvPr/>
        </p:nvSpPr>
        <p:spPr bwMode="gray">
          <a:xfrm>
            <a:off x="5215133" y="3051942"/>
            <a:ext cx="3812215" cy="532996"/>
          </a:xfrm>
          <a:prstGeom prst="rect">
            <a:avLst/>
          </a:prstGeom>
          <a:solidFill>
            <a:schemeClr val="bg1"/>
          </a:solidFill>
          <a:ln w="19050" algn="ctr">
            <a:noFill/>
            <a:miter lim="800000"/>
            <a:headEnd/>
            <a:tailEnd/>
          </a:ln>
        </p:spPr>
        <p:txBody>
          <a:bodyPr wrap="square" lIns="88900" tIns="88900" rIns="88900" bIns="88900" rtlCol="0" anchor="t"/>
          <a:lstStyle/>
          <a:p>
            <a:pPr lvl="0">
              <a:lnSpc>
                <a:spcPct val="106000"/>
              </a:lnSpc>
              <a:defRPr/>
            </a:pPr>
            <a:r>
              <a:rPr kumimoji="0" lang="en-US" sz="1100" i="0" u="none" strike="noStrike" kern="1200" cap="none" spc="0" normalizeH="0" baseline="0" noProof="0">
                <a:ln>
                  <a:noFill/>
                </a:ln>
                <a:solidFill>
                  <a:srgbClr val="D0D0CE">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Review the screening results which are (90% or above) and dispose of the false positive results </a:t>
            </a:r>
          </a:p>
        </p:txBody>
      </p:sp>
      <p:sp>
        <p:nvSpPr>
          <p:cNvPr id="50" name="Rectangle 49">
            <a:extLst>
              <a:ext uri="{FF2B5EF4-FFF2-40B4-BE49-F238E27FC236}">
                <a16:creationId xmlns:a16="http://schemas.microsoft.com/office/drawing/2014/main" id="{653D20C1-2479-69AC-4A54-3462B574E8EB}"/>
              </a:ext>
            </a:extLst>
          </p:cNvPr>
          <p:cNvSpPr/>
          <p:nvPr/>
        </p:nvSpPr>
        <p:spPr bwMode="gray">
          <a:xfrm>
            <a:off x="4671466" y="2176665"/>
            <a:ext cx="3216048" cy="475971"/>
          </a:xfrm>
          <a:prstGeom prst="rect">
            <a:avLst/>
          </a:prstGeom>
          <a:solidFill>
            <a:schemeClr val="bg1"/>
          </a:solidFill>
          <a:ln w="19050" algn="ctr">
            <a:noFill/>
            <a:miter lim="800000"/>
            <a:headEnd/>
            <a:tailEnd/>
          </a:ln>
        </p:spPr>
        <p:txBody>
          <a:bodyPr wrap="square" lIns="88900" tIns="88900" rIns="88900" bIns="88900" rtlCol="0" anchor="t"/>
          <a:lstStyle/>
          <a:p>
            <a:pPr lvl="0">
              <a:lnSpc>
                <a:spcPct val="106000"/>
              </a:lnSpc>
              <a:defRPr/>
            </a:pPr>
            <a:r>
              <a:rPr kumimoji="0" lang="en-US" sz="1100" i="0" u="none" strike="noStrike" kern="1200" cap="none" spc="0" normalizeH="0" baseline="0" noProof="0">
                <a:ln>
                  <a:noFill/>
                </a:ln>
                <a:solidFill>
                  <a:srgbClr val="D0D0CE">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Results from negative news searches must be </a:t>
            </a:r>
            <a:r>
              <a:rPr lang="en-US" sz="1100">
                <a:solidFill>
                  <a:srgbClr val="D0D0CE">
                    <a:lumMod val="25000"/>
                  </a:srgbClr>
                </a:solidFill>
                <a:latin typeface="Open Sans" panose="020B0606030504020204" pitchFamily="34" charset="0"/>
                <a:ea typeface="Open Sans" panose="020B0606030504020204" pitchFamily="34" charset="0"/>
                <a:cs typeface="Open Sans" panose="020B0606030504020204" pitchFamily="34" charset="0"/>
              </a:rPr>
              <a:t>exported to a PDF and </a:t>
            </a:r>
            <a:r>
              <a:rPr kumimoji="0" lang="en-US" sz="1100" i="0" u="none" strike="noStrike" kern="1200" cap="none" spc="0" normalizeH="0" baseline="0" noProof="0">
                <a:ln>
                  <a:noFill/>
                </a:ln>
                <a:solidFill>
                  <a:srgbClr val="D0D0CE">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attached to the case</a:t>
            </a:r>
          </a:p>
        </p:txBody>
      </p:sp>
      <p:sp>
        <p:nvSpPr>
          <p:cNvPr id="60" name="Graphic 4">
            <a:extLst>
              <a:ext uri="{FF2B5EF4-FFF2-40B4-BE49-F238E27FC236}">
                <a16:creationId xmlns:a16="http://schemas.microsoft.com/office/drawing/2014/main" id="{7C3B5DA3-F4D5-7BC3-8218-9A0249BADCBA}"/>
              </a:ext>
            </a:extLst>
          </p:cNvPr>
          <p:cNvSpPr/>
          <p:nvPr/>
        </p:nvSpPr>
        <p:spPr>
          <a:xfrm>
            <a:off x="4650579" y="3003770"/>
            <a:ext cx="482238" cy="475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29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0518"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4"/>
                  <a:pt x="12780" y="180667"/>
                </a:cubicBezTo>
                <a:cubicBezTo>
                  <a:pt x="12780" y="88099"/>
                  <a:pt x="88181" y="12129"/>
                  <a:pt x="180835" y="12129"/>
                </a:cubicBezTo>
                <a:cubicBezTo>
                  <a:pt x="274128" y="12129"/>
                  <a:pt x="349530" y="87461"/>
                  <a:pt x="349530" y="180028"/>
                </a:cubicBezTo>
                <a:lnTo>
                  <a:pt x="349530" y="180028"/>
                </a:lnTo>
                <a:cubicBezTo>
                  <a:pt x="349530" y="273234"/>
                  <a:pt x="274767" y="348565"/>
                  <a:pt x="181474" y="348565"/>
                </a:cubicBezTo>
                <a:close/>
              </a:path>
            </a:pathLst>
          </a:custGeom>
          <a:solidFill>
            <a:schemeClr val="accent6">
              <a:lumMod val="75000"/>
            </a:schemeClr>
          </a:solidFill>
          <a:ln w="639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61" name="Straight Connector 60">
            <a:extLst>
              <a:ext uri="{FF2B5EF4-FFF2-40B4-BE49-F238E27FC236}">
                <a16:creationId xmlns:a16="http://schemas.microsoft.com/office/drawing/2014/main" id="{133EEB6A-6FBB-2672-C754-D11C73062339}"/>
              </a:ext>
            </a:extLst>
          </p:cNvPr>
          <p:cNvCxnSpPr>
            <a:cxnSpLocks/>
          </p:cNvCxnSpPr>
          <p:nvPr/>
        </p:nvCxnSpPr>
        <p:spPr>
          <a:xfrm flipV="1">
            <a:off x="4063730" y="3245616"/>
            <a:ext cx="439451" cy="105806"/>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EB9925-76FC-BEC0-6501-A87C495B1EBF}"/>
              </a:ext>
            </a:extLst>
          </p:cNvPr>
          <p:cNvCxnSpPr>
            <a:cxnSpLocks/>
          </p:cNvCxnSpPr>
          <p:nvPr/>
        </p:nvCxnSpPr>
        <p:spPr>
          <a:xfrm>
            <a:off x="4146198" y="4155916"/>
            <a:ext cx="417477" cy="10924"/>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473DA4E-8BE2-7490-59D9-B3F370020C86}"/>
              </a:ext>
            </a:extLst>
          </p:cNvPr>
          <p:cNvCxnSpPr>
            <a:cxnSpLocks/>
          </p:cNvCxnSpPr>
          <p:nvPr/>
        </p:nvCxnSpPr>
        <p:spPr>
          <a:xfrm>
            <a:off x="4009456" y="4791566"/>
            <a:ext cx="530088" cy="140188"/>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64" name="Freeform 590">
            <a:extLst>
              <a:ext uri="{FF2B5EF4-FFF2-40B4-BE49-F238E27FC236}">
                <a16:creationId xmlns:a16="http://schemas.microsoft.com/office/drawing/2014/main" id="{6CCDBE8D-3897-A759-17BD-22DEFB87FD63}"/>
              </a:ext>
            </a:extLst>
          </p:cNvPr>
          <p:cNvSpPr>
            <a:spLocks noEditPoints="1"/>
          </p:cNvSpPr>
          <p:nvPr/>
        </p:nvSpPr>
        <p:spPr bwMode="auto">
          <a:xfrm>
            <a:off x="4671303" y="4809687"/>
            <a:ext cx="484632" cy="48463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6" name="Rectangle 65">
            <a:extLst>
              <a:ext uri="{FF2B5EF4-FFF2-40B4-BE49-F238E27FC236}">
                <a16:creationId xmlns:a16="http://schemas.microsoft.com/office/drawing/2014/main" id="{4ADBE106-262D-07AE-218E-F7776140D56B}"/>
              </a:ext>
            </a:extLst>
          </p:cNvPr>
          <p:cNvSpPr/>
          <p:nvPr/>
        </p:nvSpPr>
        <p:spPr bwMode="gray">
          <a:xfrm>
            <a:off x="3499535" y="1443958"/>
            <a:ext cx="1375576" cy="36576"/>
          </a:xfrm>
          <a:prstGeom prst="rect">
            <a:avLst/>
          </a:prstGeom>
          <a:solidFill>
            <a:schemeClr val="accent6">
              <a:lumMod val="5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71" name="Group 70">
            <a:extLst>
              <a:ext uri="{FF2B5EF4-FFF2-40B4-BE49-F238E27FC236}">
                <a16:creationId xmlns:a16="http://schemas.microsoft.com/office/drawing/2014/main" id="{9C1C3ABA-34A5-D79B-A8AB-98DD7EC1DE34}"/>
              </a:ext>
            </a:extLst>
          </p:cNvPr>
          <p:cNvGrpSpPr/>
          <p:nvPr/>
        </p:nvGrpSpPr>
        <p:grpSpPr>
          <a:xfrm>
            <a:off x="4790971" y="4932680"/>
            <a:ext cx="263015" cy="312391"/>
            <a:chOff x="9785350" y="5302251"/>
            <a:chExt cx="352425" cy="563562"/>
          </a:xfrm>
          <a:solidFill>
            <a:schemeClr val="accent6">
              <a:lumMod val="75000"/>
            </a:schemeClr>
          </a:solidFill>
        </p:grpSpPr>
        <p:sp>
          <p:nvSpPr>
            <p:cNvPr id="72" name="Freeform 476">
              <a:extLst>
                <a:ext uri="{FF2B5EF4-FFF2-40B4-BE49-F238E27FC236}">
                  <a16:creationId xmlns:a16="http://schemas.microsoft.com/office/drawing/2014/main" id="{BE9A6685-63EC-4AC2-CB4A-ADBF8E09512E}"/>
                </a:ext>
              </a:extLst>
            </p:cNvPr>
            <p:cNvSpPr>
              <a:spLocks noEditPoints="1"/>
            </p:cNvSpPr>
            <p:nvPr/>
          </p:nvSpPr>
          <p:spPr bwMode="auto">
            <a:xfrm>
              <a:off x="9898063" y="5575300"/>
              <a:ext cx="127000" cy="206375"/>
            </a:xfrm>
            <a:custGeom>
              <a:avLst/>
              <a:gdLst>
                <a:gd name="T0" fmla="*/ 32 w 53"/>
                <a:gd name="T1" fmla="*/ 38 h 87"/>
                <a:gd name="T2" fmla="*/ 32 w 53"/>
                <a:gd name="T3" fmla="*/ 16 h 87"/>
                <a:gd name="T4" fmla="*/ 43 w 53"/>
                <a:gd name="T5" fmla="*/ 21 h 87"/>
                <a:gd name="T6" fmla="*/ 45 w 53"/>
                <a:gd name="T7" fmla="*/ 22 h 87"/>
                <a:gd name="T8" fmla="*/ 50 w 53"/>
                <a:gd name="T9" fmla="*/ 17 h 87"/>
                <a:gd name="T10" fmla="*/ 48 w 53"/>
                <a:gd name="T11" fmla="*/ 13 h 87"/>
                <a:gd name="T12" fmla="*/ 32 w 53"/>
                <a:gd name="T13" fmla="*/ 7 h 87"/>
                <a:gd name="T14" fmla="*/ 32 w 53"/>
                <a:gd name="T15" fmla="*/ 5 h 87"/>
                <a:gd name="T16" fmla="*/ 28 w 53"/>
                <a:gd name="T17" fmla="*/ 0 h 87"/>
                <a:gd name="T18" fmla="*/ 23 w 53"/>
                <a:gd name="T19" fmla="*/ 5 h 87"/>
                <a:gd name="T20" fmla="*/ 23 w 53"/>
                <a:gd name="T21" fmla="*/ 6 h 87"/>
                <a:gd name="T22" fmla="*/ 3 w 53"/>
                <a:gd name="T23" fmla="*/ 26 h 87"/>
                <a:gd name="T24" fmla="*/ 23 w 53"/>
                <a:gd name="T25" fmla="*/ 46 h 87"/>
                <a:gd name="T26" fmla="*/ 23 w 53"/>
                <a:gd name="T27" fmla="*/ 68 h 87"/>
                <a:gd name="T28" fmla="*/ 8 w 53"/>
                <a:gd name="T29" fmla="*/ 60 h 87"/>
                <a:gd name="T30" fmla="*/ 5 w 53"/>
                <a:gd name="T31" fmla="*/ 59 h 87"/>
                <a:gd name="T32" fmla="*/ 0 w 53"/>
                <a:gd name="T33" fmla="*/ 64 h 87"/>
                <a:gd name="T34" fmla="*/ 2 w 53"/>
                <a:gd name="T35" fmla="*/ 68 h 87"/>
                <a:gd name="T36" fmla="*/ 23 w 53"/>
                <a:gd name="T37" fmla="*/ 77 h 87"/>
                <a:gd name="T38" fmla="*/ 23 w 53"/>
                <a:gd name="T39" fmla="*/ 83 h 87"/>
                <a:gd name="T40" fmla="*/ 28 w 53"/>
                <a:gd name="T41" fmla="*/ 87 h 87"/>
                <a:gd name="T42" fmla="*/ 32 w 53"/>
                <a:gd name="T43" fmla="*/ 83 h 87"/>
                <a:gd name="T44" fmla="*/ 32 w 53"/>
                <a:gd name="T45" fmla="*/ 77 h 87"/>
                <a:gd name="T46" fmla="*/ 53 w 53"/>
                <a:gd name="T47" fmla="*/ 57 h 87"/>
                <a:gd name="T48" fmla="*/ 32 w 53"/>
                <a:gd name="T49" fmla="*/ 38 h 87"/>
                <a:gd name="T50" fmla="*/ 43 w 53"/>
                <a:gd name="T51" fmla="*/ 58 h 87"/>
                <a:gd name="T52" fmla="*/ 32 w 53"/>
                <a:gd name="T53" fmla="*/ 68 h 87"/>
                <a:gd name="T54" fmla="*/ 32 w 53"/>
                <a:gd name="T55" fmla="*/ 48 h 87"/>
                <a:gd name="T56" fmla="*/ 43 w 53"/>
                <a:gd name="T57" fmla="*/ 58 h 87"/>
                <a:gd name="T58" fmla="*/ 13 w 53"/>
                <a:gd name="T59" fmla="*/ 25 h 87"/>
                <a:gd name="T60" fmla="*/ 23 w 53"/>
                <a:gd name="T61" fmla="*/ 15 h 87"/>
                <a:gd name="T62" fmla="*/ 23 w 53"/>
                <a:gd name="T63" fmla="*/ 36 h 87"/>
                <a:gd name="T64" fmla="*/ 13 w 53"/>
                <a:gd name="T65" fmla="*/ 2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3" h="87">
                  <a:moveTo>
                    <a:pt x="32" y="38"/>
                  </a:moveTo>
                  <a:cubicBezTo>
                    <a:pt x="32" y="16"/>
                    <a:pt x="32" y="16"/>
                    <a:pt x="32" y="16"/>
                  </a:cubicBezTo>
                  <a:cubicBezTo>
                    <a:pt x="35" y="17"/>
                    <a:pt x="39" y="18"/>
                    <a:pt x="43" y="21"/>
                  </a:cubicBezTo>
                  <a:cubicBezTo>
                    <a:pt x="44" y="22"/>
                    <a:pt x="45" y="22"/>
                    <a:pt x="45" y="22"/>
                  </a:cubicBezTo>
                  <a:cubicBezTo>
                    <a:pt x="48" y="22"/>
                    <a:pt x="50" y="20"/>
                    <a:pt x="50" y="17"/>
                  </a:cubicBezTo>
                  <a:cubicBezTo>
                    <a:pt x="50" y="15"/>
                    <a:pt x="48" y="13"/>
                    <a:pt x="48" y="13"/>
                  </a:cubicBezTo>
                  <a:cubicBezTo>
                    <a:pt x="43" y="9"/>
                    <a:pt x="38" y="7"/>
                    <a:pt x="32" y="7"/>
                  </a:cubicBezTo>
                  <a:cubicBezTo>
                    <a:pt x="32" y="5"/>
                    <a:pt x="32" y="5"/>
                    <a:pt x="32" y="5"/>
                  </a:cubicBezTo>
                  <a:cubicBezTo>
                    <a:pt x="32" y="2"/>
                    <a:pt x="30" y="0"/>
                    <a:pt x="28" y="0"/>
                  </a:cubicBezTo>
                  <a:cubicBezTo>
                    <a:pt x="25" y="0"/>
                    <a:pt x="23" y="2"/>
                    <a:pt x="23" y="5"/>
                  </a:cubicBezTo>
                  <a:cubicBezTo>
                    <a:pt x="23" y="6"/>
                    <a:pt x="23" y="6"/>
                    <a:pt x="23" y="6"/>
                  </a:cubicBezTo>
                  <a:cubicBezTo>
                    <a:pt x="11" y="7"/>
                    <a:pt x="3" y="15"/>
                    <a:pt x="3" y="26"/>
                  </a:cubicBezTo>
                  <a:cubicBezTo>
                    <a:pt x="3" y="36"/>
                    <a:pt x="9" y="42"/>
                    <a:pt x="23" y="46"/>
                  </a:cubicBezTo>
                  <a:cubicBezTo>
                    <a:pt x="23" y="68"/>
                    <a:pt x="23" y="68"/>
                    <a:pt x="23" y="68"/>
                  </a:cubicBezTo>
                  <a:cubicBezTo>
                    <a:pt x="18" y="67"/>
                    <a:pt x="13" y="65"/>
                    <a:pt x="8" y="60"/>
                  </a:cubicBezTo>
                  <a:cubicBezTo>
                    <a:pt x="8" y="60"/>
                    <a:pt x="7" y="59"/>
                    <a:pt x="5" y="59"/>
                  </a:cubicBezTo>
                  <a:cubicBezTo>
                    <a:pt x="2" y="59"/>
                    <a:pt x="0" y="61"/>
                    <a:pt x="0" y="64"/>
                  </a:cubicBezTo>
                  <a:cubicBezTo>
                    <a:pt x="0" y="66"/>
                    <a:pt x="1" y="67"/>
                    <a:pt x="2" y="68"/>
                  </a:cubicBezTo>
                  <a:cubicBezTo>
                    <a:pt x="9" y="73"/>
                    <a:pt x="16" y="76"/>
                    <a:pt x="23" y="77"/>
                  </a:cubicBezTo>
                  <a:cubicBezTo>
                    <a:pt x="23" y="83"/>
                    <a:pt x="23" y="83"/>
                    <a:pt x="23" y="83"/>
                  </a:cubicBezTo>
                  <a:cubicBezTo>
                    <a:pt x="23" y="85"/>
                    <a:pt x="25" y="87"/>
                    <a:pt x="28" y="87"/>
                  </a:cubicBezTo>
                  <a:cubicBezTo>
                    <a:pt x="30" y="87"/>
                    <a:pt x="32" y="85"/>
                    <a:pt x="32" y="83"/>
                  </a:cubicBezTo>
                  <a:cubicBezTo>
                    <a:pt x="32" y="77"/>
                    <a:pt x="32" y="77"/>
                    <a:pt x="32" y="77"/>
                  </a:cubicBezTo>
                  <a:cubicBezTo>
                    <a:pt x="44" y="76"/>
                    <a:pt x="53" y="68"/>
                    <a:pt x="53" y="57"/>
                  </a:cubicBezTo>
                  <a:cubicBezTo>
                    <a:pt x="53" y="47"/>
                    <a:pt x="46" y="41"/>
                    <a:pt x="32" y="38"/>
                  </a:cubicBezTo>
                  <a:close/>
                  <a:moveTo>
                    <a:pt x="43" y="58"/>
                  </a:moveTo>
                  <a:cubicBezTo>
                    <a:pt x="43" y="64"/>
                    <a:pt x="38" y="67"/>
                    <a:pt x="32" y="68"/>
                  </a:cubicBezTo>
                  <a:cubicBezTo>
                    <a:pt x="32" y="48"/>
                    <a:pt x="32" y="48"/>
                    <a:pt x="32" y="48"/>
                  </a:cubicBezTo>
                  <a:cubicBezTo>
                    <a:pt x="41" y="50"/>
                    <a:pt x="43" y="53"/>
                    <a:pt x="43" y="58"/>
                  </a:cubicBezTo>
                  <a:close/>
                  <a:moveTo>
                    <a:pt x="13" y="25"/>
                  </a:moveTo>
                  <a:cubicBezTo>
                    <a:pt x="13" y="20"/>
                    <a:pt x="17" y="16"/>
                    <a:pt x="23" y="15"/>
                  </a:cubicBezTo>
                  <a:cubicBezTo>
                    <a:pt x="23" y="36"/>
                    <a:pt x="23" y="36"/>
                    <a:pt x="23" y="36"/>
                  </a:cubicBezTo>
                  <a:cubicBezTo>
                    <a:pt x="14" y="33"/>
                    <a:pt x="13" y="30"/>
                    <a:pt x="13" y="2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73" name="Freeform 477">
              <a:extLst>
                <a:ext uri="{FF2B5EF4-FFF2-40B4-BE49-F238E27FC236}">
                  <a16:creationId xmlns:a16="http://schemas.microsoft.com/office/drawing/2014/main" id="{E1185815-BF93-3CDA-6904-8AFDAA19D915}"/>
                </a:ext>
              </a:extLst>
            </p:cNvPr>
            <p:cNvSpPr>
              <a:spLocks/>
            </p:cNvSpPr>
            <p:nvPr/>
          </p:nvSpPr>
          <p:spPr bwMode="auto">
            <a:xfrm>
              <a:off x="9863138" y="5302251"/>
              <a:ext cx="201612" cy="169862"/>
            </a:xfrm>
            <a:custGeom>
              <a:avLst/>
              <a:gdLst>
                <a:gd name="T0" fmla="*/ 24 w 85"/>
                <a:gd name="T1" fmla="*/ 71 h 72"/>
                <a:gd name="T2" fmla="*/ 27 w 85"/>
                <a:gd name="T3" fmla="*/ 65 h 72"/>
                <a:gd name="T4" fmla="*/ 16 w 85"/>
                <a:gd name="T5" fmla="*/ 14 h 72"/>
                <a:gd name="T6" fmla="*/ 21 w 85"/>
                <a:gd name="T7" fmla="*/ 19 h 72"/>
                <a:gd name="T8" fmla="*/ 51 w 85"/>
                <a:gd name="T9" fmla="*/ 41 h 72"/>
                <a:gd name="T10" fmla="*/ 66 w 85"/>
                <a:gd name="T11" fmla="*/ 26 h 72"/>
                <a:gd name="T12" fmla="*/ 69 w 85"/>
                <a:gd name="T13" fmla="*/ 19 h 72"/>
                <a:gd name="T14" fmla="*/ 71 w 85"/>
                <a:gd name="T15" fmla="*/ 17 h 72"/>
                <a:gd name="T16" fmla="*/ 59 w 85"/>
                <a:gd name="T17" fmla="*/ 65 h 72"/>
                <a:gd name="T18" fmla="*/ 61 w 85"/>
                <a:gd name="T19" fmla="*/ 71 h 72"/>
                <a:gd name="T20" fmla="*/ 63 w 85"/>
                <a:gd name="T21" fmla="*/ 72 h 72"/>
                <a:gd name="T22" fmla="*/ 67 w 85"/>
                <a:gd name="T23" fmla="*/ 69 h 72"/>
                <a:gd name="T24" fmla="*/ 75 w 85"/>
                <a:gd name="T25" fmla="*/ 8 h 72"/>
                <a:gd name="T26" fmla="*/ 61 w 85"/>
                <a:gd name="T27" fmla="*/ 14 h 72"/>
                <a:gd name="T28" fmla="*/ 57 w 85"/>
                <a:gd name="T29" fmla="*/ 22 h 72"/>
                <a:gd name="T30" fmla="*/ 50 w 85"/>
                <a:gd name="T31" fmla="*/ 31 h 72"/>
                <a:gd name="T32" fmla="*/ 28 w 85"/>
                <a:gd name="T33" fmla="*/ 13 h 72"/>
                <a:gd name="T34" fmla="*/ 11 w 85"/>
                <a:gd name="T35" fmla="*/ 4 h 72"/>
                <a:gd name="T36" fmla="*/ 18 w 85"/>
                <a:gd name="T37" fmla="*/ 68 h 72"/>
                <a:gd name="T38" fmla="*/ 24 w 85"/>
                <a:gd name="T39" fmla="*/ 7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72">
                  <a:moveTo>
                    <a:pt x="24" y="71"/>
                  </a:moveTo>
                  <a:cubicBezTo>
                    <a:pt x="26" y="70"/>
                    <a:pt x="28" y="68"/>
                    <a:pt x="27" y="65"/>
                  </a:cubicBezTo>
                  <a:cubicBezTo>
                    <a:pt x="18" y="34"/>
                    <a:pt x="16" y="19"/>
                    <a:pt x="16" y="14"/>
                  </a:cubicBezTo>
                  <a:cubicBezTo>
                    <a:pt x="17" y="15"/>
                    <a:pt x="19" y="16"/>
                    <a:pt x="21" y="19"/>
                  </a:cubicBezTo>
                  <a:cubicBezTo>
                    <a:pt x="35" y="35"/>
                    <a:pt x="44" y="42"/>
                    <a:pt x="51" y="41"/>
                  </a:cubicBezTo>
                  <a:cubicBezTo>
                    <a:pt x="59" y="40"/>
                    <a:pt x="62" y="33"/>
                    <a:pt x="66" y="26"/>
                  </a:cubicBezTo>
                  <a:cubicBezTo>
                    <a:pt x="67" y="24"/>
                    <a:pt x="68" y="21"/>
                    <a:pt x="69" y="19"/>
                  </a:cubicBezTo>
                  <a:cubicBezTo>
                    <a:pt x="70" y="18"/>
                    <a:pt x="70" y="18"/>
                    <a:pt x="71" y="17"/>
                  </a:cubicBezTo>
                  <a:cubicBezTo>
                    <a:pt x="72" y="22"/>
                    <a:pt x="72" y="36"/>
                    <a:pt x="59" y="65"/>
                  </a:cubicBezTo>
                  <a:cubicBezTo>
                    <a:pt x="58" y="67"/>
                    <a:pt x="59" y="70"/>
                    <a:pt x="61" y="71"/>
                  </a:cubicBezTo>
                  <a:cubicBezTo>
                    <a:pt x="62" y="72"/>
                    <a:pt x="62" y="72"/>
                    <a:pt x="63" y="72"/>
                  </a:cubicBezTo>
                  <a:cubicBezTo>
                    <a:pt x="65" y="72"/>
                    <a:pt x="67" y="71"/>
                    <a:pt x="67" y="69"/>
                  </a:cubicBezTo>
                  <a:cubicBezTo>
                    <a:pt x="82" y="37"/>
                    <a:pt x="85" y="13"/>
                    <a:pt x="75" y="8"/>
                  </a:cubicBezTo>
                  <a:cubicBezTo>
                    <a:pt x="72" y="6"/>
                    <a:pt x="66" y="7"/>
                    <a:pt x="61" y="14"/>
                  </a:cubicBezTo>
                  <a:cubicBezTo>
                    <a:pt x="60" y="16"/>
                    <a:pt x="58" y="19"/>
                    <a:pt x="57" y="22"/>
                  </a:cubicBezTo>
                  <a:cubicBezTo>
                    <a:pt x="55" y="26"/>
                    <a:pt x="53" y="31"/>
                    <a:pt x="50" y="31"/>
                  </a:cubicBezTo>
                  <a:cubicBezTo>
                    <a:pt x="49" y="31"/>
                    <a:pt x="43" y="30"/>
                    <a:pt x="28" y="13"/>
                  </a:cubicBezTo>
                  <a:cubicBezTo>
                    <a:pt x="23" y="6"/>
                    <a:pt x="17" y="0"/>
                    <a:pt x="11" y="4"/>
                  </a:cubicBezTo>
                  <a:cubicBezTo>
                    <a:pt x="7" y="6"/>
                    <a:pt x="0" y="9"/>
                    <a:pt x="18" y="68"/>
                  </a:cubicBezTo>
                  <a:cubicBezTo>
                    <a:pt x="19" y="70"/>
                    <a:pt x="21" y="72"/>
                    <a:pt x="24" y="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sp>
          <p:nvSpPr>
            <p:cNvPr id="74" name="Freeform 478">
              <a:extLst>
                <a:ext uri="{FF2B5EF4-FFF2-40B4-BE49-F238E27FC236}">
                  <a16:creationId xmlns:a16="http://schemas.microsoft.com/office/drawing/2014/main" id="{1BCFBD4F-D2DE-9203-1552-92523CDE0ADF}"/>
                </a:ext>
              </a:extLst>
            </p:cNvPr>
            <p:cNvSpPr>
              <a:spLocks noEditPoints="1"/>
            </p:cNvSpPr>
            <p:nvPr/>
          </p:nvSpPr>
          <p:spPr bwMode="auto">
            <a:xfrm>
              <a:off x="9785350" y="5475288"/>
              <a:ext cx="352425" cy="390525"/>
            </a:xfrm>
            <a:custGeom>
              <a:avLst/>
              <a:gdLst>
                <a:gd name="T0" fmla="*/ 128 w 149"/>
                <a:gd name="T1" fmla="*/ 36 h 165"/>
                <a:gd name="T2" fmla="*/ 74 w 149"/>
                <a:gd name="T3" fmla="*/ 0 h 165"/>
                <a:gd name="T4" fmla="*/ 20 w 149"/>
                <a:gd name="T5" fmla="*/ 36 h 165"/>
                <a:gd name="T6" fmla="*/ 0 w 149"/>
                <a:gd name="T7" fmla="*/ 102 h 165"/>
                <a:gd name="T8" fmla="*/ 74 w 149"/>
                <a:gd name="T9" fmla="*/ 165 h 165"/>
                <a:gd name="T10" fmla="*/ 149 w 149"/>
                <a:gd name="T11" fmla="*/ 102 h 165"/>
                <a:gd name="T12" fmla="*/ 128 w 149"/>
                <a:gd name="T13" fmla="*/ 36 h 165"/>
                <a:gd name="T14" fmla="*/ 74 w 149"/>
                <a:gd name="T15" fmla="*/ 155 h 165"/>
                <a:gd name="T16" fmla="*/ 9 w 149"/>
                <a:gd name="T17" fmla="*/ 102 h 165"/>
                <a:gd name="T18" fmla="*/ 74 w 149"/>
                <a:gd name="T19" fmla="*/ 10 h 165"/>
                <a:gd name="T20" fmla="*/ 139 w 149"/>
                <a:gd name="T21" fmla="*/ 102 h 165"/>
                <a:gd name="T22" fmla="*/ 74 w 149"/>
                <a:gd name="T23" fmla="*/ 15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 h="165">
                  <a:moveTo>
                    <a:pt x="128" y="36"/>
                  </a:moveTo>
                  <a:cubicBezTo>
                    <a:pt x="113" y="13"/>
                    <a:pt x="94" y="0"/>
                    <a:pt x="74" y="0"/>
                  </a:cubicBezTo>
                  <a:cubicBezTo>
                    <a:pt x="54" y="0"/>
                    <a:pt x="35" y="13"/>
                    <a:pt x="20" y="36"/>
                  </a:cubicBezTo>
                  <a:cubicBezTo>
                    <a:pt x="7" y="56"/>
                    <a:pt x="0" y="81"/>
                    <a:pt x="0" y="102"/>
                  </a:cubicBezTo>
                  <a:cubicBezTo>
                    <a:pt x="0" y="142"/>
                    <a:pt x="27" y="165"/>
                    <a:pt x="74" y="165"/>
                  </a:cubicBezTo>
                  <a:cubicBezTo>
                    <a:pt x="121" y="165"/>
                    <a:pt x="149" y="142"/>
                    <a:pt x="149" y="102"/>
                  </a:cubicBezTo>
                  <a:cubicBezTo>
                    <a:pt x="149" y="81"/>
                    <a:pt x="141" y="56"/>
                    <a:pt x="128" y="36"/>
                  </a:cubicBezTo>
                  <a:close/>
                  <a:moveTo>
                    <a:pt x="74" y="155"/>
                  </a:moveTo>
                  <a:cubicBezTo>
                    <a:pt x="38" y="155"/>
                    <a:pt x="9" y="141"/>
                    <a:pt x="9" y="102"/>
                  </a:cubicBezTo>
                  <a:cubicBezTo>
                    <a:pt x="9" y="63"/>
                    <a:pt x="38" y="10"/>
                    <a:pt x="74" y="10"/>
                  </a:cubicBezTo>
                  <a:cubicBezTo>
                    <a:pt x="110" y="10"/>
                    <a:pt x="139" y="63"/>
                    <a:pt x="139" y="102"/>
                  </a:cubicBezTo>
                  <a:cubicBezTo>
                    <a:pt x="139" y="141"/>
                    <a:pt x="110" y="155"/>
                    <a:pt x="74" y="15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latin typeface="Open Sans" panose="020B0606030504020204" pitchFamily="34" charset="0"/>
                <a:ea typeface="Open Sans" panose="020B0606030504020204" pitchFamily="34" charset="0"/>
                <a:cs typeface="Open Sans" panose="020B0606030504020204" pitchFamily="34" charset="0"/>
              </a:endParaRPr>
            </a:p>
          </p:txBody>
        </p:sp>
      </p:grpSp>
      <p:sp>
        <p:nvSpPr>
          <p:cNvPr id="2" name="TextBox 1">
            <a:extLst>
              <a:ext uri="{FF2B5EF4-FFF2-40B4-BE49-F238E27FC236}">
                <a16:creationId xmlns:a16="http://schemas.microsoft.com/office/drawing/2014/main" id="{593186D3-6AAF-456A-71F0-4F6F68B29F35}"/>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6</a:t>
            </a:r>
          </a:p>
        </p:txBody>
      </p:sp>
      <p:cxnSp>
        <p:nvCxnSpPr>
          <p:cNvPr id="5" name="Straight Connector 4">
            <a:extLst>
              <a:ext uri="{FF2B5EF4-FFF2-40B4-BE49-F238E27FC236}">
                <a16:creationId xmlns:a16="http://schemas.microsoft.com/office/drawing/2014/main" id="{850CD4AB-B2D7-A4A0-B31B-2F50BCC7F28C}"/>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Freeform 168">
            <a:extLst>
              <a:ext uri="{FF2B5EF4-FFF2-40B4-BE49-F238E27FC236}">
                <a16:creationId xmlns:a16="http://schemas.microsoft.com/office/drawing/2014/main" id="{A17AA0A0-C7A5-0587-F7FA-C1242FA24C06}"/>
              </a:ext>
            </a:extLst>
          </p:cNvPr>
          <p:cNvSpPr>
            <a:spLocks noEditPoints="1"/>
          </p:cNvSpPr>
          <p:nvPr/>
        </p:nvSpPr>
        <p:spPr bwMode="auto">
          <a:xfrm>
            <a:off x="3069509" y="1429568"/>
            <a:ext cx="430026" cy="431426"/>
          </a:xfrm>
          <a:custGeom>
            <a:avLst/>
            <a:gdLst>
              <a:gd name="T0" fmla="*/ 122 w 243"/>
              <a:gd name="T1" fmla="*/ 0 h 243"/>
              <a:gd name="T2" fmla="*/ 0 w 243"/>
              <a:gd name="T3" fmla="*/ 122 h 243"/>
              <a:gd name="T4" fmla="*/ 122 w 243"/>
              <a:gd name="T5" fmla="*/ 243 h 243"/>
              <a:gd name="T6" fmla="*/ 243 w 243"/>
              <a:gd name="T7" fmla="*/ 122 h 243"/>
              <a:gd name="T8" fmla="*/ 122 w 243"/>
              <a:gd name="T9" fmla="*/ 0 h 243"/>
              <a:gd name="T10" fmla="*/ 54 w 243"/>
              <a:gd name="T11" fmla="*/ 211 h 243"/>
              <a:gd name="T12" fmla="*/ 102 w 243"/>
              <a:gd name="T13" fmla="*/ 180 h 243"/>
              <a:gd name="T14" fmla="*/ 102 w 243"/>
              <a:gd name="T15" fmla="*/ 179 h 243"/>
              <a:gd name="T16" fmla="*/ 102 w 243"/>
              <a:gd name="T17" fmla="*/ 168 h 243"/>
              <a:gd name="T18" fmla="*/ 101 w 243"/>
              <a:gd name="T19" fmla="*/ 165 h 243"/>
              <a:gd name="T20" fmla="*/ 87 w 243"/>
              <a:gd name="T21" fmla="*/ 139 h 243"/>
              <a:gd name="T22" fmla="*/ 85 w 243"/>
              <a:gd name="T23" fmla="*/ 136 h 243"/>
              <a:gd name="T24" fmla="*/ 80 w 243"/>
              <a:gd name="T25" fmla="*/ 127 h 243"/>
              <a:gd name="T26" fmla="*/ 83 w 243"/>
              <a:gd name="T27" fmla="*/ 120 h 243"/>
              <a:gd name="T28" fmla="*/ 84 w 243"/>
              <a:gd name="T29" fmla="*/ 117 h 243"/>
              <a:gd name="T30" fmla="*/ 84 w 243"/>
              <a:gd name="T31" fmla="*/ 94 h 243"/>
              <a:gd name="T32" fmla="*/ 122 w 243"/>
              <a:gd name="T33" fmla="*/ 59 h 243"/>
              <a:gd name="T34" fmla="*/ 160 w 243"/>
              <a:gd name="T35" fmla="*/ 94 h 243"/>
              <a:gd name="T36" fmla="*/ 160 w 243"/>
              <a:gd name="T37" fmla="*/ 117 h 243"/>
              <a:gd name="T38" fmla="*/ 162 w 243"/>
              <a:gd name="T39" fmla="*/ 120 h 243"/>
              <a:gd name="T40" fmla="*/ 164 w 243"/>
              <a:gd name="T41" fmla="*/ 127 h 243"/>
              <a:gd name="T42" fmla="*/ 159 w 243"/>
              <a:gd name="T43" fmla="*/ 136 h 243"/>
              <a:gd name="T44" fmla="*/ 157 w 243"/>
              <a:gd name="T45" fmla="*/ 139 h 243"/>
              <a:gd name="T46" fmla="*/ 143 w 243"/>
              <a:gd name="T47" fmla="*/ 165 h 243"/>
              <a:gd name="T48" fmla="*/ 142 w 243"/>
              <a:gd name="T49" fmla="*/ 168 h 243"/>
              <a:gd name="T50" fmla="*/ 142 w 243"/>
              <a:gd name="T51" fmla="*/ 179 h 243"/>
              <a:gd name="T52" fmla="*/ 142 w 243"/>
              <a:gd name="T53" fmla="*/ 180 h 243"/>
              <a:gd name="T54" fmla="*/ 190 w 243"/>
              <a:gd name="T55" fmla="*/ 210 h 243"/>
              <a:gd name="T56" fmla="*/ 122 w 243"/>
              <a:gd name="T57" fmla="*/ 234 h 243"/>
              <a:gd name="T58" fmla="*/ 54 w 243"/>
              <a:gd name="T59" fmla="*/ 211 h 243"/>
              <a:gd name="T60" fmla="*/ 198 w 243"/>
              <a:gd name="T61" fmla="*/ 203 h 243"/>
              <a:gd name="T62" fmla="*/ 152 w 243"/>
              <a:gd name="T63" fmla="*/ 178 h 243"/>
              <a:gd name="T64" fmla="*/ 152 w 243"/>
              <a:gd name="T65" fmla="*/ 170 h 243"/>
              <a:gd name="T66" fmla="*/ 167 w 243"/>
              <a:gd name="T67" fmla="*/ 143 h 243"/>
              <a:gd name="T68" fmla="*/ 174 w 243"/>
              <a:gd name="T69" fmla="*/ 127 h 243"/>
              <a:gd name="T70" fmla="*/ 170 w 243"/>
              <a:gd name="T71" fmla="*/ 115 h 243"/>
              <a:gd name="T72" fmla="*/ 170 w 243"/>
              <a:gd name="T73" fmla="*/ 94 h 243"/>
              <a:gd name="T74" fmla="*/ 122 w 243"/>
              <a:gd name="T75" fmla="*/ 49 h 243"/>
              <a:gd name="T76" fmla="*/ 74 w 243"/>
              <a:gd name="T77" fmla="*/ 94 h 243"/>
              <a:gd name="T78" fmla="*/ 74 w 243"/>
              <a:gd name="T79" fmla="*/ 115 h 243"/>
              <a:gd name="T80" fmla="*/ 70 w 243"/>
              <a:gd name="T81" fmla="*/ 127 h 243"/>
              <a:gd name="T82" fmla="*/ 78 w 243"/>
              <a:gd name="T83" fmla="*/ 143 h 243"/>
              <a:gd name="T84" fmla="*/ 92 w 243"/>
              <a:gd name="T85" fmla="*/ 170 h 243"/>
              <a:gd name="T86" fmla="*/ 92 w 243"/>
              <a:gd name="T87" fmla="*/ 178 h 243"/>
              <a:gd name="T88" fmla="*/ 45 w 243"/>
              <a:gd name="T89" fmla="*/ 203 h 243"/>
              <a:gd name="T90" fmla="*/ 10 w 243"/>
              <a:gd name="T91" fmla="*/ 122 h 243"/>
              <a:gd name="T92" fmla="*/ 122 w 243"/>
              <a:gd name="T93" fmla="*/ 10 h 243"/>
              <a:gd name="T94" fmla="*/ 233 w 243"/>
              <a:gd name="T95" fmla="*/ 122 h 243"/>
              <a:gd name="T96" fmla="*/ 198 w 243"/>
              <a:gd name="T97" fmla="*/ 20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43">
                <a:moveTo>
                  <a:pt x="122" y="0"/>
                </a:moveTo>
                <a:cubicBezTo>
                  <a:pt x="55" y="0"/>
                  <a:pt x="0" y="55"/>
                  <a:pt x="0" y="122"/>
                </a:cubicBezTo>
                <a:cubicBezTo>
                  <a:pt x="0" y="189"/>
                  <a:pt x="55" y="243"/>
                  <a:pt x="122" y="243"/>
                </a:cubicBezTo>
                <a:cubicBezTo>
                  <a:pt x="189" y="243"/>
                  <a:pt x="243" y="189"/>
                  <a:pt x="243" y="122"/>
                </a:cubicBezTo>
                <a:cubicBezTo>
                  <a:pt x="243" y="55"/>
                  <a:pt x="189" y="0"/>
                  <a:pt x="122" y="0"/>
                </a:cubicBezTo>
                <a:close/>
                <a:moveTo>
                  <a:pt x="54" y="211"/>
                </a:moveTo>
                <a:cubicBezTo>
                  <a:pt x="93" y="194"/>
                  <a:pt x="100" y="186"/>
                  <a:pt x="102" y="180"/>
                </a:cubicBezTo>
                <a:cubicBezTo>
                  <a:pt x="102" y="180"/>
                  <a:pt x="102" y="179"/>
                  <a:pt x="102" y="179"/>
                </a:cubicBezTo>
                <a:cubicBezTo>
                  <a:pt x="102" y="168"/>
                  <a:pt x="102" y="168"/>
                  <a:pt x="102" y="168"/>
                </a:cubicBezTo>
                <a:cubicBezTo>
                  <a:pt x="102" y="167"/>
                  <a:pt x="102" y="166"/>
                  <a:pt x="101" y="165"/>
                </a:cubicBezTo>
                <a:cubicBezTo>
                  <a:pt x="95" y="159"/>
                  <a:pt x="90" y="150"/>
                  <a:pt x="87" y="139"/>
                </a:cubicBezTo>
                <a:cubicBezTo>
                  <a:pt x="87" y="138"/>
                  <a:pt x="86" y="137"/>
                  <a:pt x="85" y="136"/>
                </a:cubicBezTo>
                <a:cubicBezTo>
                  <a:pt x="82" y="134"/>
                  <a:pt x="80" y="131"/>
                  <a:pt x="80" y="127"/>
                </a:cubicBezTo>
                <a:cubicBezTo>
                  <a:pt x="80" y="124"/>
                  <a:pt x="82" y="121"/>
                  <a:pt x="83" y="120"/>
                </a:cubicBezTo>
                <a:cubicBezTo>
                  <a:pt x="83" y="119"/>
                  <a:pt x="84" y="118"/>
                  <a:pt x="84" y="117"/>
                </a:cubicBezTo>
                <a:cubicBezTo>
                  <a:pt x="84" y="94"/>
                  <a:pt x="84" y="94"/>
                  <a:pt x="84" y="94"/>
                </a:cubicBezTo>
                <a:cubicBezTo>
                  <a:pt x="84" y="71"/>
                  <a:pt x="97" y="59"/>
                  <a:pt x="122" y="59"/>
                </a:cubicBezTo>
                <a:cubicBezTo>
                  <a:pt x="147" y="59"/>
                  <a:pt x="160" y="71"/>
                  <a:pt x="160" y="94"/>
                </a:cubicBezTo>
                <a:cubicBezTo>
                  <a:pt x="160" y="117"/>
                  <a:pt x="160" y="117"/>
                  <a:pt x="160" y="117"/>
                </a:cubicBezTo>
                <a:cubicBezTo>
                  <a:pt x="160" y="118"/>
                  <a:pt x="161" y="119"/>
                  <a:pt x="162" y="120"/>
                </a:cubicBezTo>
                <a:cubicBezTo>
                  <a:pt x="163" y="121"/>
                  <a:pt x="164" y="124"/>
                  <a:pt x="164" y="127"/>
                </a:cubicBezTo>
                <a:cubicBezTo>
                  <a:pt x="164" y="131"/>
                  <a:pt x="162" y="134"/>
                  <a:pt x="159" y="136"/>
                </a:cubicBezTo>
                <a:cubicBezTo>
                  <a:pt x="158" y="137"/>
                  <a:pt x="158" y="138"/>
                  <a:pt x="157" y="139"/>
                </a:cubicBezTo>
                <a:cubicBezTo>
                  <a:pt x="155" y="150"/>
                  <a:pt x="150" y="159"/>
                  <a:pt x="143" y="165"/>
                </a:cubicBezTo>
                <a:cubicBezTo>
                  <a:pt x="143" y="166"/>
                  <a:pt x="142" y="167"/>
                  <a:pt x="142" y="168"/>
                </a:cubicBezTo>
                <a:cubicBezTo>
                  <a:pt x="142" y="179"/>
                  <a:pt x="142" y="179"/>
                  <a:pt x="142" y="179"/>
                </a:cubicBezTo>
                <a:cubicBezTo>
                  <a:pt x="142" y="179"/>
                  <a:pt x="142" y="180"/>
                  <a:pt x="142" y="180"/>
                </a:cubicBezTo>
                <a:cubicBezTo>
                  <a:pt x="144" y="186"/>
                  <a:pt x="151" y="194"/>
                  <a:pt x="190" y="210"/>
                </a:cubicBezTo>
                <a:cubicBezTo>
                  <a:pt x="171" y="225"/>
                  <a:pt x="147" y="234"/>
                  <a:pt x="122" y="234"/>
                </a:cubicBezTo>
                <a:cubicBezTo>
                  <a:pt x="96" y="234"/>
                  <a:pt x="73" y="225"/>
                  <a:pt x="54" y="211"/>
                </a:cubicBezTo>
                <a:close/>
                <a:moveTo>
                  <a:pt x="198" y="203"/>
                </a:moveTo>
                <a:cubicBezTo>
                  <a:pt x="160" y="187"/>
                  <a:pt x="153" y="180"/>
                  <a:pt x="152" y="178"/>
                </a:cubicBezTo>
                <a:cubicBezTo>
                  <a:pt x="152" y="170"/>
                  <a:pt x="152" y="170"/>
                  <a:pt x="152" y="170"/>
                </a:cubicBezTo>
                <a:cubicBezTo>
                  <a:pt x="158" y="163"/>
                  <a:pt x="163" y="154"/>
                  <a:pt x="167" y="143"/>
                </a:cubicBezTo>
                <a:cubicBezTo>
                  <a:pt x="171" y="139"/>
                  <a:pt x="174" y="133"/>
                  <a:pt x="174" y="127"/>
                </a:cubicBezTo>
                <a:cubicBezTo>
                  <a:pt x="174" y="123"/>
                  <a:pt x="173" y="118"/>
                  <a:pt x="170" y="115"/>
                </a:cubicBezTo>
                <a:cubicBezTo>
                  <a:pt x="170" y="94"/>
                  <a:pt x="170" y="94"/>
                  <a:pt x="170" y="94"/>
                </a:cubicBezTo>
                <a:cubicBezTo>
                  <a:pt x="170" y="65"/>
                  <a:pt x="153" y="49"/>
                  <a:pt x="122" y="49"/>
                </a:cubicBezTo>
                <a:cubicBezTo>
                  <a:pt x="92" y="49"/>
                  <a:pt x="74" y="66"/>
                  <a:pt x="74" y="94"/>
                </a:cubicBezTo>
                <a:cubicBezTo>
                  <a:pt x="74" y="115"/>
                  <a:pt x="74" y="115"/>
                  <a:pt x="74" y="115"/>
                </a:cubicBezTo>
                <a:cubicBezTo>
                  <a:pt x="72" y="118"/>
                  <a:pt x="70" y="123"/>
                  <a:pt x="70" y="127"/>
                </a:cubicBezTo>
                <a:cubicBezTo>
                  <a:pt x="70" y="133"/>
                  <a:pt x="73" y="139"/>
                  <a:pt x="78" y="143"/>
                </a:cubicBezTo>
                <a:cubicBezTo>
                  <a:pt x="81" y="154"/>
                  <a:pt x="86" y="163"/>
                  <a:pt x="92" y="170"/>
                </a:cubicBezTo>
                <a:cubicBezTo>
                  <a:pt x="92" y="178"/>
                  <a:pt x="92" y="178"/>
                  <a:pt x="92" y="178"/>
                </a:cubicBezTo>
                <a:cubicBezTo>
                  <a:pt x="91" y="180"/>
                  <a:pt x="84" y="187"/>
                  <a:pt x="45" y="203"/>
                </a:cubicBezTo>
                <a:cubicBezTo>
                  <a:pt x="24" y="183"/>
                  <a:pt x="10" y="154"/>
                  <a:pt x="10" y="122"/>
                </a:cubicBezTo>
                <a:cubicBezTo>
                  <a:pt x="10" y="60"/>
                  <a:pt x="60" y="10"/>
                  <a:pt x="122" y="10"/>
                </a:cubicBezTo>
                <a:cubicBezTo>
                  <a:pt x="183" y="10"/>
                  <a:pt x="233" y="60"/>
                  <a:pt x="233" y="122"/>
                </a:cubicBezTo>
                <a:cubicBezTo>
                  <a:pt x="233" y="154"/>
                  <a:pt x="220" y="183"/>
                  <a:pt x="198" y="203"/>
                </a:cubicBezTo>
                <a:close/>
              </a:path>
            </a:pathLst>
          </a:custGeom>
          <a:solidFill>
            <a:schemeClr val="accent6">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7" name="Content Placeholder 2">
            <a:extLst>
              <a:ext uri="{FF2B5EF4-FFF2-40B4-BE49-F238E27FC236}">
                <a16:creationId xmlns:a16="http://schemas.microsoft.com/office/drawing/2014/main" id="{F297CC9A-3BD5-E196-91B1-A625119755BC}"/>
              </a:ext>
            </a:extLst>
          </p:cNvPr>
          <p:cNvSpPr txBox="1">
            <a:spLocks/>
          </p:cNvSpPr>
          <p:nvPr/>
        </p:nvSpPr>
        <p:spPr>
          <a:xfrm>
            <a:off x="7541994" y="5684962"/>
            <a:ext cx="2970707" cy="764275"/>
          </a:xfrm>
          <a:prstGeom prst="rect">
            <a:avLst/>
          </a:prstGeom>
          <a:ln>
            <a:solidFill>
              <a:schemeClr val="accent6">
                <a:lumMod val="75000"/>
              </a:schemeClr>
            </a:solidFill>
            <a:prstDash val="lgDash"/>
          </a:ln>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787878"/>
              </a:buClr>
              <a:buSzPct val="75000"/>
              <a:buFont typeface="Arial" panose="020B0604020202020204" pitchFamily="34" charset="0"/>
              <a:buNone/>
              <a:tabLst/>
              <a:defRPr/>
            </a:pPr>
            <a:r>
              <a:rPr lang="en-US" sz="1200" b="1">
                <a:solidFill>
                  <a:schemeClr val="accent6">
                    <a:lumMod val="75000"/>
                  </a:schemeClr>
                </a:solidFill>
                <a:latin typeface="Open Sans" panose="020B0606030504020204" pitchFamily="34" charset="0"/>
                <a:ea typeface="Open Sans" panose="020B0606030504020204" pitchFamily="34" charset="0"/>
                <a:cs typeface="Open Sans" panose="020B0606030504020204" pitchFamily="34" charset="0"/>
              </a:rPr>
              <a:t> NEGATIVE NEWS</a:t>
            </a:r>
            <a:endParaRPr kumimoji="0" lang="en-US" sz="1200" b="1" i="0" u="none" strike="noStrike" kern="1200" cap="none" spc="-30" normalizeH="0" baseline="0" noProof="0">
              <a:ln>
                <a:noFill/>
              </a:ln>
              <a:solidFill>
                <a:schemeClr val="accent6">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74320" marR="0" lvl="0" indent="0" defTabSz="914400" rtl="0" eaLnBrk="1" fontAlgn="auto" latinLnBrk="0" hangingPunct="1">
              <a:spcBef>
                <a:spcPts val="0"/>
              </a:spcBef>
              <a:spcAft>
                <a:spcPts val="0"/>
              </a:spcAft>
              <a:buClrTx/>
              <a:buSzTx/>
              <a:buFontTx/>
              <a:buNone/>
              <a:tabLst/>
              <a:defRPr/>
            </a:pPr>
            <a:r>
              <a:rPr kumimoji="0" lang="en-US" sz="1000" i="0" u="none" strike="noStrike" kern="1200" cap="none" spc="0" normalizeH="0" baseline="0" noProof="0">
                <a:ln>
                  <a:noFill/>
                </a:ln>
                <a:solidFill>
                  <a:srgbClr val="D0D0CE">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Please consult with your Team Lead if you identify true matches that have adverse media related to money laundering offenses.</a:t>
            </a:r>
          </a:p>
        </p:txBody>
      </p:sp>
      <p:grpSp>
        <p:nvGrpSpPr>
          <p:cNvPr id="8" name="Group 7">
            <a:extLst>
              <a:ext uri="{FF2B5EF4-FFF2-40B4-BE49-F238E27FC236}">
                <a16:creationId xmlns:a16="http://schemas.microsoft.com/office/drawing/2014/main" id="{62B5D1FA-ECA9-219D-755B-9A48F35663B9}"/>
              </a:ext>
            </a:extLst>
          </p:cNvPr>
          <p:cNvGrpSpPr/>
          <p:nvPr/>
        </p:nvGrpSpPr>
        <p:grpSpPr>
          <a:xfrm>
            <a:off x="4739463" y="4105668"/>
            <a:ext cx="318580" cy="209004"/>
            <a:chOff x="5916613" y="3068638"/>
            <a:chExt cx="555625" cy="455612"/>
          </a:xfrm>
          <a:solidFill>
            <a:schemeClr val="accent6">
              <a:lumMod val="50000"/>
            </a:schemeClr>
          </a:solidFill>
        </p:grpSpPr>
        <p:sp>
          <p:nvSpPr>
            <p:cNvPr id="9" name="Freeform 194">
              <a:extLst>
                <a:ext uri="{FF2B5EF4-FFF2-40B4-BE49-F238E27FC236}">
                  <a16:creationId xmlns:a16="http://schemas.microsoft.com/office/drawing/2014/main" id="{E3DDB099-0ED7-CDCE-24A8-BE13865F141F}"/>
                </a:ext>
              </a:extLst>
            </p:cNvPr>
            <p:cNvSpPr>
              <a:spLocks noEditPoints="1"/>
            </p:cNvSpPr>
            <p:nvPr/>
          </p:nvSpPr>
          <p:spPr bwMode="auto">
            <a:xfrm>
              <a:off x="5916613" y="3068638"/>
              <a:ext cx="419100" cy="411163"/>
            </a:xfrm>
            <a:custGeom>
              <a:avLst/>
              <a:gdLst>
                <a:gd name="T0" fmla="*/ 178 w 178"/>
                <a:gd name="T1" fmla="*/ 66 h 175"/>
                <a:gd name="T2" fmla="*/ 117 w 178"/>
                <a:gd name="T3" fmla="*/ 0 h 175"/>
                <a:gd name="T4" fmla="*/ 61 w 178"/>
                <a:gd name="T5" fmla="*/ 0 h 175"/>
                <a:gd name="T6" fmla="*/ 0 w 178"/>
                <a:gd name="T7" fmla="*/ 66 h 175"/>
                <a:gd name="T8" fmla="*/ 46 w 178"/>
                <a:gd name="T9" fmla="*/ 130 h 175"/>
                <a:gd name="T10" fmla="*/ 46 w 178"/>
                <a:gd name="T11" fmla="*/ 170 h 175"/>
                <a:gd name="T12" fmla="*/ 49 w 178"/>
                <a:gd name="T13" fmla="*/ 174 h 175"/>
                <a:gd name="T14" fmla="*/ 51 w 178"/>
                <a:gd name="T15" fmla="*/ 175 h 175"/>
                <a:gd name="T16" fmla="*/ 54 w 178"/>
                <a:gd name="T17" fmla="*/ 174 h 175"/>
                <a:gd name="T18" fmla="*/ 101 w 178"/>
                <a:gd name="T19" fmla="*/ 132 h 175"/>
                <a:gd name="T20" fmla="*/ 117 w 178"/>
                <a:gd name="T21" fmla="*/ 132 h 175"/>
                <a:gd name="T22" fmla="*/ 178 w 178"/>
                <a:gd name="T23" fmla="*/ 66 h 175"/>
                <a:gd name="T24" fmla="*/ 99 w 178"/>
                <a:gd name="T25" fmla="*/ 123 h 175"/>
                <a:gd name="T26" fmla="*/ 96 w 178"/>
                <a:gd name="T27" fmla="*/ 124 h 175"/>
                <a:gd name="T28" fmla="*/ 55 w 178"/>
                <a:gd name="T29" fmla="*/ 159 h 175"/>
                <a:gd name="T30" fmla="*/ 55 w 178"/>
                <a:gd name="T31" fmla="*/ 126 h 175"/>
                <a:gd name="T32" fmla="*/ 52 w 178"/>
                <a:gd name="T33" fmla="*/ 122 h 175"/>
                <a:gd name="T34" fmla="*/ 9 w 178"/>
                <a:gd name="T35" fmla="*/ 66 h 175"/>
                <a:gd name="T36" fmla="*/ 61 w 178"/>
                <a:gd name="T37" fmla="*/ 10 h 175"/>
                <a:gd name="T38" fmla="*/ 117 w 178"/>
                <a:gd name="T39" fmla="*/ 10 h 175"/>
                <a:gd name="T40" fmla="*/ 168 w 178"/>
                <a:gd name="T41" fmla="*/ 66 h 175"/>
                <a:gd name="T42" fmla="*/ 117 w 178"/>
                <a:gd name="T43" fmla="*/ 123 h 175"/>
                <a:gd name="T44" fmla="*/ 99 w 178"/>
                <a:gd name="T45" fmla="*/ 12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8" h="175">
                  <a:moveTo>
                    <a:pt x="178" y="66"/>
                  </a:moveTo>
                  <a:cubicBezTo>
                    <a:pt x="178" y="30"/>
                    <a:pt x="150" y="0"/>
                    <a:pt x="117" y="0"/>
                  </a:cubicBezTo>
                  <a:cubicBezTo>
                    <a:pt x="61" y="0"/>
                    <a:pt x="61" y="0"/>
                    <a:pt x="61" y="0"/>
                  </a:cubicBezTo>
                  <a:cubicBezTo>
                    <a:pt x="27" y="0"/>
                    <a:pt x="0" y="30"/>
                    <a:pt x="0" y="66"/>
                  </a:cubicBezTo>
                  <a:cubicBezTo>
                    <a:pt x="0" y="97"/>
                    <a:pt x="19" y="123"/>
                    <a:pt x="46" y="130"/>
                  </a:cubicBezTo>
                  <a:cubicBezTo>
                    <a:pt x="46" y="170"/>
                    <a:pt x="46" y="170"/>
                    <a:pt x="46" y="170"/>
                  </a:cubicBezTo>
                  <a:cubicBezTo>
                    <a:pt x="46" y="172"/>
                    <a:pt x="47" y="174"/>
                    <a:pt x="49" y="174"/>
                  </a:cubicBezTo>
                  <a:cubicBezTo>
                    <a:pt x="49" y="175"/>
                    <a:pt x="50" y="175"/>
                    <a:pt x="51" y="175"/>
                  </a:cubicBezTo>
                  <a:cubicBezTo>
                    <a:pt x="52" y="175"/>
                    <a:pt x="53" y="174"/>
                    <a:pt x="54" y="174"/>
                  </a:cubicBezTo>
                  <a:cubicBezTo>
                    <a:pt x="101" y="132"/>
                    <a:pt x="101" y="132"/>
                    <a:pt x="101" y="132"/>
                  </a:cubicBezTo>
                  <a:cubicBezTo>
                    <a:pt x="117" y="132"/>
                    <a:pt x="117" y="132"/>
                    <a:pt x="117" y="132"/>
                  </a:cubicBezTo>
                  <a:cubicBezTo>
                    <a:pt x="150" y="132"/>
                    <a:pt x="178" y="103"/>
                    <a:pt x="178" y="66"/>
                  </a:cubicBezTo>
                  <a:close/>
                  <a:moveTo>
                    <a:pt x="99" y="123"/>
                  </a:moveTo>
                  <a:cubicBezTo>
                    <a:pt x="98" y="123"/>
                    <a:pt x="97" y="123"/>
                    <a:pt x="96" y="124"/>
                  </a:cubicBezTo>
                  <a:cubicBezTo>
                    <a:pt x="55" y="159"/>
                    <a:pt x="55" y="159"/>
                    <a:pt x="55" y="159"/>
                  </a:cubicBezTo>
                  <a:cubicBezTo>
                    <a:pt x="55" y="126"/>
                    <a:pt x="55" y="126"/>
                    <a:pt x="55" y="126"/>
                  </a:cubicBezTo>
                  <a:cubicBezTo>
                    <a:pt x="55" y="124"/>
                    <a:pt x="54" y="122"/>
                    <a:pt x="52" y="122"/>
                  </a:cubicBezTo>
                  <a:cubicBezTo>
                    <a:pt x="27" y="117"/>
                    <a:pt x="9" y="94"/>
                    <a:pt x="9" y="66"/>
                  </a:cubicBezTo>
                  <a:cubicBezTo>
                    <a:pt x="9" y="35"/>
                    <a:pt x="32" y="10"/>
                    <a:pt x="61" y="10"/>
                  </a:cubicBezTo>
                  <a:cubicBezTo>
                    <a:pt x="117" y="10"/>
                    <a:pt x="117" y="10"/>
                    <a:pt x="117" y="10"/>
                  </a:cubicBezTo>
                  <a:cubicBezTo>
                    <a:pt x="145" y="10"/>
                    <a:pt x="168" y="35"/>
                    <a:pt x="168" y="66"/>
                  </a:cubicBezTo>
                  <a:cubicBezTo>
                    <a:pt x="168" y="97"/>
                    <a:pt x="145" y="123"/>
                    <a:pt x="117" y="123"/>
                  </a:cubicBezTo>
                  <a:lnTo>
                    <a:pt x="99" y="123"/>
                  </a:ln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0" name="Freeform 195">
              <a:extLst>
                <a:ext uri="{FF2B5EF4-FFF2-40B4-BE49-F238E27FC236}">
                  <a16:creationId xmlns:a16="http://schemas.microsoft.com/office/drawing/2014/main" id="{19A64F51-6844-B94E-F008-A89AAE6F649D}"/>
                </a:ext>
              </a:extLst>
            </p:cNvPr>
            <p:cNvSpPr>
              <a:spLocks/>
            </p:cNvSpPr>
            <p:nvPr/>
          </p:nvSpPr>
          <p:spPr bwMode="auto">
            <a:xfrm>
              <a:off x="6184900" y="3235325"/>
              <a:ext cx="287338" cy="288925"/>
            </a:xfrm>
            <a:custGeom>
              <a:avLst/>
              <a:gdLst>
                <a:gd name="T0" fmla="*/ 77 w 122"/>
                <a:gd name="T1" fmla="*/ 0 h 123"/>
                <a:gd name="T2" fmla="*/ 73 w 122"/>
                <a:gd name="T3" fmla="*/ 5 h 123"/>
                <a:gd name="T4" fmla="*/ 77 w 122"/>
                <a:gd name="T5" fmla="*/ 9 h 123"/>
                <a:gd name="T6" fmla="*/ 112 w 122"/>
                <a:gd name="T7" fmla="*/ 48 h 123"/>
                <a:gd name="T8" fmla="*/ 79 w 122"/>
                <a:gd name="T9" fmla="*/ 86 h 123"/>
                <a:gd name="T10" fmla="*/ 74 w 122"/>
                <a:gd name="T11" fmla="*/ 91 h 123"/>
                <a:gd name="T12" fmla="*/ 74 w 122"/>
                <a:gd name="T13" fmla="*/ 107 h 123"/>
                <a:gd name="T14" fmla="*/ 56 w 122"/>
                <a:gd name="T15" fmla="*/ 88 h 123"/>
                <a:gd name="T16" fmla="*/ 53 w 122"/>
                <a:gd name="T17" fmla="*/ 87 h 123"/>
                <a:gd name="T18" fmla="*/ 37 w 122"/>
                <a:gd name="T19" fmla="*/ 87 h 123"/>
                <a:gd name="T20" fmla="*/ 10 w 122"/>
                <a:gd name="T21" fmla="*/ 71 h 123"/>
                <a:gd name="T22" fmla="*/ 3 w 122"/>
                <a:gd name="T23" fmla="*/ 70 h 123"/>
                <a:gd name="T24" fmla="*/ 2 w 122"/>
                <a:gd name="T25" fmla="*/ 76 h 123"/>
                <a:gd name="T26" fmla="*/ 37 w 122"/>
                <a:gd name="T27" fmla="*/ 96 h 123"/>
                <a:gd name="T28" fmla="*/ 51 w 122"/>
                <a:gd name="T29" fmla="*/ 96 h 123"/>
                <a:gd name="T30" fmla="*/ 75 w 122"/>
                <a:gd name="T31" fmla="*/ 122 h 123"/>
                <a:gd name="T32" fmla="*/ 79 w 122"/>
                <a:gd name="T33" fmla="*/ 123 h 123"/>
                <a:gd name="T34" fmla="*/ 80 w 122"/>
                <a:gd name="T35" fmla="*/ 123 h 123"/>
                <a:gd name="T36" fmla="*/ 83 w 122"/>
                <a:gd name="T37" fmla="*/ 118 h 123"/>
                <a:gd name="T38" fmla="*/ 83 w 122"/>
                <a:gd name="T39" fmla="*/ 96 h 123"/>
                <a:gd name="T40" fmla="*/ 122 w 122"/>
                <a:gd name="T41" fmla="*/ 48 h 123"/>
                <a:gd name="T42" fmla="*/ 77 w 122"/>
                <a:gd name="T4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123">
                  <a:moveTo>
                    <a:pt x="77" y="0"/>
                  </a:moveTo>
                  <a:cubicBezTo>
                    <a:pt x="75" y="0"/>
                    <a:pt x="73" y="2"/>
                    <a:pt x="73" y="5"/>
                  </a:cubicBezTo>
                  <a:cubicBezTo>
                    <a:pt x="73" y="7"/>
                    <a:pt x="75" y="9"/>
                    <a:pt x="77" y="9"/>
                  </a:cubicBezTo>
                  <a:cubicBezTo>
                    <a:pt x="97" y="9"/>
                    <a:pt x="112" y="27"/>
                    <a:pt x="112" y="48"/>
                  </a:cubicBezTo>
                  <a:cubicBezTo>
                    <a:pt x="112" y="69"/>
                    <a:pt x="97" y="86"/>
                    <a:pt x="79" y="86"/>
                  </a:cubicBezTo>
                  <a:cubicBezTo>
                    <a:pt x="76" y="87"/>
                    <a:pt x="74" y="89"/>
                    <a:pt x="74" y="91"/>
                  </a:cubicBezTo>
                  <a:cubicBezTo>
                    <a:pt x="74" y="107"/>
                    <a:pt x="74" y="107"/>
                    <a:pt x="74" y="107"/>
                  </a:cubicBezTo>
                  <a:cubicBezTo>
                    <a:pt x="56" y="88"/>
                    <a:pt x="56" y="88"/>
                    <a:pt x="56" y="88"/>
                  </a:cubicBezTo>
                  <a:cubicBezTo>
                    <a:pt x="55" y="87"/>
                    <a:pt x="54" y="87"/>
                    <a:pt x="53" y="87"/>
                  </a:cubicBezTo>
                  <a:cubicBezTo>
                    <a:pt x="37" y="87"/>
                    <a:pt x="37" y="87"/>
                    <a:pt x="37" y="87"/>
                  </a:cubicBezTo>
                  <a:cubicBezTo>
                    <a:pt x="26" y="87"/>
                    <a:pt x="16" y="81"/>
                    <a:pt x="10" y="71"/>
                  </a:cubicBezTo>
                  <a:cubicBezTo>
                    <a:pt x="8" y="69"/>
                    <a:pt x="5" y="68"/>
                    <a:pt x="3" y="70"/>
                  </a:cubicBezTo>
                  <a:cubicBezTo>
                    <a:pt x="1" y="71"/>
                    <a:pt x="0" y="74"/>
                    <a:pt x="2" y="76"/>
                  </a:cubicBezTo>
                  <a:cubicBezTo>
                    <a:pt x="10" y="89"/>
                    <a:pt x="23" y="96"/>
                    <a:pt x="37" y="96"/>
                  </a:cubicBezTo>
                  <a:cubicBezTo>
                    <a:pt x="51" y="96"/>
                    <a:pt x="51" y="96"/>
                    <a:pt x="51" y="96"/>
                  </a:cubicBezTo>
                  <a:cubicBezTo>
                    <a:pt x="75" y="122"/>
                    <a:pt x="75" y="122"/>
                    <a:pt x="75" y="122"/>
                  </a:cubicBezTo>
                  <a:cubicBezTo>
                    <a:pt x="76" y="123"/>
                    <a:pt x="77" y="123"/>
                    <a:pt x="79" y="123"/>
                  </a:cubicBezTo>
                  <a:cubicBezTo>
                    <a:pt x="79" y="123"/>
                    <a:pt x="80" y="123"/>
                    <a:pt x="80" y="123"/>
                  </a:cubicBezTo>
                  <a:cubicBezTo>
                    <a:pt x="82" y="122"/>
                    <a:pt x="83" y="120"/>
                    <a:pt x="83" y="118"/>
                  </a:cubicBezTo>
                  <a:cubicBezTo>
                    <a:pt x="83" y="96"/>
                    <a:pt x="83" y="96"/>
                    <a:pt x="83" y="96"/>
                  </a:cubicBezTo>
                  <a:cubicBezTo>
                    <a:pt x="105" y="92"/>
                    <a:pt x="122" y="72"/>
                    <a:pt x="122" y="48"/>
                  </a:cubicBezTo>
                  <a:cubicBezTo>
                    <a:pt x="122" y="22"/>
                    <a:pt x="102" y="0"/>
                    <a:pt x="77" y="0"/>
                  </a:cubicBez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1" name="Freeform 196">
              <a:extLst>
                <a:ext uri="{FF2B5EF4-FFF2-40B4-BE49-F238E27FC236}">
                  <a16:creationId xmlns:a16="http://schemas.microsoft.com/office/drawing/2014/main" id="{1A7FA4D8-4F32-BFB8-90A3-E27C5247814C}"/>
                </a:ext>
              </a:extLst>
            </p:cNvPr>
            <p:cNvSpPr>
              <a:spLocks/>
            </p:cNvSpPr>
            <p:nvPr/>
          </p:nvSpPr>
          <p:spPr bwMode="auto">
            <a:xfrm>
              <a:off x="6013450" y="3178175"/>
              <a:ext cx="223838" cy="23813"/>
            </a:xfrm>
            <a:custGeom>
              <a:avLst/>
              <a:gdLst>
                <a:gd name="T0" fmla="*/ 95 w 95"/>
                <a:gd name="T1" fmla="*/ 5 h 10"/>
                <a:gd name="T2" fmla="*/ 90 w 95"/>
                <a:gd name="T3" fmla="*/ 0 h 10"/>
                <a:gd name="T4" fmla="*/ 5 w 95"/>
                <a:gd name="T5" fmla="*/ 0 h 10"/>
                <a:gd name="T6" fmla="*/ 0 w 95"/>
                <a:gd name="T7" fmla="*/ 5 h 10"/>
                <a:gd name="T8" fmla="*/ 5 w 95"/>
                <a:gd name="T9" fmla="*/ 10 h 10"/>
                <a:gd name="T10" fmla="*/ 90 w 95"/>
                <a:gd name="T11" fmla="*/ 10 h 10"/>
                <a:gd name="T12" fmla="*/ 95 w 95"/>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5" h="10">
                  <a:moveTo>
                    <a:pt x="95" y="5"/>
                  </a:moveTo>
                  <a:cubicBezTo>
                    <a:pt x="95" y="2"/>
                    <a:pt x="93" y="0"/>
                    <a:pt x="90" y="0"/>
                  </a:cubicBezTo>
                  <a:cubicBezTo>
                    <a:pt x="5" y="0"/>
                    <a:pt x="5" y="0"/>
                    <a:pt x="5" y="0"/>
                  </a:cubicBezTo>
                  <a:cubicBezTo>
                    <a:pt x="2" y="0"/>
                    <a:pt x="0" y="2"/>
                    <a:pt x="0" y="5"/>
                  </a:cubicBezTo>
                  <a:cubicBezTo>
                    <a:pt x="0" y="8"/>
                    <a:pt x="2" y="10"/>
                    <a:pt x="5" y="10"/>
                  </a:cubicBezTo>
                  <a:cubicBezTo>
                    <a:pt x="90" y="10"/>
                    <a:pt x="90" y="10"/>
                    <a:pt x="90" y="10"/>
                  </a:cubicBezTo>
                  <a:cubicBezTo>
                    <a:pt x="93" y="10"/>
                    <a:pt x="95" y="8"/>
                    <a:pt x="95" y="5"/>
                  </a:cubicBez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2" name="Freeform 197">
              <a:extLst>
                <a:ext uri="{FF2B5EF4-FFF2-40B4-BE49-F238E27FC236}">
                  <a16:creationId xmlns:a16="http://schemas.microsoft.com/office/drawing/2014/main" id="{C9CE994D-C2F2-5C21-0F1D-A3F22ABF32B4}"/>
                </a:ext>
              </a:extLst>
            </p:cNvPr>
            <p:cNvSpPr>
              <a:spLocks/>
            </p:cNvSpPr>
            <p:nvPr/>
          </p:nvSpPr>
          <p:spPr bwMode="auto">
            <a:xfrm>
              <a:off x="6013450" y="3249613"/>
              <a:ext cx="122238" cy="23813"/>
            </a:xfrm>
            <a:custGeom>
              <a:avLst/>
              <a:gdLst>
                <a:gd name="T0" fmla="*/ 47 w 52"/>
                <a:gd name="T1" fmla="*/ 0 h 10"/>
                <a:gd name="T2" fmla="*/ 5 w 52"/>
                <a:gd name="T3" fmla="*/ 0 h 10"/>
                <a:gd name="T4" fmla="*/ 0 w 52"/>
                <a:gd name="T5" fmla="*/ 5 h 10"/>
                <a:gd name="T6" fmla="*/ 5 w 52"/>
                <a:gd name="T7" fmla="*/ 10 h 10"/>
                <a:gd name="T8" fmla="*/ 47 w 52"/>
                <a:gd name="T9" fmla="*/ 10 h 10"/>
                <a:gd name="T10" fmla="*/ 52 w 52"/>
                <a:gd name="T11" fmla="*/ 5 h 10"/>
                <a:gd name="T12" fmla="*/ 47 w 5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2" h="10">
                  <a:moveTo>
                    <a:pt x="47" y="0"/>
                  </a:moveTo>
                  <a:cubicBezTo>
                    <a:pt x="5" y="0"/>
                    <a:pt x="5" y="0"/>
                    <a:pt x="5" y="0"/>
                  </a:cubicBezTo>
                  <a:cubicBezTo>
                    <a:pt x="2" y="0"/>
                    <a:pt x="0" y="2"/>
                    <a:pt x="0" y="5"/>
                  </a:cubicBezTo>
                  <a:cubicBezTo>
                    <a:pt x="0" y="8"/>
                    <a:pt x="2" y="10"/>
                    <a:pt x="5" y="10"/>
                  </a:cubicBezTo>
                  <a:cubicBezTo>
                    <a:pt x="47" y="10"/>
                    <a:pt x="47" y="10"/>
                    <a:pt x="47" y="10"/>
                  </a:cubicBezTo>
                  <a:cubicBezTo>
                    <a:pt x="49" y="10"/>
                    <a:pt x="52" y="8"/>
                    <a:pt x="52" y="5"/>
                  </a:cubicBezTo>
                  <a:cubicBezTo>
                    <a:pt x="52" y="2"/>
                    <a:pt x="49" y="0"/>
                    <a:pt x="47" y="0"/>
                  </a:cubicBez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3" name="Freeform 590">
            <a:extLst>
              <a:ext uri="{FF2B5EF4-FFF2-40B4-BE49-F238E27FC236}">
                <a16:creationId xmlns:a16="http://schemas.microsoft.com/office/drawing/2014/main" id="{7A3E7EC6-CBB8-1721-E17C-EF7C47F431B2}"/>
              </a:ext>
            </a:extLst>
          </p:cNvPr>
          <p:cNvSpPr>
            <a:spLocks noEditPoints="1"/>
          </p:cNvSpPr>
          <p:nvPr/>
        </p:nvSpPr>
        <p:spPr bwMode="auto">
          <a:xfrm>
            <a:off x="4669744" y="3960145"/>
            <a:ext cx="484632" cy="484632"/>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80" name="Group 79">
            <a:extLst>
              <a:ext uri="{FF2B5EF4-FFF2-40B4-BE49-F238E27FC236}">
                <a16:creationId xmlns:a16="http://schemas.microsoft.com/office/drawing/2014/main" id="{C6EC91B4-C55D-49DA-6514-AD2A1D6E8EE7}"/>
              </a:ext>
            </a:extLst>
          </p:cNvPr>
          <p:cNvGrpSpPr/>
          <p:nvPr/>
        </p:nvGrpSpPr>
        <p:grpSpPr>
          <a:xfrm>
            <a:off x="4766967" y="3083475"/>
            <a:ext cx="274319" cy="274320"/>
            <a:chOff x="7754938" y="1800225"/>
            <a:chExt cx="523875" cy="466725"/>
          </a:xfrm>
          <a:noFill/>
        </p:grpSpPr>
        <p:sp>
          <p:nvSpPr>
            <p:cNvPr id="81" name="Freeform 346">
              <a:extLst>
                <a:ext uri="{FF2B5EF4-FFF2-40B4-BE49-F238E27FC236}">
                  <a16:creationId xmlns:a16="http://schemas.microsoft.com/office/drawing/2014/main" id="{9050FD6C-24F8-FAF4-321E-0AEB1C091849}"/>
                </a:ext>
              </a:extLst>
            </p:cNvPr>
            <p:cNvSpPr>
              <a:spLocks noEditPoints="1"/>
            </p:cNvSpPr>
            <p:nvPr/>
          </p:nvSpPr>
          <p:spPr bwMode="auto">
            <a:xfrm>
              <a:off x="7820025" y="1984375"/>
              <a:ext cx="206375" cy="204788"/>
            </a:xfrm>
            <a:custGeom>
              <a:avLst/>
              <a:gdLst>
                <a:gd name="T0" fmla="*/ 91 w 97"/>
                <a:gd name="T1" fmla="*/ 70 h 96"/>
                <a:gd name="T2" fmla="*/ 64 w 97"/>
                <a:gd name="T3" fmla="*/ 56 h 96"/>
                <a:gd name="T4" fmla="*/ 64 w 97"/>
                <a:gd name="T5" fmla="*/ 55 h 96"/>
                <a:gd name="T6" fmla="*/ 70 w 97"/>
                <a:gd name="T7" fmla="*/ 45 h 96"/>
                <a:gd name="T8" fmla="*/ 74 w 97"/>
                <a:gd name="T9" fmla="*/ 36 h 96"/>
                <a:gd name="T10" fmla="*/ 72 w 97"/>
                <a:gd name="T11" fmla="*/ 30 h 96"/>
                <a:gd name="T12" fmla="*/ 72 w 97"/>
                <a:gd name="T13" fmla="*/ 22 h 96"/>
                <a:gd name="T14" fmla="*/ 48 w 97"/>
                <a:gd name="T15" fmla="*/ 0 h 96"/>
                <a:gd name="T16" fmla="*/ 25 w 97"/>
                <a:gd name="T17" fmla="*/ 22 h 96"/>
                <a:gd name="T18" fmla="*/ 25 w 97"/>
                <a:gd name="T19" fmla="*/ 30 h 96"/>
                <a:gd name="T20" fmla="*/ 23 w 97"/>
                <a:gd name="T21" fmla="*/ 36 h 96"/>
                <a:gd name="T22" fmla="*/ 27 w 97"/>
                <a:gd name="T23" fmla="*/ 45 h 96"/>
                <a:gd name="T24" fmla="*/ 33 w 97"/>
                <a:gd name="T25" fmla="*/ 55 h 96"/>
                <a:gd name="T26" fmla="*/ 33 w 97"/>
                <a:gd name="T27" fmla="*/ 56 h 96"/>
                <a:gd name="T28" fmla="*/ 6 w 97"/>
                <a:gd name="T29" fmla="*/ 70 h 96"/>
                <a:gd name="T30" fmla="*/ 0 w 97"/>
                <a:gd name="T31" fmla="*/ 77 h 96"/>
                <a:gd name="T32" fmla="*/ 0 w 97"/>
                <a:gd name="T33" fmla="*/ 88 h 96"/>
                <a:gd name="T34" fmla="*/ 8 w 97"/>
                <a:gd name="T35" fmla="*/ 96 h 96"/>
                <a:gd name="T36" fmla="*/ 89 w 97"/>
                <a:gd name="T37" fmla="*/ 96 h 96"/>
                <a:gd name="T38" fmla="*/ 97 w 97"/>
                <a:gd name="T39" fmla="*/ 88 h 96"/>
                <a:gd name="T40" fmla="*/ 97 w 97"/>
                <a:gd name="T41" fmla="*/ 77 h 96"/>
                <a:gd name="T42" fmla="*/ 91 w 97"/>
                <a:gd name="T43" fmla="*/ 70 h 96"/>
                <a:gd name="T44" fmla="*/ 87 w 97"/>
                <a:gd name="T45" fmla="*/ 86 h 96"/>
                <a:gd name="T46" fmla="*/ 10 w 97"/>
                <a:gd name="T47" fmla="*/ 86 h 96"/>
                <a:gd name="T48" fmla="*/ 10 w 97"/>
                <a:gd name="T49" fmla="*/ 78 h 96"/>
                <a:gd name="T50" fmla="*/ 43 w 97"/>
                <a:gd name="T51" fmla="*/ 59 h 96"/>
                <a:gd name="T52" fmla="*/ 43 w 97"/>
                <a:gd name="T53" fmla="*/ 58 h 96"/>
                <a:gd name="T54" fmla="*/ 43 w 97"/>
                <a:gd name="T55" fmla="*/ 54 h 96"/>
                <a:gd name="T56" fmla="*/ 41 w 97"/>
                <a:gd name="T57" fmla="*/ 50 h 96"/>
                <a:gd name="T58" fmla="*/ 36 w 97"/>
                <a:gd name="T59" fmla="*/ 40 h 96"/>
                <a:gd name="T60" fmla="*/ 34 w 97"/>
                <a:gd name="T61" fmla="*/ 38 h 96"/>
                <a:gd name="T62" fmla="*/ 33 w 97"/>
                <a:gd name="T63" fmla="*/ 36 h 96"/>
                <a:gd name="T64" fmla="*/ 34 w 97"/>
                <a:gd name="T65" fmla="*/ 35 h 96"/>
                <a:gd name="T66" fmla="*/ 35 w 97"/>
                <a:gd name="T67" fmla="*/ 31 h 96"/>
                <a:gd name="T68" fmla="*/ 35 w 97"/>
                <a:gd name="T69" fmla="*/ 22 h 96"/>
                <a:gd name="T70" fmla="*/ 48 w 97"/>
                <a:gd name="T71" fmla="*/ 10 h 96"/>
                <a:gd name="T72" fmla="*/ 62 w 97"/>
                <a:gd name="T73" fmla="*/ 22 h 96"/>
                <a:gd name="T74" fmla="*/ 62 w 97"/>
                <a:gd name="T75" fmla="*/ 31 h 96"/>
                <a:gd name="T76" fmla="*/ 63 w 97"/>
                <a:gd name="T77" fmla="*/ 35 h 96"/>
                <a:gd name="T78" fmla="*/ 64 w 97"/>
                <a:gd name="T79" fmla="*/ 36 h 96"/>
                <a:gd name="T80" fmla="*/ 63 w 97"/>
                <a:gd name="T81" fmla="*/ 38 h 96"/>
                <a:gd name="T82" fmla="*/ 61 w 97"/>
                <a:gd name="T83" fmla="*/ 40 h 96"/>
                <a:gd name="T84" fmla="*/ 56 w 97"/>
                <a:gd name="T85" fmla="*/ 50 h 96"/>
                <a:gd name="T86" fmla="*/ 54 w 97"/>
                <a:gd name="T87" fmla="*/ 54 h 96"/>
                <a:gd name="T88" fmla="*/ 54 w 97"/>
                <a:gd name="T89" fmla="*/ 58 h 96"/>
                <a:gd name="T90" fmla="*/ 54 w 97"/>
                <a:gd name="T91" fmla="*/ 59 h 96"/>
                <a:gd name="T92" fmla="*/ 87 w 97"/>
                <a:gd name="T93" fmla="*/ 78 h 96"/>
                <a:gd name="T94" fmla="*/ 87 w 97"/>
                <a:gd name="T95" fmla="*/ 8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7" h="96">
                  <a:moveTo>
                    <a:pt x="91" y="70"/>
                  </a:moveTo>
                  <a:cubicBezTo>
                    <a:pt x="71" y="62"/>
                    <a:pt x="66" y="58"/>
                    <a:pt x="64" y="56"/>
                  </a:cubicBezTo>
                  <a:cubicBezTo>
                    <a:pt x="64" y="55"/>
                    <a:pt x="64" y="55"/>
                    <a:pt x="64" y="55"/>
                  </a:cubicBezTo>
                  <a:cubicBezTo>
                    <a:pt x="67" y="52"/>
                    <a:pt x="69" y="49"/>
                    <a:pt x="70" y="45"/>
                  </a:cubicBezTo>
                  <a:cubicBezTo>
                    <a:pt x="72" y="42"/>
                    <a:pt x="74" y="39"/>
                    <a:pt x="74" y="36"/>
                  </a:cubicBezTo>
                  <a:cubicBezTo>
                    <a:pt x="74" y="34"/>
                    <a:pt x="73" y="32"/>
                    <a:pt x="72" y="30"/>
                  </a:cubicBezTo>
                  <a:cubicBezTo>
                    <a:pt x="72" y="22"/>
                    <a:pt x="72" y="22"/>
                    <a:pt x="72" y="22"/>
                  </a:cubicBezTo>
                  <a:cubicBezTo>
                    <a:pt x="72" y="8"/>
                    <a:pt x="63" y="0"/>
                    <a:pt x="48" y="0"/>
                  </a:cubicBezTo>
                  <a:cubicBezTo>
                    <a:pt x="34" y="0"/>
                    <a:pt x="25" y="8"/>
                    <a:pt x="25" y="22"/>
                  </a:cubicBezTo>
                  <a:cubicBezTo>
                    <a:pt x="25" y="30"/>
                    <a:pt x="25" y="30"/>
                    <a:pt x="25" y="30"/>
                  </a:cubicBezTo>
                  <a:cubicBezTo>
                    <a:pt x="24" y="32"/>
                    <a:pt x="23" y="34"/>
                    <a:pt x="23" y="36"/>
                  </a:cubicBezTo>
                  <a:cubicBezTo>
                    <a:pt x="23" y="39"/>
                    <a:pt x="25" y="42"/>
                    <a:pt x="27" y="45"/>
                  </a:cubicBezTo>
                  <a:cubicBezTo>
                    <a:pt x="28" y="49"/>
                    <a:pt x="30" y="52"/>
                    <a:pt x="33" y="55"/>
                  </a:cubicBezTo>
                  <a:cubicBezTo>
                    <a:pt x="33" y="56"/>
                    <a:pt x="33" y="56"/>
                    <a:pt x="33" y="56"/>
                  </a:cubicBezTo>
                  <a:cubicBezTo>
                    <a:pt x="31" y="58"/>
                    <a:pt x="26" y="62"/>
                    <a:pt x="6" y="70"/>
                  </a:cubicBezTo>
                  <a:cubicBezTo>
                    <a:pt x="2" y="71"/>
                    <a:pt x="0" y="74"/>
                    <a:pt x="0" y="77"/>
                  </a:cubicBezTo>
                  <a:cubicBezTo>
                    <a:pt x="0" y="88"/>
                    <a:pt x="0" y="88"/>
                    <a:pt x="0" y="88"/>
                  </a:cubicBezTo>
                  <a:cubicBezTo>
                    <a:pt x="0" y="92"/>
                    <a:pt x="4" y="96"/>
                    <a:pt x="8" y="96"/>
                  </a:cubicBezTo>
                  <a:cubicBezTo>
                    <a:pt x="89" y="96"/>
                    <a:pt x="89" y="96"/>
                    <a:pt x="89" y="96"/>
                  </a:cubicBezTo>
                  <a:cubicBezTo>
                    <a:pt x="93" y="96"/>
                    <a:pt x="97" y="92"/>
                    <a:pt x="97" y="88"/>
                  </a:cubicBezTo>
                  <a:cubicBezTo>
                    <a:pt x="97" y="77"/>
                    <a:pt x="97" y="77"/>
                    <a:pt x="97" y="77"/>
                  </a:cubicBezTo>
                  <a:cubicBezTo>
                    <a:pt x="97" y="74"/>
                    <a:pt x="95" y="71"/>
                    <a:pt x="91" y="70"/>
                  </a:cubicBezTo>
                  <a:close/>
                  <a:moveTo>
                    <a:pt x="87" y="86"/>
                  </a:moveTo>
                  <a:cubicBezTo>
                    <a:pt x="10" y="86"/>
                    <a:pt x="10" y="86"/>
                    <a:pt x="10" y="86"/>
                  </a:cubicBezTo>
                  <a:cubicBezTo>
                    <a:pt x="10" y="78"/>
                    <a:pt x="10" y="78"/>
                    <a:pt x="10" y="78"/>
                  </a:cubicBezTo>
                  <a:cubicBezTo>
                    <a:pt x="38" y="67"/>
                    <a:pt x="42" y="63"/>
                    <a:pt x="43" y="59"/>
                  </a:cubicBezTo>
                  <a:cubicBezTo>
                    <a:pt x="43" y="59"/>
                    <a:pt x="43" y="58"/>
                    <a:pt x="43" y="58"/>
                  </a:cubicBezTo>
                  <a:cubicBezTo>
                    <a:pt x="43" y="54"/>
                    <a:pt x="43" y="54"/>
                    <a:pt x="43" y="54"/>
                  </a:cubicBezTo>
                  <a:cubicBezTo>
                    <a:pt x="43" y="52"/>
                    <a:pt x="42" y="51"/>
                    <a:pt x="41" y="50"/>
                  </a:cubicBezTo>
                  <a:cubicBezTo>
                    <a:pt x="39" y="48"/>
                    <a:pt x="37" y="44"/>
                    <a:pt x="36" y="40"/>
                  </a:cubicBezTo>
                  <a:cubicBezTo>
                    <a:pt x="36" y="39"/>
                    <a:pt x="35" y="38"/>
                    <a:pt x="34" y="38"/>
                  </a:cubicBezTo>
                  <a:cubicBezTo>
                    <a:pt x="34" y="37"/>
                    <a:pt x="33" y="37"/>
                    <a:pt x="33" y="36"/>
                  </a:cubicBezTo>
                  <a:cubicBezTo>
                    <a:pt x="33" y="35"/>
                    <a:pt x="34" y="35"/>
                    <a:pt x="34" y="35"/>
                  </a:cubicBezTo>
                  <a:cubicBezTo>
                    <a:pt x="35" y="34"/>
                    <a:pt x="35" y="33"/>
                    <a:pt x="35" y="31"/>
                  </a:cubicBezTo>
                  <a:cubicBezTo>
                    <a:pt x="35" y="22"/>
                    <a:pt x="35" y="22"/>
                    <a:pt x="35" y="22"/>
                  </a:cubicBezTo>
                  <a:cubicBezTo>
                    <a:pt x="35" y="14"/>
                    <a:pt x="39" y="10"/>
                    <a:pt x="48" y="10"/>
                  </a:cubicBezTo>
                  <a:cubicBezTo>
                    <a:pt x="58" y="10"/>
                    <a:pt x="62" y="14"/>
                    <a:pt x="62" y="22"/>
                  </a:cubicBezTo>
                  <a:cubicBezTo>
                    <a:pt x="62" y="31"/>
                    <a:pt x="62" y="31"/>
                    <a:pt x="62" y="31"/>
                  </a:cubicBezTo>
                  <a:cubicBezTo>
                    <a:pt x="62" y="33"/>
                    <a:pt x="62" y="34"/>
                    <a:pt x="63" y="35"/>
                  </a:cubicBezTo>
                  <a:cubicBezTo>
                    <a:pt x="63" y="35"/>
                    <a:pt x="64" y="35"/>
                    <a:pt x="64" y="36"/>
                  </a:cubicBezTo>
                  <a:cubicBezTo>
                    <a:pt x="64" y="37"/>
                    <a:pt x="63" y="37"/>
                    <a:pt x="63" y="38"/>
                  </a:cubicBezTo>
                  <a:cubicBezTo>
                    <a:pt x="62" y="38"/>
                    <a:pt x="61" y="39"/>
                    <a:pt x="61" y="40"/>
                  </a:cubicBezTo>
                  <a:cubicBezTo>
                    <a:pt x="60" y="44"/>
                    <a:pt x="58" y="48"/>
                    <a:pt x="56" y="50"/>
                  </a:cubicBezTo>
                  <a:cubicBezTo>
                    <a:pt x="55" y="51"/>
                    <a:pt x="54" y="52"/>
                    <a:pt x="54" y="54"/>
                  </a:cubicBezTo>
                  <a:cubicBezTo>
                    <a:pt x="54" y="58"/>
                    <a:pt x="54" y="58"/>
                    <a:pt x="54" y="58"/>
                  </a:cubicBezTo>
                  <a:cubicBezTo>
                    <a:pt x="54" y="58"/>
                    <a:pt x="54" y="59"/>
                    <a:pt x="54" y="59"/>
                  </a:cubicBezTo>
                  <a:cubicBezTo>
                    <a:pt x="55" y="63"/>
                    <a:pt x="59" y="67"/>
                    <a:pt x="87" y="78"/>
                  </a:cubicBezTo>
                  <a:lnTo>
                    <a:pt x="87" y="86"/>
                  </a:ln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lstStyle/>
            <a:p>
              <a:endParaRPr lang="en-US" sz="1588"/>
            </a:p>
          </p:txBody>
        </p:sp>
        <p:sp>
          <p:nvSpPr>
            <p:cNvPr id="82" name="Freeform 347">
              <a:extLst>
                <a:ext uri="{FF2B5EF4-FFF2-40B4-BE49-F238E27FC236}">
                  <a16:creationId xmlns:a16="http://schemas.microsoft.com/office/drawing/2014/main" id="{32382B1E-0F74-D226-3008-0A3122C62D6C}"/>
                </a:ext>
              </a:extLst>
            </p:cNvPr>
            <p:cNvSpPr>
              <a:spLocks noEditPoints="1"/>
            </p:cNvSpPr>
            <p:nvPr/>
          </p:nvSpPr>
          <p:spPr bwMode="auto">
            <a:xfrm>
              <a:off x="7754938" y="1800225"/>
              <a:ext cx="523875" cy="466725"/>
            </a:xfrm>
            <a:custGeom>
              <a:avLst/>
              <a:gdLst>
                <a:gd name="T0" fmla="*/ 240 w 245"/>
                <a:gd name="T1" fmla="*/ 40 h 218"/>
                <a:gd name="T2" fmla="*/ 148 w 245"/>
                <a:gd name="T3" fmla="*/ 40 h 218"/>
                <a:gd name="T4" fmla="*/ 151 w 245"/>
                <a:gd name="T5" fmla="*/ 16 h 218"/>
                <a:gd name="T6" fmla="*/ 148 w 245"/>
                <a:gd name="T7" fmla="*/ 5 h 218"/>
                <a:gd name="T8" fmla="*/ 137 w 245"/>
                <a:gd name="T9" fmla="*/ 0 h 218"/>
                <a:gd name="T10" fmla="*/ 111 w 245"/>
                <a:gd name="T11" fmla="*/ 0 h 218"/>
                <a:gd name="T12" fmla="*/ 101 w 245"/>
                <a:gd name="T13" fmla="*/ 5 h 218"/>
                <a:gd name="T14" fmla="*/ 98 w 245"/>
                <a:gd name="T15" fmla="*/ 16 h 218"/>
                <a:gd name="T16" fmla="*/ 100 w 245"/>
                <a:gd name="T17" fmla="*/ 40 h 218"/>
                <a:gd name="T18" fmla="*/ 5 w 245"/>
                <a:gd name="T19" fmla="*/ 40 h 218"/>
                <a:gd name="T20" fmla="*/ 0 w 245"/>
                <a:gd name="T21" fmla="*/ 44 h 218"/>
                <a:gd name="T22" fmla="*/ 0 w 245"/>
                <a:gd name="T23" fmla="*/ 213 h 218"/>
                <a:gd name="T24" fmla="*/ 5 w 245"/>
                <a:gd name="T25" fmla="*/ 218 h 218"/>
                <a:gd name="T26" fmla="*/ 240 w 245"/>
                <a:gd name="T27" fmla="*/ 218 h 218"/>
                <a:gd name="T28" fmla="*/ 245 w 245"/>
                <a:gd name="T29" fmla="*/ 213 h 218"/>
                <a:gd name="T30" fmla="*/ 245 w 245"/>
                <a:gd name="T31" fmla="*/ 44 h 218"/>
                <a:gd name="T32" fmla="*/ 240 w 245"/>
                <a:gd name="T33" fmla="*/ 40 h 218"/>
                <a:gd name="T34" fmla="*/ 108 w 245"/>
                <a:gd name="T35" fmla="*/ 12 h 218"/>
                <a:gd name="T36" fmla="*/ 111 w 245"/>
                <a:gd name="T37" fmla="*/ 10 h 218"/>
                <a:gd name="T38" fmla="*/ 137 w 245"/>
                <a:gd name="T39" fmla="*/ 10 h 218"/>
                <a:gd name="T40" fmla="*/ 140 w 245"/>
                <a:gd name="T41" fmla="*/ 12 h 218"/>
                <a:gd name="T42" fmla="*/ 141 w 245"/>
                <a:gd name="T43" fmla="*/ 15 h 218"/>
                <a:gd name="T44" fmla="*/ 136 w 245"/>
                <a:gd name="T45" fmla="*/ 59 h 218"/>
                <a:gd name="T46" fmla="*/ 132 w 245"/>
                <a:gd name="T47" fmla="*/ 62 h 218"/>
                <a:gd name="T48" fmla="*/ 116 w 245"/>
                <a:gd name="T49" fmla="*/ 62 h 218"/>
                <a:gd name="T50" fmla="*/ 113 w 245"/>
                <a:gd name="T51" fmla="*/ 59 h 218"/>
                <a:gd name="T52" fmla="*/ 107 w 245"/>
                <a:gd name="T53" fmla="*/ 15 h 218"/>
                <a:gd name="T54" fmla="*/ 108 w 245"/>
                <a:gd name="T55" fmla="*/ 12 h 218"/>
                <a:gd name="T56" fmla="*/ 235 w 245"/>
                <a:gd name="T57" fmla="*/ 208 h 218"/>
                <a:gd name="T58" fmla="*/ 10 w 245"/>
                <a:gd name="T59" fmla="*/ 208 h 218"/>
                <a:gd name="T60" fmla="*/ 10 w 245"/>
                <a:gd name="T61" fmla="*/ 49 h 218"/>
                <a:gd name="T62" fmla="*/ 101 w 245"/>
                <a:gd name="T63" fmla="*/ 49 h 218"/>
                <a:gd name="T64" fmla="*/ 103 w 245"/>
                <a:gd name="T65" fmla="*/ 60 h 218"/>
                <a:gd name="T66" fmla="*/ 116 w 245"/>
                <a:gd name="T67" fmla="*/ 72 h 218"/>
                <a:gd name="T68" fmla="*/ 132 w 245"/>
                <a:gd name="T69" fmla="*/ 72 h 218"/>
                <a:gd name="T70" fmla="*/ 146 w 245"/>
                <a:gd name="T71" fmla="*/ 60 h 218"/>
                <a:gd name="T72" fmla="*/ 147 w 245"/>
                <a:gd name="T73" fmla="*/ 49 h 218"/>
                <a:gd name="T74" fmla="*/ 235 w 245"/>
                <a:gd name="T75" fmla="*/ 49 h 218"/>
                <a:gd name="T76" fmla="*/ 235 w 245"/>
                <a:gd name="T77" fmla="*/ 20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5" h="218">
                  <a:moveTo>
                    <a:pt x="240" y="40"/>
                  </a:moveTo>
                  <a:cubicBezTo>
                    <a:pt x="148" y="40"/>
                    <a:pt x="148" y="40"/>
                    <a:pt x="148" y="40"/>
                  </a:cubicBezTo>
                  <a:cubicBezTo>
                    <a:pt x="151" y="16"/>
                    <a:pt x="151" y="16"/>
                    <a:pt x="151" y="16"/>
                  </a:cubicBezTo>
                  <a:cubicBezTo>
                    <a:pt x="151" y="12"/>
                    <a:pt x="150" y="8"/>
                    <a:pt x="148" y="5"/>
                  </a:cubicBezTo>
                  <a:cubicBezTo>
                    <a:pt x="145" y="2"/>
                    <a:pt x="141" y="0"/>
                    <a:pt x="137" y="0"/>
                  </a:cubicBezTo>
                  <a:cubicBezTo>
                    <a:pt x="111" y="0"/>
                    <a:pt x="111" y="0"/>
                    <a:pt x="111" y="0"/>
                  </a:cubicBezTo>
                  <a:cubicBezTo>
                    <a:pt x="107" y="0"/>
                    <a:pt x="103" y="2"/>
                    <a:pt x="101" y="5"/>
                  </a:cubicBezTo>
                  <a:cubicBezTo>
                    <a:pt x="98" y="8"/>
                    <a:pt x="97" y="12"/>
                    <a:pt x="98" y="16"/>
                  </a:cubicBezTo>
                  <a:cubicBezTo>
                    <a:pt x="100" y="40"/>
                    <a:pt x="100" y="40"/>
                    <a:pt x="100" y="40"/>
                  </a:cubicBezTo>
                  <a:cubicBezTo>
                    <a:pt x="5" y="40"/>
                    <a:pt x="5" y="40"/>
                    <a:pt x="5" y="40"/>
                  </a:cubicBezTo>
                  <a:cubicBezTo>
                    <a:pt x="2" y="40"/>
                    <a:pt x="0" y="42"/>
                    <a:pt x="0" y="44"/>
                  </a:cubicBezTo>
                  <a:cubicBezTo>
                    <a:pt x="0" y="213"/>
                    <a:pt x="0" y="213"/>
                    <a:pt x="0" y="213"/>
                  </a:cubicBezTo>
                  <a:cubicBezTo>
                    <a:pt x="0" y="216"/>
                    <a:pt x="2" y="218"/>
                    <a:pt x="5" y="218"/>
                  </a:cubicBezTo>
                  <a:cubicBezTo>
                    <a:pt x="240" y="218"/>
                    <a:pt x="240" y="218"/>
                    <a:pt x="240" y="218"/>
                  </a:cubicBezTo>
                  <a:cubicBezTo>
                    <a:pt x="243" y="218"/>
                    <a:pt x="245" y="216"/>
                    <a:pt x="245" y="213"/>
                  </a:cubicBezTo>
                  <a:cubicBezTo>
                    <a:pt x="245" y="44"/>
                    <a:pt x="245" y="44"/>
                    <a:pt x="245" y="44"/>
                  </a:cubicBezTo>
                  <a:cubicBezTo>
                    <a:pt x="245" y="42"/>
                    <a:pt x="243" y="40"/>
                    <a:pt x="240" y="40"/>
                  </a:cubicBezTo>
                  <a:close/>
                  <a:moveTo>
                    <a:pt x="108" y="12"/>
                  </a:moveTo>
                  <a:cubicBezTo>
                    <a:pt x="109" y="11"/>
                    <a:pt x="110" y="10"/>
                    <a:pt x="111" y="10"/>
                  </a:cubicBezTo>
                  <a:cubicBezTo>
                    <a:pt x="137" y="10"/>
                    <a:pt x="137" y="10"/>
                    <a:pt x="137" y="10"/>
                  </a:cubicBezTo>
                  <a:cubicBezTo>
                    <a:pt x="138" y="10"/>
                    <a:pt x="139" y="11"/>
                    <a:pt x="140" y="12"/>
                  </a:cubicBezTo>
                  <a:cubicBezTo>
                    <a:pt x="141" y="13"/>
                    <a:pt x="141" y="14"/>
                    <a:pt x="141" y="15"/>
                  </a:cubicBezTo>
                  <a:cubicBezTo>
                    <a:pt x="136" y="59"/>
                    <a:pt x="136" y="59"/>
                    <a:pt x="136" y="59"/>
                  </a:cubicBezTo>
                  <a:cubicBezTo>
                    <a:pt x="136" y="61"/>
                    <a:pt x="134" y="62"/>
                    <a:pt x="132" y="62"/>
                  </a:cubicBezTo>
                  <a:cubicBezTo>
                    <a:pt x="116" y="62"/>
                    <a:pt x="116" y="62"/>
                    <a:pt x="116" y="62"/>
                  </a:cubicBezTo>
                  <a:cubicBezTo>
                    <a:pt x="114" y="62"/>
                    <a:pt x="113" y="61"/>
                    <a:pt x="113" y="59"/>
                  </a:cubicBezTo>
                  <a:cubicBezTo>
                    <a:pt x="107" y="15"/>
                    <a:pt x="107" y="15"/>
                    <a:pt x="107" y="15"/>
                  </a:cubicBezTo>
                  <a:cubicBezTo>
                    <a:pt x="107" y="14"/>
                    <a:pt x="108" y="13"/>
                    <a:pt x="108" y="12"/>
                  </a:cubicBezTo>
                  <a:close/>
                  <a:moveTo>
                    <a:pt x="235" y="208"/>
                  </a:moveTo>
                  <a:cubicBezTo>
                    <a:pt x="10" y="208"/>
                    <a:pt x="10" y="208"/>
                    <a:pt x="10" y="208"/>
                  </a:cubicBezTo>
                  <a:cubicBezTo>
                    <a:pt x="10" y="49"/>
                    <a:pt x="10" y="49"/>
                    <a:pt x="10" y="49"/>
                  </a:cubicBezTo>
                  <a:cubicBezTo>
                    <a:pt x="101" y="49"/>
                    <a:pt x="101" y="49"/>
                    <a:pt x="101" y="49"/>
                  </a:cubicBezTo>
                  <a:cubicBezTo>
                    <a:pt x="103" y="60"/>
                    <a:pt x="103" y="60"/>
                    <a:pt x="103" y="60"/>
                  </a:cubicBezTo>
                  <a:cubicBezTo>
                    <a:pt x="104" y="67"/>
                    <a:pt x="109" y="72"/>
                    <a:pt x="116" y="72"/>
                  </a:cubicBezTo>
                  <a:cubicBezTo>
                    <a:pt x="132" y="72"/>
                    <a:pt x="132" y="72"/>
                    <a:pt x="132" y="72"/>
                  </a:cubicBezTo>
                  <a:cubicBezTo>
                    <a:pt x="139" y="72"/>
                    <a:pt x="145" y="67"/>
                    <a:pt x="146" y="60"/>
                  </a:cubicBezTo>
                  <a:cubicBezTo>
                    <a:pt x="147" y="49"/>
                    <a:pt x="147" y="49"/>
                    <a:pt x="147" y="49"/>
                  </a:cubicBezTo>
                  <a:cubicBezTo>
                    <a:pt x="235" y="49"/>
                    <a:pt x="235" y="49"/>
                    <a:pt x="235" y="49"/>
                  </a:cubicBezTo>
                  <a:lnTo>
                    <a:pt x="235" y="208"/>
                  </a:ln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lstStyle/>
            <a:p>
              <a:endParaRPr lang="en-US" sz="1588"/>
            </a:p>
          </p:txBody>
        </p:sp>
        <p:sp>
          <p:nvSpPr>
            <p:cNvPr id="83" name="Freeform 348">
              <a:extLst>
                <a:ext uri="{FF2B5EF4-FFF2-40B4-BE49-F238E27FC236}">
                  <a16:creationId xmlns:a16="http://schemas.microsoft.com/office/drawing/2014/main" id="{68354CFB-A131-5CBE-EC5D-E930C4EC5E57}"/>
                </a:ext>
              </a:extLst>
            </p:cNvPr>
            <p:cNvSpPr>
              <a:spLocks/>
            </p:cNvSpPr>
            <p:nvPr/>
          </p:nvSpPr>
          <p:spPr bwMode="auto">
            <a:xfrm>
              <a:off x="8051800" y="2101850"/>
              <a:ext cx="160338" cy="20638"/>
            </a:xfrm>
            <a:custGeom>
              <a:avLst/>
              <a:gdLst>
                <a:gd name="T0" fmla="*/ 70 w 75"/>
                <a:gd name="T1" fmla="*/ 0 h 10"/>
                <a:gd name="T2" fmla="*/ 5 w 75"/>
                <a:gd name="T3" fmla="*/ 0 h 10"/>
                <a:gd name="T4" fmla="*/ 0 w 75"/>
                <a:gd name="T5" fmla="*/ 5 h 10"/>
                <a:gd name="T6" fmla="*/ 5 w 75"/>
                <a:gd name="T7" fmla="*/ 10 h 10"/>
                <a:gd name="T8" fmla="*/ 70 w 75"/>
                <a:gd name="T9" fmla="*/ 10 h 10"/>
                <a:gd name="T10" fmla="*/ 75 w 75"/>
                <a:gd name="T11" fmla="*/ 5 h 10"/>
                <a:gd name="T12" fmla="*/ 70 w 7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5" h="10">
                  <a:moveTo>
                    <a:pt x="70" y="0"/>
                  </a:moveTo>
                  <a:cubicBezTo>
                    <a:pt x="5" y="0"/>
                    <a:pt x="5" y="0"/>
                    <a:pt x="5" y="0"/>
                  </a:cubicBezTo>
                  <a:cubicBezTo>
                    <a:pt x="2" y="0"/>
                    <a:pt x="0" y="2"/>
                    <a:pt x="0" y="5"/>
                  </a:cubicBezTo>
                  <a:cubicBezTo>
                    <a:pt x="0" y="8"/>
                    <a:pt x="2" y="10"/>
                    <a:pt x="5" y="10"/>
                  </a:cubicBezTo>
                  <a:cubicBezTo>
                    <a:pt x="70" y="10"/>
                    <a:pt x="70" y="10"/>
                    <a:pt x="70" y="10"/>
                  </a:cubicBezTo>
                  <a:cubicBezTo>
                    <a:pt x="73" y="10"/>
                    <a:pt x="75" y="8"/>
                    <a:pt x="75" y="5"/>
                  </a:cubicBezTo>
                  <a:cubicBezTo>
                    <a:pt x="75" y="2"/>
                    <a:pt x="73" y="0"/>
                    <a:pt x="70" y="0"/>
                  </a:cubicBez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lstStyle/>
            <a:p>
              <a:endParaRPr lang="en-US" sz="1588"/>
            </a:p>
          </p:txBody>
        </p:sp>
        <p:sp>
          <p:nvSpPr>
            <p:cNvPr id="84" name="Freeform 349">
              <a:extLst>
                <a:ext uri="{FF2B5EF4-FFF2-40B4-BE49-F238E27FC236}">
                  <a16:creationId xmlns:a16="http://schemas.microsoft.com/office/drawing/2014/main" id="{9E44C145-83ED-8CA7-0529-5EB4088ADB99}"/>
                </a:ext>
              </a:extLst>
            </p:cNvPr>
            <p:cNvSpPr>
              <a:spLocks/>
            </p:cNvSpPr>
            <p:nvPr/>
          </p:nvSpPr>
          <p:spPr bwMode="auto">
            <a:xfrm>
              <a:off x="8051800" y="2041525"/>
              <a:ext cx="160338" cy="22225"/>
            </a:xfrm>
            <a:custGeom>
              <a:avLst/>
              <a:gdLst>
                <a:gd name="T0" fmla="*/ 5 w 75"/>
                <a:gd name="T1" fmla="*/ 0 h 10"/>
                <a:gd name="T2" fmla="*/ 0 w 75"/>
                <a:gd name="T3" fmla="*/ 5 h 10"/>
                <a:gd name="T4" fmla="*/ 5 w 75"/>
                <a:gd name="T5" fmla="*/ 10 h 10"/>
                <a:gd name="T6" fmla="*/ 70 w 75"/>
                <a:gd name="T7" fmla="*/ 10 h 10"/>
                <a:gd name="T8" fmla="*/ 75 w 75"/>
                <a:gd name="T9" fmla="*/ 5 h 10"/>
                <a:gd name="T10" fmla="*/ 70 w 75"/>
                <a:gd name="T11" fmla="*/ 0 h 10"/>
                <a:gd name="T12" fmla="*/ 5 w 7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75" h="10">
                  <a:moveTo>
                    <a:pt x="5" y="0"/>
                  </a:moveTo>
                  <a:cubicBezTo>
                    <a:pt x="2" y="0"/>
                    <a:pt x="0" y="2"/>
                    <a:pt x="0" y="5"/>
                  </a:cubicBezTo>
                  <a:cubicBezTo>
                    <a:pt x="0" y="8"/>
                    <a:pt x="2" y="10"/>
                    <a:pt x="5" y="10"/>
                  </a:cubicBezTo>
                  <a:cubicBezTo>
                    <a:pt x="70" y="10"/>
                    <a:pt x="70" y="10"/>
                    <a:pt x="70" y="10"/>
                  </a:cubicBezTo>
                  <a:cubicBezTo>
                    <a:pt x="73" y="10"/>
                    <a:pt x="75" y="8"/>
                    <a:pt x="75" y="5"/>
                  </a:cubicBezTo>
                  <a:cubicBezTo>
                    <a:pt x="75" y="2"/>
                    <a:pt x="73" y="0"/>
                    <a:pt x="70" y="0"/>
                  </a:cubicBezTo>
                  <a:lnTo>
                    <a:pt x="5" y="0"/>
                  </a:ln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lstStyle/>
            <a:p>
              <a:endParaRPr lang="en-US" sz="1588"/>
            </a:p>
          </p:txBody>
        </p:sp>
      </p:grpSp>
      <p:cxnSp>
        <p:nvCxnSpPr>
          <p:cNvPr id="87" name="Connector: Elbow 86">
            <a:extLst>
              <a:ext uri="{FF2B5EF4-FFF2-40B4-BE49-F238E27FC236}">
                <a16:creationId xmlns:a16="http://schemas.microsoft.com/office/drawing/2014/main" id="{3CE74495-17AD-8273-B33A-7B3D2F638BB3}"/>
              </a:ext>
            </a:extLst>
          </p:cNvPr>
          <p:cNvCxnSpPr>
            <a:cxnSpLocks/>
            <a:stCxn id="40" idx="3"/>
            <a:endCxn id="7" idx="0"/>
          </p:cNvCxnSpPr>
          <p:nvPr/>
        </p:nvCxnSpPr>
        <p:spPr>
          <a:xfrm>
            <a:off x="6685302" y="4864055"/>
            <a:ext cx="2342046" cy="820907"/>
          </a:xfrm>
          <a:prstGeom prst="bentConnector2">
            <a:avLst/>
          </a:prstGeom>
          <a:ln>
            <a:solidFill>
              <a:schemeClr val="accent6">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5F1C2E63-4E07-BBDC-FE79-81836A915821}"/>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DBDC9558-80EF-59ED-115A-458ADCF7A457}"/>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cxnSp>
        <p:nvCxnSpPr>
          <p:cNvPr id="17" name="Connector: Elbow 16">
            <a:extLst>
              <a:ext uri="{FF2B5EF4-FFF2-40B4-BE49-F238E27FC236}">
                <a16:creationId xmlns:a16="http://schemas.microsoft.com/office/drawing/2014/main" id="{0F6833F1-C63F-ED6B-97B3-346A3DD91116}"/>
              </a:ext>
            </a:extLst>
          </p:cNvPr>
          <p:cNvCxnSpPr/>
          <p:nvPr/>
        </p:nvCxnSpPr>
        <p:spPr>
          <a:xfrm>
            <a:off x="4265045" y="1695719"/>
            <a:ext cx="224587" cy="69076"/>
          </a:xfrm>
          <a:prstGeom prst="bentConnector3">
            <a:avLst>
              <a:gd name="adj1" fmla="val -400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EFF1D33-81C4-DE91-096B-340C228F36FE}"/>
              </a:ext>
            </a:extLst>
          </p:cNvPr>
          <p:cNvCxnSpPr>
            <a:cxnSpLocks/>
            <a:stCxn id="19" idx="0"/>
          </p:cNvCxnSpPr>
          <p:nvPr/>
        </p:nvCxnSpPr>
        <p:spPr>
          <a:xfrm rot="16200000" flipV="1">
            <a:off x="7389828" y="-1025810"/>
            <a:ext cx="619598" cy="5609381"/>
          </a:xfrm>
          <a:prstGeom prst="bentConnector2">
            <a:avLst/>
          </a:prstGeom>
          <a:ln>
            <a:solidFill>
              <a:schemeClr val="accent6">
                <a:lumMod val="7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C4409EC5-A581-D562-6415-38C8CE2ADAA7}"/>
              </a:ext>
            </a:extLst>
          </p:cNvPr>
          <p:cNvGrpSpPr/>
          <p:nvPr/>
        </p:nvGrpSpPr>
        <p:grpSpPr>
          <a:xfrm>
            <a:off x="4095826" y="2153417"/>
            <a:ext cx="447971" cy="449240"/>
            <a:chOff x="1708150" y="2720975"/>
            <a:chExt cx="560388" cy="561975"/>
          </a:xfrm>
          <a:solidFill>
            <a:schemeClr val="accent6">
              <a:lumMod val="75000"/>
            </a:schemeClr>
          </a:solidFill>
        </p:grpSpPr>
        <p:sp>
          <p:nvSpPr>
            <p:cNvPr id="91" name="Freeform 110">
              <a:extLst>
                <a:ext uri="{FF2B5EF4-FFF2-40B4-BE49-F238E27FC236}">
                  <a16:creationId xmlns:a16="http://schemas.microsoft.com/office/drawing/2014/main" id="{D052D7DB-60B3-245B-E4C2-29927E6A6D3B}"/>
                </a:ext>
              </a:extLst>
            </p:cNvPr>
            <p:cNvSpPr>
              <a:spLocks noEditPoints="1"/>
            </p:cNvSpPr>
            <p:nvPr/>
          </p:nvSpPr>
          <p:spPr bwMode="auto">
            <a:xfrm>
              <a:off x="1708150" y="2720975"/>
              <a:ext cx="560388" cy="561975"/>
            </a:xfrm>
            <a:custGeom>
              <a:avLst/>
              <a:gdLst>
                <a:gd name="T0" fmla="*/ 124 w 247"/>
                <a:gd name="T1" fmla="*/ 0 h 248"/>
                <a:gd name="T2" fmla="*/ 0 w 247"/>
                <a:gd name="T3" fmla="*/ 124 h 248"/>
                <a:gd name="T4" fmla="*/ 124 w 247"/>
                <a:gd name="T5" fmla="*/ 248 h 248"/>
                <a:gd name="T6" fmla="*/ 247 w 247"/>
                <a:gd name="T7" fmla="*/ 124 h 248"/>
                <a:gd name="T8" fmla="*/ 124 w 247"/>
                <a:gd name="T9" fmla="*/ 0 h 248"/>
                <a:gd name="T10" fmla="*/ 124 w 247"/>
                <a:gd name="T11" fmla="*/ 238 h 248"/>
                <a:gd name="T12" fmla="*/ 10 w 247"/>
                <a:gd name="T13" fmla="*/ 124 h 248"/>
                <a:gd name="T14" fmla="*/ 124 w 247"/>
                <a:gd name="T15" fmla="*/ 10 h 248"/>
                <a:gd name="T16" fmla="*/ 237 w 247"/>
                <a:gd name="T17" fmla="*/ 124 h 248"/>
                <a:gd name="T18" fmla="*/ 124 w 247"/>
                <a:gd name="T19" fmla="*/ 23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8">
                  <a:moveTo>
                    <a:pt x="124" y="0"/>
                  </a:moveTo>
                  <a:cubicBezTo>
                    <a:pt x="55" y="0"/>
                    <a:pt x="0" y="56"/>
                    <a:pt x="0" y="124"/>
                  </a:cubicBezTo>
                  <a:cubicBezTo>
                    <a:pt x="0" y="192"/>
                    <a:pt x="55" y="248"/>
                    <a:pt x="124" y="248"/>
                  </a:cubicBezTo>
                  <a:cubicBezTo>
                    <a:pt x="192" y="248"/>
                    <a:pt x="247" y="192"/>
                    <a:pt x="247" y="124"/>
                  </a:cubicBezTo>
                  <a:cubicBezTo>
                    <a:pt x="247" y="56"/>
                    <a:pt x="192" y="0"/>
                    <a:pt x="124" y="0"/>
                  </a:cubicBezTo>
                  <a:close/>
                  <a:moveTo>
                    <a:pt x="124" y="238"/>
                  </a:moveTo>
                  <a:cubicBezTo>
                    <a:pt x="61" y="238"/>
                    <a:pt x="10" y="187"/>
                    <a:pt x="10" y="124"/>
                  </a:cubicBezTo>
                  <a:cubicBezTo>
                    <a:pt x="10" y="61"/>
                    <a:pt x="61" y="10"/>
                    <a:pt x="124" y="10"/>
                  </a:cubicBezTo>
                  <a:cubicBezTo>
                    <a:pt x="186" y="10"/>
                    <a:pt x="237" y="61"/>
                    <a:pt x="237" y="124"/>
                  </a:cubicBezTo>
                  <a:cubicBezTo>
                    <a:pt x="237" y="187"/>
                    <a:pt x="186" y="238"/>
                    <a:pt x="124" y="2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111">
              <a:extLst>
                <a:ext uri="{FF2B5EF4-FFF2-40B4-BE49-F238E27FC236}">
                  <a16:creationId xmlns:a16="http://schemas.microsoft.com/office/drawing/2014/main" id="{F23D6F21-0F53-96C6-43EC-EC2BC25D1F24}"/>
                </a:ext>
              </a:extLst>
            </p:cNvPr>
            <p:cNvSpPr>
              <a:spLocks/>
            </p:cNvSpPr>
            <p:nvPr/>
          </p:nvSpPr>
          <p:spPr bwMode="auto">
            <a:xfrm>
              <a:off x="1778000" y="2830513"/>
              <a:ext cx="442913" cy="336550"/>
            </a:xfrm>
            <a:custGeom>
              <a:avLst/>
              <a:gdLst>
                <a:gd name="T0" fmla="*/ 184 w 195"/>
                <a:gd name="T1" fmla="*/ 38 h 149"/>
                <a:gd name="T2" fmla="*/ 163 w 195"/>
                <a:gd name="T3" fmla="*/ 82 h 149"/>
                <a:gd name="T4" fmla="*/ 133 w 195"/>
                <a:gd name="T5" fmla="*/ 123 h 149"/>
                <a:gd name="T6" fmla="*/ 131 w 195"/>
                <a:gd name="T7" fmla="*/ 93 h 149"/>
                <a:gd name="T8" fmla="*/ 127 w 195"/>
                <a:gd name="T9" fmla="*/ 79 h 149"/>
                <a:gd name="T10" fmla="*/ 115 w 195"/>
                <a:gd name="T11" fmla="*/ 65 h 149"/>
                <a:gd name="T12" fmla="*/ 81 w 195"/>
                <a:gd name="T13" fmla="*/ 53 h 149"/>
                <a:gd name="T14" fmla="*/ 86 w 195"/>
                <a:gd name="T15" fmla="*/ 37 h 149"/>
                <a:gd name="T16" fmla="*/ 99 w 195"/>
                <a:gd name="T17" fmla="*/ 35 h 149"/>
                <a:gd name="T18" fmla="*/ 94 w 195"/>
                <a:gd name="T19" fmla="*/ 5 h 149"/>
                <a:gd name="T20" fmla="*/ 70 w 195"/>
                <a:gd name="T21" fmla="*/ 2 h 149"/>
                <a:gd name="T22" fmla="*/ 51 w 195"/>
                <a:gd name="T23" fmla="*/ 33 h 149"/>
                <a:gd name="T24" fmla="*/ 50 w 195"/>
                <a:gd name="T25" fmla="*/ 33 h 149"/>
                <a:gd name="T26" fmla="*/ 44 w 195"/>
                <a:gd name="T27" fmla="*/ 7 h 149"/>
                <a:gd name="T28" fmla="*/ 30 w 195"/>
                <a:gd name="T29" fmla="*/ 24 h 149"/>
                <a:gd name="T30" fmla="*/ 17 w 195"/>
                <a:gd name="T31" fmla="*/ 32 h 149"/>
                <a:gd name="T32" fmla="*/ 20 w 195"/>
                <a:gd name="T33" fmla="*/ 9 h 149"/>
                <a:gd name="T34" fmla="*/ 11 w 195"/>
                <a:gd name="T35" fmla="*/ 5 h 149"/>
                <a:gd name="T36" fmla="*/ 20 w 195"/>
                <a:gd name="T37" fmla="*/ 42 h 149"/>
                <a:gd name="T38" fmla="*/ 39 w 195"/>
                <a:gd name="T39" fmla="*/ 28 h 149"/>
                <a:gd name="T40" fmla="*/ 53 w 195"/>
                <a:gd name="T41" fmla="*/ 45 h 149"/>
                <a:gd name="T42" fmla="*/ 62 w 195"/>
                <a:gd name="T43" fmla="*/ 32 h 149"/>
                <a:gd name="T44" fmla="*/ 75 w 195"/>
                <a:gd name="T45" fmla="*/ 12 h 149"/>
                <a:gd name="T46" fmla="*/ 91 w 195"/>
                <a:gd name="T47" fmla="*/ 20 h 149"/>
                <a:gd name="T48" fmla="*/ 81 w 195"/>
                <a:gd name="T49" fmla="*/ 28 h 149"/>
                <a:gd name="T50" fmla="*/ 79 w 195"/>
                <a:gd name="T51" fmla="*/ 62 h 149"/>
                <a:gd name="T52" fmla="*/ 118 w 195"/>
                <a:gd name="T53" fmla="*/ 83 h 149"/>
                <a:gd name="T54" fmla="*/ 123 w 195"/>
                <a:gd name="T55" fmla="*/ 109 h 149"/>
                <a:gd name="T56" fmla="*/ 131 w 195"/>
                <a:gd name="T57" fmla="*/ 148 h 149"/>
                <a:gd name="T58" fmla="*/ 140 w 195"/>
                <a:gd name="T59" fmla="*/ 147 h 149"/>
                <a:gd name="T60" fmla="*/ 175 w 195"/>
                <a:gd name="T61" fmla="*/ 62 h 149"/>
                <a:gd name="T62" fmla="*/ 189 w 195"/>
                <a:gd name="T63" fmla="*/ 3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5" h="149">
                  <a:moveTo>
                    <a:pt x="189" y="33"/>
                  </a:moveTo>
                  <a:cubicBezTo>
                    <a:pt x="186" y="33"/>
                    <a:pt x="184" y="35"/>
                    <a:pt x="184" y="38"/>
                  </a:cubicBezTo>
                  <a:cubicBezTo>
                    <a:pt x="184" y="43"/>
                    <a:pt x="179" y="48"/>
                    <a:pt x="170" y="53"/>
                  </a:cubicBezTo>
                  <a:cubicBezTo>
                    <a:pt x="156" y="61"/>
                    <a:pt x="158" y="66"/>
                    <a:pt x="163" y="82"/>
                  </a:cubicBezTo>
                  <a:cubicBezTo>
                    <a:pt x="168" y="94"/>
                    <a:pt x="145" y="131"/>
                    <a:pt x="135" y="138"/>
                  </a:cubicBezTo>
                  <a:cubicBezTo>
                    <a:pt x="134" y="136"/>
                    <a:pt x="133" y="129"/>
                    <a:pt x="133" y="123"/>
                  </a:cubicBezTo>
                  <a:cubicBezTo>
                    <a:pt x="133" y="109"/>
                    <a:pt x="133" y="109"/>
                    <a:pt x="133" y="109"/>
                  </a:cubicBezTo>
                  <a:cubicBezTo>
                    <a:pt x="133" y="109"/>
                    <a:pt x="133" y="108"/>
                    <a:pt x="131" y="93"/>
                  </a:cubicBezTo>
                  <a:cubicBezTo>
                    <a:pt x="130" y="93"/>
                    <a:pt x="130" y="92"/>
                    <a:pt x="130" y="92"/>
                  </a:cubicBezTo>
                  <a:cubicBezTo>
                    <a:pt x="127" y="79"/>
                    <a:pt x="127" y="79"/>
                    <a:pt x="127" y="79"/>
                  </a:cubicBezTo>
                  <a:cubicBezTo>
                    <a:pt x="127" y="78"/>
                    <a:pt x="126" y="78"/>
                    <a:pt x="126" y="77"/>
                  </a:cubicBezTo>
                  <a:cubicBezTo>
                    <a:pt x="115" y="65"/>
                    <a:pt x="115" y="65"/>
                    <a:pt x="115" y="65"/>
                  </a:cubicBezTo>
                  <a:cubicBezTo>
                    <a:pt x="115" y="64"/>
                    <a:pt x="114" y="64"/>
                    <a:pt x="113" y="64"/>
                  </a:cubicBezTo>
                  <a:cubicBezTo>
                    <a:pt x="112" y="63"/>
                    <a:pt x="91" y="55"/>
                    <a:pt x="81" y="53"/>
                  </a:cubicBezTo>
                  <a:cubicBezTo>
                    <a:pt x="81" y="53"/>
                    <a:pt x="79" y="52"/>
                    <a:pt x="79" y="50"/>
                  </a:cubicBezTo>
                  <a:cubicBezTo>
                    <a:pt x="79" y="45"/>
                    <a:pt x="81" y="40"/>
                    <a:pt x="86" y="37"/>
                  </a:cubicBezTo>
                  <a:cubicBezTo>
                    <a:pt x="88" y="36"/>
                    <a:pt x="90" y="36"/>
                    <a:pt x="91" y="37"/>
                  </a:cubicBezTo>
                  <a:cubicBezTo>
                    <a:pt x="93" y="37"/>
                    <a:pt x="96" y="37"/>
                    <a:pt x="99" y="35"/>
                  </a:cubicBezTo>
                  <a:cubicBezTo>
                    <a:pt x="101" y="32"/>
                    <a:pt x="101" y="28"/>
                    <a:pt x="100" y="19"/>
                  </a:cubicBezTo>
                  <a:cubicBezTo>
                    <a:pt x="100" y="13"/>
                    <a:pt x="98" y="8"/>
                    <a:pt x="94" y="5"/>
                  </a:cubicBezTo>
                  <a:cubicBezTo>
                    <a:pt x="88" y="0"/>
                    <a:pt x="80" y="1"/>
                    <a:pt x="74" y="2"/>
                  </a:cubicBezTo>
                  <a:cubicBezTo>
                    <a:pt x="72" y="2"/>
                    <a:pt x="71" y="2"/>
                    <a:pt x="70" y="2"/>
                  </a:cubicBezTo>
                  <a:cubicBezTo>
                    <a:pt x="58" y="2"/>
                    <a:pt x="56" y="11"/>
                    <a:pt x="52" y="30"/>
                  </a:cubicBezTo>
                  <a:cubicBezTo>
                    <a:pt x="51" y="33"/>
                    <a:pt x="51" y="33"/>
                    <a:pt x="51" y="33"/>
                  </a:cubicBezTo>
                  <a:cubicBezTo>
                    <a:pt x="51" y="34"/>
                    <a:pt x="51" y="34"/>
                    <a:pt x="51" y="34"/>
                  </a:cubicBezTo>
                  <a:cubicBezTo>
                    <a:pt x="51" y="34"/>
                    <a:pt x="50" y="33"/>
                    <a:pt x="50" y="33"/>
                  </a:cubicBezTo>
                  <a:cubicBezTo>
                    <a:pt x="49" y="31"/>
                    <a:pt x="48" y="20"/>
                    <a:pt x="47" y="11"/>
                  </a:cubicBezTo>
                  <a:cubicBezTo>
                    <a:pt x="47" y="9"/>
                    <a:pt x="46" y="7"/>
                    <a:pt x="44" y="7"/>
                  </a:cubicBezTo>
                  <a:cubicBezTo>
                    <a:pt x="41" y="6"/>
                    <a:pt x="39" y="7"/>
                    <a:pt x="38" y="9"/>
                  </a:cubicBezTo>
                  <a:cubicBezTo>
                    <a:pt x="30" y="24"/>
                    <a:pt x="30" y="24"/>
                    <a:pt x="30" y="24"/>
                  </a:cubicBezTo>
                  <a:cubicBezTo>
                    <a:pt x="30" y="24"/>
                    <a:pt x="29" y="24"/>
                    <a:pt x="29" y="25"/>
                  </a:cubicBezTo>
                  <a:cubicBezTo>
                    <a:pt x="29" y="25"/>
                    <a:pt x="28" y="29"/>
                    <a:pt x="17" y="32"/>
                  </a:cubicBezTo>
                  <a:cubicBezTo>
                    <a:pt x="15" y="33"/>
                    <a:pt x="15" y="33"/>
                    <a:pt x="14" y="33"/>
                  </a:cubicBezTo>
                  <a:cubicBezTo>
                    <a:pt x="13" y="30"/>
                    <a:pt x="16" y="19"/>
                    <a:pt x="20" y="9"/>
                  </a:cubicBezTo>
                  <a:cubicBezTo>
                    <a:pt x="21" y="7"/>
                    <a:pt x="20" y="4"/>
                    <a:pt x="17" y="3"/>
                  </a:cubicBezTo>
                  <a:cubicBezTo>
                    <a:pt x="15" y="2"/>
                    <a:pt x="12" y="3"/>
                    <a:pt x="11" y="5"/>
                  </a:cubicBezTo>
                  <a:cubicBezTo>
                    <a:pt x="7" y="13"/>
                    <a:pt x="0" y="32"/>
                    <a:pt x="7" y="40"/>
                  </a:cubicBezTo>
                  <a:cubicBezTo>
                    <a:pt x="9" y="42"/>
                    <a:pt x="13" y="44"/>
                    <a:pt x="20" y="42"/>
                  </a:cubicBezTo>
                  <a:cubicBezTo>
                    <a:pt x="34" y="37"/>
                    <a:pt x="38" y="31"/>
                    <a:pt x="39" y="28"/>
                  </a:cubicBezTo>
                  <a:cubicBezTo>
                    <a:pt x="39" y="28"/>
                    <a:pt x="39" y="28"/>
                    <a:pt x="39" y="28"/>
                  </a:cubicBezTo>
                  <a:cubicBezTo>
                    <a:pt x="40" y="33"/>
                    <a:pt x="40" y="36"/>
                    <a:pt x="41" y="37"/>
                  </a:cubicBezTo>
                  <a:cubicBezTo>
                    <a:pt x="42" y="39"/>
                    <a:pt x="47" y="46"/>
                    <a:pt x="53" y="45"/>
                  </a:cubicBezTo>
                  <a:cubicBezTo>
                    <a:pt x="57" y="45"/>
                    <a:pt x="60" y="42"/>
                    <a:pt x="61" y="36"/>
                  </a:cubicBezTo>
                  <a:cubicBezTo>
                    <a:pt x="62" y="32"/>
                    <a:pt x="62" y="32"/>
                    <a:pt x="62" y="32"/>
                  </a:cubicBezTo>
                  <a:cubicBezTo>
                    <a:pt x="66" y="13"/>
                    <a:pt x="67" y="12"/>
                    <a:pt x="70" y="12"/>
                  </a:cubicBezTo>
                  <a:cubicBezTo>
                    <a:pt x="71" y="12"/>
                    <a:pt x="73" y="12"/>
                    <a:pt x="75" y="12"/>
                  </a:cubicBezTo>
                  <a:cubicBezTo>
                    <a:pt x="80" y="11"/>
                    <a:pt x="85" y="10"/>
                    <a:pt x="88" y="13"/>
                  </a:cubicBezTo>
                  <a:cubicBezTo>
                    <a:pt x="89" y="14"/>
                    <a:pt x="90" y="17"/>
                    <a:pt x="91" y="20"/>
                  </a:cubicBezTo>
                  <a:cubicBezTo>
                    <a:pt x="91" y="23"/>
                    <a:pt x="91" y="25"/>
                    <a:pt x="91" y="26"/>
                  </a:cubicBezTo>
                  <a:cubicBezTo>
                    <a:pt x="89" y="26"/>
                    <a:pt x="85" y="26"/>
                    <a:pt x="81" y="28"/>
                  </a:cubicBezTo>
                  <a:cubicBezTo>
                    <a:pt x="72" y="33"/>
                    <a:pt x="68" y="43"/>
                    <a:pt x="69" y="51"/>
                  </a:cubicBezTo>
                  <a:cubicBezTo>
                    <a:pt x="70" y="57"/>
                    <a:pt x="74" y="61"/>
                    <a:pt x="79" y="62"/>
                  </a:cubicBezTo>
                  <a:cubicBezTo>
                    <a:pt x="87" y="64"/>
                    <a:pt x="104" y="71"/>
                    <a:pt x="108" y="73"/>
                  </a:cubicBezTo>
                  <a:cubicBezTo>
                    <a:pt x="118" y="83"/>
                    <a:pt x="118" y="83"/>
                    <a:pt x="118" y="83"/>
                  </a:cubicBezTo>
                  <a:cubicBezTo>
                    <a:pt x="121" y="94"/>
                    <a:pt x="121" y="94"/>
                    <a:pt x="121" y="94"/>
                  </a:cubicBezTo>
                  <a:cubicBezTo>
                    <a:pt x="122" y="101"/>
                    <a:pt x="123" y="108"/>
                    <a:pt x="123" y="109"/>
                  </a:cubicBezTo>
                  <a:cubicBezTo>
                    <a:pt x="123" y="123"/>
                    <a:pt x="123" y="123"/>
                    <a:pt x="123" y="123"/>
                  </a:cubicBezTo>
                  <a:cubicBezTo>
                    <a:pt x="123" y="129"/>
                    <a:pt x="124" y="144"/>
                    <a:pt x="131" y="148"/>
                  </a:cubicBezTo>
                  <a:cubicBezTo>
                    <a:pt x="132" y="148"/>
                    <a:pt x="133" y="149"/>
                    <a:pt x="135" y="149"/>
                  </a:cubicBezTo>
                  <a:cubicBezTo>
                    <a:pt x="136" y="149"/>
                    <a:pt x="138" y="148"/>
                    <a:pt x="140" y="147"/>
                  </a:cubicBezTo>
                  <a:cubicBezTo>
                    <a:pt x="150" y="141"/>
                    <a:pt x="180" y="97"/>
                    <a:pt x="173" y="78"/>
                  </a:cubicBezTo>
                  <a:cubicBezTo>
                    <a:pt x="168" y="65"/>
                    <a:pt x="168" y="65"/>
                    <a:pt x="175" y="62"/>
                  </a:cubicBezTo>
                  <a:cubicBezTo>
                    <a:pt x="188" y="55"/>
                    <a:pt x="195" y="47"/>
                    <a:pt x="194" y="38"/>
                  </a:cubicBezTo>
                  <a:cubicBezTo>
                    <a:pt x="194" y="35"/>
                    <a:pt x="192" y="33"/>
                    <a:pt x="189"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112">
              <a:extLst>
                <a:ext uri="{FF2B5EF4-FFF2-40B4-BE49-F238E27FC236}">
                  <a16:creationId xmlns:a16="http://schemas.microsoft.com/office/drawing/2014/main" id="{26526FB9-D93A-3392-A0DE-E3031198E3E6}"/>
                </a:ext>
              </a:extLst>
            </p:cNvPr>
            <p:cNvSpPr>
              <a:spLocks/>
            </p:cNvSpPr>
            <p:nvPr/>
          </p:nvSpPr>
          <p:spPr bwMode="auto">
            <a:xfrm>
              <a:off x="1755775" y="2992438"/>
              <a:ext cx="136525" cy="179387"/>
            </a:xfrm>
            <a:custGeom>
              <a:avLst/>
              <a:gdLst>
                <a:gd name="T0" fmla="*/ 44 w 60"/>
                <a:gd name="T1" fmla="*/ 18 h 79"/>
                <a:gd name="T2" fmla="*/ 34 w 60"/>
                <a:gd name="T3" fmla="*/ 14 h 79"/>
                <a:gd name="T4" fmla="*/ 25 w 60"/>
                <a:gd name="T5" fmla="*/ 7 h 79"/>
                <a:gd name="T6" fmla="*/ 18 w 60"/>
                <a:gd name="T7" fmla="*/ 2 h 79"/>
                <a:gd name="T8" fmla="*/ 11 w 60"/>
                <a:gd name="T9" fmla="*/ 1 h 79"/>
                <a:gd name="T10" fmla="*/ 1 w 60"/>
                <a:gd name="T11" fmla="*/ 33 h 79"/>
                <a:gd name="T12" fmla="*/ 5 w 60"/>
                <a:gd name="T13" fmla="*/ 39 h 79"/>
                <a:gd name="T14" fmla="*/ 11 w 60"/>
                <a:gd name="T15" fmla="*/ 34 h 79"/>
                <a:gd name="T16" fmla="*/ 15 w 60"/>
                <a:gd name="T17" fmla="*/ 12 h 79"/>
                <a:gd name="T18" fmla="*/ 20 w 60"/>
                <a:gd name="T19" fmla="*/ 15 h 79"/>
                <a:gd name="T20" fmla="*/ 27 w 60"/>
                <a:gd name="T21" fmla="*/ 21 h 79"/>
                <a:gd name="T22" fmla="*/ 41 w 60"/>
                <a:gd name="T23" fmla="*/ 28 h 79"/>
                <a:gd name="T24" fmla="*/ 49 w 60"/>
                <a:gd name="T25" fmla="*/ 31 h 79"/>
                <a:gd name="T26" fmla="*/ 48 w 60"/>
                <a:gd name="T27" fmla="*/ 32 h 79"/>
                <a:gd name="T28" fmla="*/ 35 w 60"/>
                <a:gd name="T29" fmla="*/ 48 h 79"/>
                <a:gd name="T30" fmla="*/ 26 w 60"/>
                <a:gd name="T31" fmla="*/ 73 h 79"/>
                <a:gd name="T32" fmla="*/ 29 w 60"/>
                <a:gd name="T33" fmla="*/ 79 h 79"/>
                <a:gd name="T34" fmla="*/ 30 w 60"/>
                <a:gd name="T35" fmla="*/ 79 h 79"/>
                <a:gd name="T36" fmla="*/ 35 w 60"/>
                <a:gd name="T37" fmla="*/ 76 h 79"/>
                <a:gd name="T38" fmla="*/ 44 w 60"/>
                <a:gd name="T39" fmla="*/ 52 h 79"/>
                <a:gd name="T40" fmla="*/ 55 w 60"/>
                <a:gd name="T41" fmla="*/ 39 h 79"/>
                <a:gd name="T42" fmla="*/ 57 w 60"/>
                <a:gd name="T43" fmla="*/ 38 h 79"/>
                <a:gd name="T44" fmla="*/ 60 w 60"/>
                <a:gd name="T45" fmla="*/ 30 h 79"/>
                <a:gd name="T46" fmla="*/ 44 w 60"/>
                <a:gd name="T47" fmla="*/ 1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 h="79">
                  <a:moveTo>
                    <a:pt x="44" y="18"/>
                  </a:moveTo>
                  <a:cubicBezTo>
                    <a:pt x="41" y="17"/>
                    <a:pt x="36" y="15"/>
                    <a:pt x="34" y="14"/>
                  </a:cubicBezTo>
                  <a:cubicBezTo>
                    <a:pt x="30" y="10"/>
                    <a:pt x="28" y="8"/>
                    <a:pt x="25" y="7"/>
                  </a:cubicBezTo>
                  <a:cubicBezTo>
                    <a:pt x="23" y="5"/>
                    <a:pt x="21" y="4"/>
                    <a:pt x="18" y="2"/>
                  </a:cubicBezTo>
                  <a:cubicBezTo>
                    <a:pt x="16" y="0"/>
                    <a:pt x="14" y="0"/>
                    <a:pt x="11" y="1"/>
                  </a:cubicBezTo>
                  <a:cubicBezTo>
                    <a:pt x="9" y="2"/>
                    <a:pt x="3" y="4"/>
                    <a:pt x="1" y="33"/>
                  </a:cubicBezTo>
                  <a:cubicBezTo>
                    <a:pt x="0" y="36"/>
                    <a:pt x="2" y="39"/>
                    <a:pt x="5" y="39"/>
                  </a:cubicBezTo>
                  <a:cubicBezTo>
                    <a:pt x="8" y="39"/>
                    <a:pt x="10" y="37"/>
                    <a:pt x="11" y="34"/>
                  </a:cubicBezTo>
                  <a:cubicBezTo>
                    <a:pt x="11" y="25"/>
                    <a:pt x="13" y="16"/>
                    <a:pt x="15" y="12"/>
                  </a:cubicBezTo>
                  <a:cubicBezTo>
                    <a:pt x="17" y="13"/>
                    <a:pt x="18" y="14"/>
                    <a:pt x="20" y="15"/>
                  </a:cubicBezTo>
                  <a:cubicBezTo>
                    <a:pt x="22" y="17"/>
                    <a:pt x="24" y="18"/>
                    <a:pt x="27" y="21"/>
                  </a:cubicBezTo>
                  <a:cubicBezTo>
                    <a:pt x="30" y="24"/>
                    <a:pt x="35" y="26"/>
                    <a:pt x="41" y="28"/>
                  </a:cubicBezTo>
                  <a:cubicBezTo>
                    <a:pt x="43" y="29"/>
                    <a:pt x="47" y="30"/>
                    <a:pt x="49" y="31"/>
                  </a:cubicBezTo>
                  <a:cubicBezTo>
                    <a:pt x="48" y="32"/>
                    <a:pt x="48" y="32"/>
                    <a:pt x="48" y="32"/>
                  </a:cubicBezTo>
                  <a:cubicBezTo>
                    <a:pt x="41" y="38"/>
                    <a:pt x="39" y="40"/>
                    <a:pt x="35" y="48"/>
                  </a:cubicBezTo>
                  <a:cubicBezTo>
                    <a:pt x="32" y="55"/>
                    <a:pt x="26" y="72"/>
                    <a:pt x="26" y="73"/>
                  </a:cubicBezTo>
                  <a:cubicBezTo>
                    <a:pt x="25" y="75"/>
                    <a:pt x="26" y="78"/>
                    <a:pt x="29" y="79"/>
                  </a:cubicBezTo>
                  <a:cubicBezTo>
                    <a:pt x="29" y="79"/>
                    <a:pt x="30" y="79"/>
                    <a:pt x="30" y="79"/>
                  </a:cubicBezTo>
                  <a:cubicBezTo>
                    <a:pt x="32" y="79"/>
                    <a:pt x="34" y="78"/>
                    <a:pt x="35" y="76"/>
                  </a:cubicBezTo>
                  <a:cubicBezTo>
                    <a:pt x="35" y="76"/>
                    <a:pt x="41" y="59"/>
                    <a:pt x="44" y="52"/>
                  </a:cubicBezTo>
                  <a:cubicBezTo>
                    <a:pt x="47" y="46"/>
                    <a:pt x="48" y="45"/>
                    <a:pt x="55" y="39"/>
                  </a:cubicBezTo>
                  <a:cubicBezTo>
                    <a:pt x="57" y="38"/>
                    <a:pt x="57" y="38"/>
                    <a:pt x="57" y="38"/>
                  </a:cubicBezTo>
                  <a:cubicBezTo>
                    <a:pt x="60" y="35"/>
                    <a:pt x="60" y="32"/>
                    <a:pt x="60" y="30"/>
                  </a:cubicBezTo>
                  <a:cubicBezTo>
                    <a:pt x="59" y="24"/>
                    <a:pt x="52" y="21"/>
                    <a:pt x="44" y="1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9" name="Rectangle 108">
            <a:extLst>
              <a:ext uri="{FF2B5EF4-FFF2-40B4-BE49-F238E27FC236}">
                <a16:creationId xmlns:a16="http://schemas.microsoft.com/office/drawing/2014/main" id="{9776A865-4830-D1EF-790A-14DB513D58FD}"/>
              </a:ext>
            </a:extLst>
          </p:cNvPr>
          <p:cNvSpPr/>
          <p:nvPr/>
        </p:nvSpPr>
        <p:spPr bwMode="gray">
          <a:xfrm>
            <a:off x="5215133" y="3967476"/>
            <a:ext cx="1375576" cy="33535"/>
          </a:xfrm>
          <a:prstGeom prst="rect">
            <a:avLst/>
          </a:prstGeom>
          <a:solidFill>
            <a:schemeClr val="accent6">
              <a:lumMod val="5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3" name="Rectangle 112">
            <a:extLst>
              <a:ext uri="{FF2B5EF4-FFF2-40B4-BE49-F238E27FC236}">
                <a16:creationId xmlns:a16="http://schemas.microsoft.com/office/drawing/2014/main" id="{748083A0-A608-A901-6937-57B0689A72B4}"/>
              </a:ext>
            </a:extLst>
          </p:cNvPr>
          <p:cNvSpPr/>
          <p:nvPr/>
        </p:nvSpPr>
        <p:spPr bwMode="gray">
          <a:xfrm>
            <a:off x="4656784" y="2193570"/>
            <a:ext cx="1375576" cy="33535"/>
          </a:xfrm>
          <a:prstGeom prst="rect">
            <a:avLst/>
          </a:prstGeom>
          <a:solidFill>
            <a:schemeClr val="accent6">
              <a:lumMod val="5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4" name="Rectangle 113">
            <a:extLst>
              <a:ext uri="{FF2B5EF4-FFF2-40B4-BE49-F238E27FC236}">
                <a16:creationId xmlns:a16="http://schemas.microsoft.com/office/drawing/2014/main" id="{3DCBE464-A337-D125-95BB-6F284715FDA1}"/>
              </a:ext>
            </a:extLst>
          </p:cNvPr>
          <p:cNvSpPr/>
          <p:nvPr/>
        </p:nvSpPr>
        <p:spPr bwMode="gray">
          <a:xfrm>
            <a:off x="5215133" y="3044055"/>
            <a:ext cx="1375576" cy="33535"/>
          </a:xfrm>
          <a:prstGeom prst="rect">
            <a:avLst/>
          </a:prstGeom>
          <a:solidFill>
            <a:schemeClr val="accent6">
              <a:lumMod val="5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15" name="Graphic 114" descr="Flag with solid fill">
            <a:extLst>
              <a:ext uri="{FF2B5EF4-FFF2-40B4-BE49-F238E27FC236}">
                <a16:creationId xmlns:a16="http://schemas.microsoft.com/office/drawing/2014/main" id="{F39D84AB-AB44-25F5-D93B-1BF7841376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99691">
            <a:off x="11581866" y="1858838"/>
            <a:ext cx="444336" cy="444336"/>
          </a:xfrm>
          <a:prstGeom prst="rect">
            <a:avLst/>
          </a:prstGeom>
        </p:spPr>
      </p:pic>
      <p:pic>
        <p:nvPicPr>
          <p:cNvPr id="118" name="Graphic 117" descr="Flag with solid fill">
            <a:extLst>
              <a:ext uri="{FF2B5EF4-FFF2-40B4-BE49-F238E27FC236}">
                <a16:creationId xmlns:a16="http://schemas.microsoft.com/office/drawing/2014/main" id="{C0AF83F3-CAE5-4F9C-144D-0832678217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99691">
            <a:off x="10375932" y="5469344"/>
            <a:ext cx="444336" cy="444336"/>
          </a:xfrm>
          <a:prstGeom prst="rect">
            <a:avLst/>
          </a:prstGeom>
        </p:spPr>
      </p:pic>
      <p:sp>
        <p:nvSpPr>
          <p:cNvPr id="15" name="Rectangle 14">
            <a:extLst>
              <a:ext uri="{FF2B5EF4-FFF2-40B4-BE49-F238E27FC236}">
                <a16:creationId xmlns:a16="http://schemas.microsoft.com/office/drawing/2014/main" id="{C12F2E17-C170-DDE1-0659-67DF6157C49F}"/>
              </a:ext>
            </a:extLst>
          </p:cNvPr>
          <p:cNvSpPr/>
          <p:nvPr/>
        </p:nvSpPr>
        <p:spPr>
          <a:xfrm>
            <a:off x="8700284" y="3521469"/>
            <a:ext cx="3234110" cy="141028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5486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Note</a:t>
            </a:r>
            <a:r>
              <a:rPr lang="en-US" sz="11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Currently, LexisNexis PDFs will not be available. Focal Entities should be screened through the Google String Search (in the same manner as counterparties) – see slide 49 for process for screening</a:t>
            </a:r>
            <a:endParaRPr kumimoji="0" lang="en-US" sz="1100" b="1"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6" name="Graphic 15" descr="Warning with solid fill">
            <a:extLst>
              <a:ext uri="{FF2B5EF4-FFF2-40B4-BE49-F238E27FC236}">
                <a16:creationId xmlns:a16="http://schemas.microsoft.com/office/drawing/2014/main" id="{D54BADE1-D65C-FB08-EFB2-9B9961B354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59977" y="3596639"/>
            <a:ext cx="457200" cy="457200"/>
          </a:xfrm>
          <a:prstGeom prst="rect">
            <a:avLst/>
          </a:prstGeom>
        </p:spPr>
      </p:pic>
    </p:spTree>
    <p:extLst>
      <p:ext uri="{BB962C8B-B14F-4D97-AF65-F5344CB8AC3E}">
        <p14:creationId xmlns:p14="http://schemas.microsoft.com/office/powerpoint/2010/main" val="16740476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239DFF07-69F6-317F-6DFF-017F6C2C8E29}"/>
              </a:ext>
            </a:extLst>
          </p:cNvPr>
          <p:cNvSpPr/>
          <p:nvPr/>
        </p:nvSpPr>
        <p:spPr>
          <a:xfrm>
            <a:off x="6492319" y="2624099"/>
            <a:ext cx="4979911" cy="3054865"/>
          </a:xfrm>
          <a:prstGeom prst="rect">
            <a:avLst/>
          </a:prstGeom>
          <a:solidFill>
            <a:schemeClr val="bg1">
              <a:lumMod val="85000"/>
              <a:alpha val="9000"/>
            </a:schemeClr>
          </a:solidFill>
          <a:ln>
            <a:solidFill>
              <a:schemeClr val="accent6">
                <a:lumMod val="75000"/>
              </a:schemeClr>
            </a:solidFill>
          </a:ln>
        </p:spPr>
        <p:txBody>
          <a:bodyPr wrap="square" lIns="182880" tIns="182880" rIns="182880" bIns="91440" anchor="ctr">
            <a:noAutofit/>
          </a:bodyPr>
          <a:lstStyle/>
          <a:p>
            <a:pPr lvl="0" algn="ctr"/>
            <a:r>
              <a:rPr kumimoji="0" lang="en-US" sz="11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100">
                <a:latin typeface="Open Sans" panose="020B0606030504020204" pitchFamily="34" charset="0"/>
                <a:ea typeface="Open Sans" panose="020B0606030504020204" pitchFamily="34" charset="0"/>
                <a:cs typeface="Open Sans" panose="020B0606030504020204" pitchFamily="34" charset="0"/>
              </a:rPr>
              <a:t>Please review on Green Dot desktop for screenshots</a:t>
            </a:r>
            <a:r>
              <a:rPr kumimoji="0" lang="en-US" sz="11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1" indent="0" algn="l" defTabSz="1217613" rtl="0" eaLnBrk="0" fontAlgn="base" latinLnBrk="0" hangingPunct="0">
              <a:lnSpc>
                <a:spcPct val="100000"/>
              </a:lnSpc>
              <a:spcBef>
                <a:spcPts val="600"/>
              </a:spcBef>
              <a:spcAft>
                <a:spcPts val="600"/>
              </a:spcAft>
              <a:buClr>
                <a:srgbClr val="004F59"/>
              </a:buClr>
              <a:buSzTx/>
              <a:buFontTx/>
              <a:buNone/>
              <a:tabLst/>
              <a:defRPr/>
            </a:pPr>
            <a:endPar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Rectangle 73">
            <a:extLst>
              <a:ext uri="{FF2B5EF4-FFF2-40B4-BE49-F238E27FC236}">
                <a16:creationId xmlns:a16="http://schemas.microsoft.com/office/drawing/2014/main" id="{116B827A-98ED-D091-38B1-6ABBA6ECBACE}"/>
              </a:ext>
            </a:extLst>
          </p:cNvPr>
          <p:cNvSpPr/>
          <p:nvPr/>
        </p:nvSpPr>
        <p:spPr bwMode="gray">
          <a:xfrm rot="10800000" flipV="1">
            <a:off x="463294" y="5927414"/>
            <a:ext cx="11333609" cy="579916"/>
          </a:xfrm>
          <a:prstGeom prst="rect">
            <a:avLst/>
          </a:prstGeom>
          <a:solidFill>
            <a:schemeClr val="accent6">
              <a:alpha val="30000"/>
            </a:schemeClr>
          </a:solidFill>
          <a:ln w="19050" algn="ctr">
            <a:noFill/>
            <a:miter lim="800000"/>
            <a:headEnd/>
            <a:tailEnd/>
          </a:ln>
        </p:spPr>
        <p:txBody>
          <a:bodyPr wrap="square" lIns="914400" tIns="88900" rIns="914400" bIns="88900"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Proceed to the next slide for details on determining whether a search result is a true match or a false positive.</a:t>
            </a:r>
            <a:endParaRPr kumimoji="0" lang="en-US" sz="11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Placeholder 2">
            <a:extLst>
              <a:ext uri="{FF2B5EF4-FFF2-40B4-BE49-F238E27FC236}">
                <a16:creationId xmlns:a16="http://schemas.microsoft.com/office/drawing/2014/main" id="{E628846E-90B4-B8B1-A702-75E8A7EA04B8}"/>
              </a:ext>
            </a:extLst>
          </p:cNvPr>
          <p:cNvSpPr>
            <a:spLocks noGrp="1"/>
          </p:cNvSpPr>
          <p:nvPr>
            <p:ph type="body" sz="quarter" idx="22"/>
          </p:nvPr>
        </p:nvSpPr>
        <p:spPr>
          <a:xfrm>
            <a:off x="463294" y="682940"/>
            <a:ext cx="10615899"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Once due diligence has been conducted on the Focal Entity, Investigators will review the results and provide comments within the PDF to disposition each.</a:t>
            </a:r>
          </a:p>
        </p:txBody>
      </p:sp>
      <p:sp>
        <p:nvSpPr>
          <p:cNvPr id="15" name="Title 3">
            <a:extLst>
              <a:ext uri="{FF2B5EF4-FFF2-40B4-BE49-F238E27FC236}">
                <a16:creationId xmlns:a16="http://schemas.microsoft.com/office/drawing/2014/main" id="{78DEC3FC-767B-EB95-C2EC-B35EBFB8959E}"/>
              </a:ext>
            </a:extLst>
          </p:cNvPr>
          <p:cNvSpPr>
            <a:spLocks noGrp="1"/>
          </p:cNvSpPr>
          <p:nvPr>
            <p:ph type="title"/>
          </p:nvPr>
        </p:nvSpPr>
        <p:spPr>
          <a:xfrm>
            <a:off x="463295" y="345992"/>
            <a:ext cx="11277600"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Focal Entity Screening &amp; Research: Dispositions</a:t>
            </a:r>
          </a:p>
        </p:txBody>
      </p:sp>
      <p:sp>
        <p:nvSpPr>
          <p:cNvPr id="16" name="TextBox 15">
            <a:extLst>
              <a:ext uri="{FF2B5EF4-FFF2-40B4-BE49-F238E27FC236}">
                <a16:creationId xmlns:a16="http://schemas.microsoft.com/office/drawing/2014/main" id="{899D30CF-47FF-9F5E-2223-4B163CC8F9B4}"/>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6</a:t>
            </a:r>
          </a:p>
        </p:txBody>
      </p:sp>
      <p:cxnSp>
        <p:nvCxnSpPr>
          <p:cNvPr id="17" name="Straight Connector 16">
            <a:extLst>
              <a:ext uri="{FF2B5EF4-FFF2-40B4-BE49-F238E27FC236}">
                <a16:creationId xmlns:a16="http://schemas.microsoft.com/office/drawing/2014/main" id="{D5FA3704-9A0A-9128-AC22-64FFB835BAE2}"/>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583060E-90B6-185C-F1A4-EC09123191A5}"/>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FD308C8-B836-84E1-EA83-78C68CF09F9F}"/>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30" name="Rectangle 29">
            <a:extLst>
              <a:ext uri="{FF2B5EF4-FFF2-40B4-BE49-F238E27FC236}">
                <a16:creationId xmlns:a16="http://schemas.microsoft.com/office/drawing/2014/main" id="{91B5E312-1D3A-59B9-D79A-86817FC0D2E2}"/>
              </a:ext>
            </a:extLst>
          </p:cNvPr>
          <p:cNvSpPr/>
          <p:nvPr/>
        </p:nvSpPr>
        <p:spPr>
          <a:xfrm>
            <a:off x="1215906" y="1527824"/>
            <a:ext cx="5132616" cy="1993580"/>
          </a:xfrm>
          <a:prstGeom prst="rect">
            <a:avLst/>
          </a:prstGeom>
          <a:solidFill>
            <a:schemeClr val="bg1">
              <a:lumMod val="85000"/>
              <a:alpha val="9000"/>
            </a:schemeClr>
          </a:solidFill>
          <a:ln>
            <a:solidFill>
              <a:schemeClr val="accent6">
                <a:lumMod val="75000"/>
              </a:schemeClr>
            </a:solidFill>
          </a:ln>
        </p:spPr>
        <p:txBody>
          <a:bodyPr wrap="square" lIns="182880" tIns="182880" rIns="182880" bIns="91440" anchor="t">
            <a:noAutofit/>
          </a:bodyPr>
          <a:lstStyle/>
          <a:p>
            <a:pPr marL="0" marR="0" lvl="1" algn="l" defTabSz="1217613" rtl="0" eaLnBrk="0" fontAlgn="base" latinLnBrk="0" hangingPunct="0">
              <a:lnSpc>
                <a:spcPct val="100000"/>
              </a:lnSpc>
              <a:spcBef>
                <a:spcPts val="600"/>
              </a:spcBef>
              <a:spcAft>
                <a:spcPts val="600"/>
              </a:spcAft>
              <a:buClr>
                <a:schemeClr val="accent6">
                  <a:lumMod val="50000"/>
                </a:schemeClr>
              </a:buClr>
              <a:buSzTx/>
              <a:tabLst/>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All results with 90% or above should be reviewed</a:t>
            </a:r>
          </a:p>
          <a:p>
            <a:pPr marL="0" marR="0" lvl="1" algn="l" defTabSz="1217613" rtl="0" eaLnBrk="0" fontAlgn="base" latinLnBrk="0" hangingPunct="0">
              <a:lnSpc>
                <a:spcPct val="100000"/>
              </a:lnSpc>
              <a:spcBef>
                <a:spcPts val="600"/>
              </a:spcBef>
              <a:spcAft>
                <a:spcPts val="600"/>
              </a:spcAft>
              <a:buClr>
                <a:schemeClr val="accent6">
                  <a:lumMod val="50000"/>
                </a:schemeClr>
              </a:buClr>
              <a:buSzTx/>
              <a:tabLst/>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Disposition in the PDF by adding a text box to evidence that the results were reviewed. </a:t>
            </a:r>
          </a:p>
          <a:p>
            <a:pPr marL="0" marR="0" lvl="1" algn="l" defTabSz="1217613" rtl="0" eaLnBrk="0" fontAlgn="base" latinLnBrk="0" hangingPunct="0">
              <a:lnSpc>
                <a:spcPct val="100000"/>
              </a:lnSpc>
              <a:spcBef>
                <a:spcPts val="600"/>
              </a:spcBef>
              <a:spcAft>
                <a:spcPts val="600"/>
              </a:spcAft>
              <a:buClr>
                <a:schemeClr val="accent6">
                  <a:lumMod val="50000"/>
                </a:schemeClr>
              </a:buClr>
              <a:buSzTx/>
              <a:tabLst/>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Upon reviewing applicable screening results, provide summary disposition in “Focal Entity Screening Results” (e.g., true match, false positive) </a:t>
            </a:r>
          </a:p>
          <a:p>
            <a:pPr marL="0" marR="0" lvl="1" algn="l" defTabSz="1217613" rtl="0" eaLnBrk="0" fontAlgn="base" latinLnBrk="0" hangingPunct="0">
              <a:lnSpc>
                <a:spcPct val="100000"/>
              </a:lnSpc>
              <a:spcBef>
                <a:spcPts val="600"/>
              </a:spcBef>
              <a:spcAft>
                <a:spcPts val="600"/>
              </a:spcAft>
              <a:buClr>
                <a:schemeClr val="accent6">
                  <a:lumMod val="50000"/>
                </a:schemeClr>
              </a:buClr>
              <a:buSzTx/>
              <a:tabLst/>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If a true match is identified, include a description of the adverse media in the “Focal Entity Screening Summary” </a:t>
            </a:r>
          </a:p>
        </p:txBody>
      </p:sp>
      <p:cxnSp>
        <p:nvCxnSpPr>
          <p:cNvPr id="34" name="Straight Connector 33">
            <a:extLst>
              <a:ext uri="{FF2B5EF4-FFF2-40B4-BE49-F238E27FC236}">
                <a16:creationId xmlns:a16="http://schemas.microsoft.com/office/drawing/2014/main" id="{012D5E12-B98E-A7AC-17DB-BF088613F63D}"/>
              </a:ext>
            </a:extLst>
          </p:cNvPr>
          <p:cNvCxnSpPr>
            <a:cxnSpLocks/>
          </p:cNvCxnSpPr>
          <p:nvPr/>
        </p:nvCxnSpPr>
        <p:spPr>
          <a:xfrm>
            <a:off x="839971" y="2557183"/>
            <a:ext cx="375935"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A8E6919-CC9A-B7C4-3E8E-635FB88E64C1}"/>
              </a:ext>
            </a:extLst>
          </p:cNvPr>
          <p:cNvCxnSpPr>
            <a:cxnSpLocks/>
          </p:cNvCxnSpPr>
          <p:nvPr/>
        </p:nvCxnSpPr>
        <p:spPr>
          <a:xfrm>
            <a:off x="839971" y="2084417"/>
            <a:ext cx="375935"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0E083CD-7564-4359-3111-8EC372D50E4B}"/>
              </a:ext>
            </a:extLst>
          </p:cNvPr>
          <p:cNvCxnSpPr>
            <a:cxnSpLocks/>
          </p:cNvCxnSpPr>
          <p:nvPr/>
        </p:nvCxnSpPr>
        <p:spPr>
          <a:xfrm>
            <a:off x="839971" y="1779618"/>
            <a:ext cx="0" cy="2632093"/>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EE713AF-8932-AD46-65D0-B614156770FD}"/>
              </a:ext>
            </a:extLst>
          </p:cNvPr>
          <p:cNvCxnSpPr>
            <a:cxnSpLocks/>
          </p:cNvCxnSpPr>
          <p:nvPr/>
        </p:nvCxnSpPr>
        <p:spPr>
          <a:xfrm>
            <a:off x="839971" y="1779618"/>
            <a:ext cx="375935"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C63AD56-24F6-FBF7-5546-BC6C624DF152}"/>
              </a:ext>
            </a:extLst>
          </p:cNvPr>
          <p:cNvCxnSpPr>
            <a:cxnSpLocks/>
          </p:cNvCxnSpPr>
          <p:nvPr/>
        </p:nvCxnSpPr>
        <p:spPr>
          <a:xfrm>
            <a:off x="839971" y="3086100"/>
            <a:ext cx="375935"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D9B8809-87F0-6622-E6BF-AED56E190A0E}"/>
              </a:ext>
            </a:extLst>
          </p:cNvPr>
          <p:cNvCxnSpPr>
            <a:cxnSpLocks/>
          </p:cNvCxnSpPr>
          <p:nvPr/>
        </p:nvCxnSpPr>
        <p:spPr>
          <a:xfrm>
            <a:off x="839971" y="4411711"/>
            <a:ext cx="5652348"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2FEDB38-364A-3BCA-8162-0416C08E4756}"/>
              </a:ext>
            </a:extLst>
          </p:cNvPr>
          <p:cNvSpPr/>
          <p:nvPr/>
        </p:nvSpPr>
        <p:spPr>
          <a:xfrm>
            <a:off x="8238120" y="1055893"/>
            <a:ext cx="3234110" cy="141028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5486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Note</a:t>
            </a:r>
            <a:r>
              <a:rPr lang="en-US" sz="110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Currently, LexisNexis PDFs will not be available. Focal Entities should be screened through the string search (in the same manner as counterparties) – see slide 49 for process for screening</a:t>
            </a:r>
            <a:endParaRPr kumimoji="0" lang="en-US" sz="1100" b="1" i="0" u="none" strike="noStrike" kern="1200" cap="none" spc="0" normalizeH="0" baseline="0" noProof="0" dirty="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 name="Graphic 4" descr="Warning with solid fill">
            <a:extLst>
              <a:ext uri="{FF2B5EF4-FFF2-40B4-BE49-F238E27FC236}">
                <a16:creationId xmlns:a16="http://schemas.microsoft.com/office/drawing/2014/main" id="{C77D9523-FB39-F6AB-9377-3306875460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7813" y="1131063"/>
            <a:ext cx="457200" cy="457200"/>
          </a:xfrm>
          <a:prstGeom prst="rect">
            <a:avLst/>
          </a:prstGeom>
        </p:spPr>
      </p:pic>
    </p:spTree>
    <p:extLst>
      <p:ext uri="{BB962C8B-B14F-4D97-AF65-F5344CB8AC3E}">
        <p14:creationId xmlns:p14="http://schemas.microsoft.com/office/powerpoint/2010/main" val="12857445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Top Corners Rounded 41">
            <a:extLst>
              <a:ext uri="{FF2B5EF4-FFF2-40B4-BE49-F238E27FC236}">
                <a16:creationId xmlns:a16="http://schemas.microsoft.com/office/drawing/2014/main" id="{44AA6D31-A1D0-D48D-503E-FD934CF1FECC}"/>
              </a:ext>
            </a:extLst>
          </p:cNvPr>
          <p:cNvSpPr/>
          <p:nvPr/>
        </p:nvSpPr>
        <p:spPr bwMode="gray">
          <a:xfrm>
            <a:off x="1268743" y="2027289"/>
            <a:ext cx="4581593" cy="668179"/>
          </a:xfrm>
          <a:prstGeom prst="round2Same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Top Corners Rounded 42">
            <a:extLst>
              <a:ext uri="{FF2B5EF4-FFF2-40B4-BE49-F238E27FC236}">
                <a16:creationId xmlns:a16="http://schemas.microsoft.com/office/drawing/2014/main" id="{80A08742-7B15-ECF5-8D83-52ED621733F6}"/>
              </a:ext>
            </a:extLst>
          </p:cNvPr>
          <p:cNvSpPr/>
          <p:nvPr/>
        </p:nvSpPr>
        <p:spPr bwMode="gray">
          <a:xfrm>
            <a:off x="6054198" y="2020065"/>
            <a:ext cx="4595354" cy="668179"/>
          </a:xfrm>
          <a:prstGeom prst="round2Same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10FF6BD7-84BC-BC8D-E234-5C74FCA6FC4B}"/>
              </a:ext>
            </a:extLst>
          </p:cNvPr>
          <p:cNvSpPr/>
          <p:nvPr/>
        </p:nvSpPr>
        <p:spPr>
          <a:xfrm>
            <a:off x="6095999" y="2036391"/>
            <a:ext cx="4515031" cy="651853"/>
          </a:xfrm>
          <a:prstGeom prst="rect">
            <a:avLst/>
          </a:prstGeom>
          <a:noFill/>
          <a:ln>
            <a:noFill/>
          </a:ln>
        </p:spPr>
        <p:txBody>
          <a:bodyPr wrap="square" lIns="91440" tIns="0" rIns="91440" bIns="0" anchor="ctr">
            <a:no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True Match</a:t>
            </a:r>
          </a:p>
        </p:txBody>
      </p:sp>
      <p:sp>
        <p:nvSpPr>
          <p:cNvPr id="47" name="Rectangle 46">
            <a:extLst>
              <a:ext uri="{FF2B5EF4-FFF2-40B4-BE49-F238E27FC236}">
                <a16:creationId xmlns:a16="http://schemas.microsoft.com/office/drawing/2014/main" id="{C9F60001-EF45-AB27-7091-A09D68744C57}"/>
              </a:ext>
            </a:extLst>
          </p:cNvPr>
          <p:cNvSpPr/>
          <p:nvPr/>
        </p:nvSpPr>
        <p:spPr>
          <a:xfrm>
            <a:off x="1289785" y="2045017"/>
            <a:ext cx="4601220" cy="651853"/>
          </a:xfrm>
          <a:prstGeom prst="rect">
            <a:avLst/>
          </a:prstGeom>
          <a:noFill/>
          <a:ln>
            <a:noFill/>
          </a:ln>
        </p:spPr>
        <p:txBody>
          <a:bodyPr wrap="square" lIns="91440" tIns="0" rIns="91440" bIns="0" anchor="ctr">
            <a:noAutofit/>
          </a:bodyPr>
          <a:lstStyle/>
          <a:p>
            <a:pPr marL="0" marR="0" lvl="1" indent="0" algn="ctr" defTabSz="829544"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False Positive</a:t>
            </a:r>
          </a:p>
        </p:txBody>
      </p:sp>
      <p:sp>
        <p:nvSpPr>
          <p:cNvPr id="48" name="Rectangle 47">
            <a:extLst>
              <a:ext uri="{FF2B5EF4-FFF2-40B4-BE49-F238E27FC236}">
                <a16:creationId xmlns:a16="http://schemas.microsoft.com/office/drawing/2014/main" id="{3BE9C6FB-F4F9-0D0E-1BD8-D45EBB4D149B}"/>
              </a:ext>
            </a:extLst>
          </p:cNvPr>
          <p:cNvSpPr/>
          <p:nvPr/>
        </p:nvSpPr>
        <p:spPr>
          <a:xfrm>
            <a:off x="1251564" y="2651595"/>
            <a:ext cx="4600827" cy="3127035"/>
          </a:xfrm>
          <a:prstGeom prst="rect">
            <a:avLst/>
          </a:prstGeom>
          <a:solidFill>
            <a:schemeClr val="bg1">
              <a:lumMod val="85000"/>
              <a:alpha val="9000"/>
            </a:schemeClr>
          </a:solidFill>
        </p:spPr>
        <p:txBody>
          <a:bodyPr wrap="square" lIns="182880" tIns="182880" rIns="182880" bIns="91440" anchor="t">
            <a:noAutofit/>
          </a:bodyPr>
          <a:lstStyle/>
          <a:p>
            <a:pPr marL="0" marR="0" lvl="1" algn="l" defTabSz="1217613" rtl="0" eaLnBrk="0" fontAlgn="base" latinLnBrk="0" hangingPunct="0">
              <a:lnSpc>
                <a:spcPct val="100000"/>
              </a:lnSpc>
              <a:buClr>
                <a:schemeClr val="accent6">
                  <a:lumMod val="50000"/>
                </a:schemeClr>
              </a:buClr>
              <a:buSzTx/>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Use the following factors to determine if a result is a potential false positive:</a:t>
            </a:r>
          </a:p>
          <a:p>
            <a:pPr marL="628650" lvl="2" indent="-171450" defTabSz="1217613" eaLnBrk="0" fontAlgn="base" hangingPunct="0">
              <a:buClr>
                <a:schemeClr val="accent6">
                  <a:lumMod val="50000"/>
                </a:schemeClr>
              </a:buClr>
              <a:buFont typeface="Arial" panose="020B0604020202020204" pitchFamily="34" charset="0"/>
              <a:buChar char="•"/>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Material name mismatch</a:t>
            </a:r>
          </a:p>
          <a:p>
            <a:pPr marL="628650" lvl="2" indent="-171450" defTabSz="1217613" eaLnBrk="0" fontAlgn="base" hangingPunct="0">
              <a:buClr>
                <a:schemeClr val="accent6">
                  <a:lumMod val="50000"/>
                </a:schemeClr>
              </a:buClr>
              <a:buFont typeface="Arial" panose="020B0604020202020204" pitchFamily="34" charset="0"/>
              <a:buChar char="•"/>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Different DOB/age (plus or minus more than a year)</a:t>
            </a:r>
          </a:p>
          <a:p>
            <a:pPr marL="628650" lvl="2" indent="-171450" defTabSz="1217613" eaLnBrk="0" fontAlgn="base" hangingPunct="0">
              <a:buClr>
                <a:schemeClr val="accent6">
                  <a:lumMod val="50000"/>
                </a:schemeClr>
              </a:buClr>
              <a:buFont typeface="Arial" panose="020B0604020202020204" pitchFamily="34" charset="0"/>
              <a:buChar char="•"/>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Domicile/citizenship mismatch</a:t>
            </a:r>
          </a:p>
          <a:p>
            <a:pPr marL="628650" lvl="2" indent="-171450" defTabSz="1217613" eaLnBrk="0" fontAlgn="base" hangingPunct="0">
              <a:buClr>
                <a:schemeClr val="accent6">
                  <a:lumMod val="50000"/>
                </a:schemeClr>
              </a:buClr>
              <a:buFont typeface="Arial" panose="020B0604020202020204" pitchFamily="34" charset="0"/>
              <a:buChar char="•"/>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Different family information</a:t>
            </a:r>
          </a:p>
          <a:p>
            <a:pPr marL="628650" lvl="2" indent="-171450" defTabSz="1217613" eaLnBrk="0" fontAlgn="base" hangingPunct="0">
              <a:buClr>
                <a:schemeClr val="accent6">
                  <a:lumMod val="50000"/>
                </a:schemeClr>
              </a:buClr>
              <a:buFont typeface="Arial" panose="020B0604020202020204" pitchFamily="34" charset="0"/>
              <a:buChar char="•"/>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Tax ID/passport number mismatch</a:t>
            </a:r>
          </a:p>
          <a:p>
            <a:pPr marL="0" marR="0" lvl="1" algn="l" defTabSz="1217613" rtl="0" eaLnBrk="0" fontAlgn="base" latinLnBrk="0" hangingPunct="0">
              <a:lnSpc>
                <a:spcPct val="100000"/>
              </a:lnSpc>
              <a:spcBef>
                <a:spcPts val="600"/>
              </a:spcBef>
              <a:spcAft>
                <a:spcPts val="600"/>
              </a:spcAft>
              <a:buClr>
                <a:schemeClr val="accent6">
                  <a:lumMod val="50000"/>
                </a:schemeClr>
              </a:buClr>
              <a:buSzTx/>
              <a:tabLst/>
              <a:defRPr/>
            </a:pPr>
            <a:endPar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Write ups for False Positives should include at least two reasons for mitigation (e.g., DOB and location</a:t>
            </a: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 mismatch)</a:t>
            </a:r>
            <a:endPar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3355" lvl="1" indent="-173355" defTabSz="1217613" eaLnBrk="0" fontAlgn="base" hangingPunct="0">
              <a:spcBef>
                <a:spcPts val="600"/>
              </a:spcBef>
              <a:spcAft>
                <a:spcPts val="600"/>
              </a:spcAft>
              <a:buClr>
                <a:schemeClr val="accent6">
                  <a:lumMod val="50000"/>
                </a:schemeClr>
              </a:buClr>
              <a:buFont typeface="Wingdings" panose="05000000000000000000" pitchFamily="2" charset="2"/>
              <a:buChar char="ü"/>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R</a:t>
            </a: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eference any supporting documentation (see step 9 for uploading relevant documentation to the zip-file). </a:t>
            </a:r>
            <a:endParaRPr kumimoji="0" lang="en-US" sz="1100" b="0" i="0" u="none" strike="noStrike" kern="1200" cap="none" spc="-10" normalizeH="0" baseline="0" noProof="0">
              <a:ln>
                <a:noFill/>
              </a:ln>
              <a:solidFill>
                <a:srgbClr val="DA291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A44C7BF8-3499-02B0-5D06-6FA904B4416B}"/>
              </a:ext>
            </a:extLst>
          </p:cNvPr>
          <p:cNvSpPr/>
          <p:nvPr/>
        </p:nvSpPr>
        <p:spPr>
          <a:xfrm>
            <a:off x="6051461" y="2651595"/>
            <a:ext cx="4600828" cy="3127035"/>
          </a:xfrm>
          <a:prstGeom prst="rect">
            <a:avLst/>
          </a:prstGeom>
          <a:solidFill>
            <a:schemeClr val="bg1">
              <a:lumMod val="85000"/>
              <a:alpha val="9000"/>
            </a:schemeClr>
          </a:solidFill>
        </p:spPr>
        <p:txBody>
          <a:bodyPr wrap="square" lIns="182880" tIns="182880" rIns="182880" bIns="91440" anchor="t">
            <a:noAutofit/>
          </a:bodyPr>
          <a:lstStyle/>
          <a:p>
            <a:pPr marL="0" marR="0" lvl="1" defTabSz="1217613" rtl="0" eaLnBrk="0" fontAlgn="base" latinLnBrk="0" hangingPunct="0">
              <a:lnSpc>
                <a:spcPct val="100000"/>
              </a:lnSpc>
              <a:buClr>
                <a:schemeClr val="accent6">
                  <a:lumMod val="50000"/>
                </a:schemeClr>
              </a:buClr>
              <a:buSzTx/>
              <a:tabLst/>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A true match is generally one where there is a name match in addition to DOB/age. A true match can also be determined if there is a name match and a match with any </a:t>
            </a:r>
            <a:r>
              <a:rPr lang="en-US" sz="1100" u="sng" spc="-10">
                <a:solidFill>
                  <a:srgbClr val="000000"/>
                </a:solidFill>
                <a:latin typeface="Open Sans" panose="020B0606030504020204" pitchFamily="34" charset="0"/>
                <a:ea typeface="Open Sans" panose="020B0606030504020204" pitchFamily="34" charset="0"/>
                <a:cs typeface="Open Sans" panose="020B0606030504020204" pitchFamily="34" charset="0"/>
              </a:rPr>
              <a:t>two</a:t>
            </a: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 of the following factors: </a:t>
            </a:r>
          </a:p>
          <a:p>
            <a:pPr marL="628650" lvl="2" indent="-171450" defTabSz="1217613" eaLnBrk="0" fontAlgn="base" hangingPunct="0">
              <a:buClr>
                <a:schemeClr val="accent6">
                  <a:lumMod val="50000"/>
                </a:schemeClr>
              </a:buClr>
              <a:buFont typeface="Arial" panose="020B0604020202020204" pitchFamily="34" charset="0"/>
              <a:buChar char="•"/>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nationality</a:t>
            </a:r>
          </a:p>
          <a:p>
            <a:pPr marL="628650" lvl="2" indent="-171450" defTabSz="1217613" eaLnBrk="0" fontAlgn="base" hangingPunct="0">
              <a:buClr>
                <a:schemeClr val="accent6">
                  <a:lumMod val="50000"/>
                </a:schemeClr>
              </a:buClr>
              <a:buFont typeface="Arial" panose="020B0604020202020204" pitchFamily="34" charset="0"/>
              <a:buChar char="•"/>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geographic jurisdiction</a:t>
            </a:r>
          </a:p>
          <a:p>
            <a:pPr marL="628650" lvl="2" indent="-171450" defTabSz="1217613" eaLnBrk="0" fontAlgn="base" hangingPunct="0">
              <a:buClr>
                <a:schemeClr val="accent6">
                  <a:lumMod val="50000"/>
                </a:schemeClr>
              </a:buClr>
              <a:buFont typeface="Arial" panose="020B0604020202020204" pitchFamily="34" charset="0"/>
              <a:buChar char="•"/>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employment</a:t>
            </a:r>
          </a:p>
          <a:p>
            <a:pPr marL="0" marR="0" lvl="1" algn="ctr" defTabSz="1217613" rtl="0" eaLnBrk="0" fontAlgn="base" latinLnBrk="0" hangingPunct="0">
              <a:lnSpc>
                <a:spcPct val="100000"/>
              </a:lnSpc>
              <a:spcBef>
                <a:spcPts val="600"/>
              </a:spcBef>
              <a:spcAft>
                <a:spcPts val="600"/>
              </a:spcAft>
              <a:buClr>
                <a:schemeClr val="accent6">
                  <a:lumMod val="50000"/>
                </a:schemeClr>
              </a:buClr>
              <a:buSzTx/>
              <a:tabLst/>
              <a:defRPr/>
            </a:pPr>
            <a:endPar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Write-ups for true matches should include the reason for why it was determined to be a true match </a:t>
            </a:r>
          </a:p>
          <a:p>
            <a:pPr marL="173355" lvl="1" indent="-173355" defTabSz="1217613" eaLnBrk="0" fontAlgn="base" hangingPunct="0">
              <a:spcBef>
                <a:spcPts val="600"/>
              </a:spcBef>
              <a:spcAft>
                <a:spcPts val="600"/>
              </a:spcAft>
              <a:buClr>
                <a:schemeClr val="accent6">
                  <a:lumMod val="50000"/>
                </a:schemeClr>
              </a:buClr>
              <a:buFont typeface="Wingdings" panose="05000000000000000000" pitchFamily="2" charset="2"/>
              <a:buChar char="ü"/>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Indicate if adverse media / information is identified (e.g., money laundering/financial crime offenses) </a:t>
            </a:r>
          </a:p>
          <a:p>
            <a:pPr marL="173355" lvl="1" indent="-173355" defTabSz="1217613" eaLnBrk="0" fontAlgn="base" hangingPunct="0">
              <a:spcBef>
                <a:spcPts val="600"/>
              </a:spcBef>
              <a:spcAft>
                <a:spcPts val="600"/>
              </a:spcAft>
              <a:buClr>
                <a:schemeClr val="accent6">
                  <a:lumMod val="50000"/>
                </a:schemeClr>
              </a:buClr>
              <a:buFont typeface="Wingdings" panose="05000000000000000000" pitchFamily="2" charset="2"/>
              <a:buChar char="ü"/>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S</a:t>
            </a:r>
            <a:r>
              <a:rPr kumimoji="0" lang="en-US" sz="1100" b="0" i="0" u="none" strike="noStrike" kern="1200" cap="none" spc="-10" normalizeH="0" baseline="0" noProof="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ave</a:t>
            </a: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 PDF file of news </a:t>
            </a: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article(s) and label “Adverse News” in ECM</a:t>
            </a:r>
          </a:p>
        </p:txBody>
      </p:sp>
      <p:cxnSp>
        <p:nvCxnSpPr>
          <p:cNvPr id="51" name="Straight Connector 50">
            <a:extLst>
              <a:ext uri="{FF2B5EF4-FFF2-40B4-BE49-F238E27FC236}">
                <a16:creationId xmlns:a16="http://schemas.microsoft.com/office/drawing/2014/main" id="{9E39C6BB-316D-587B-EC1B-59EB74D91EE2}"/>
              </a:ext>
            </a:extLst>
          </p:cNvPr>
          <p:cNvCxnSpPr>
            <a:cxnSpLocks/>
          </p:cNvCxnSpPr>
          <p:nvPr/>
        </p:nvCxnSpPr>
        <p:spPr>
          <a:xfrm>
            <a:off x="1291195" y="2688244"/>
            <a:ext cx="45611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D5BCE8E-D6AE-F717-B780-F7A8448BA9D3}"/>
              </a:ext>
            </a:extLst>
          </p:cNvPr>
          <p:cNvCxnSpPr>
            <a:cxnSpLocks/>
          </p:cNvCxnSpPr>
          <p:nvPr/>
        </p:nvCxnSpPr>
        <p:spPr>
          <a:xfrm>
            <a:off x="6038862" y="2696870"/>
            <a:ext cx="46074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Freeform 21">
            <a:extLst>
              <a:ext uri="{FF2B5EF4-FFF2-40B4-BE49-F238E27FC236}">
                <a16:creationId xmlns:a16="http://schemas.microsoft.com/office/drawing/2014/main" id="{E3E0B3B2-4548-9E1A-B770-666F24BD1A49}"/>
              </a:ext>
            </a:extLst>
          </p:cNvPr>
          <p:cNvSpPr>
            <a:spLocks noEditPoints="1"/>
          </p:cNvSpPr>
          <p:nvPr/>
        </p:nvSpPr>
        <p:spPr bwMode="auto">
          <a:xfrm>
            <a:off x="3284916" y="1168296"/>
            <a:ext cx="551956" cy="5486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0076A8"/>
                </a:solid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69" name="Straight Connector 68">
            <a:extLst>
              <a:ext uri="{FF2B5EF4-FFF2-40B4-BE49-F238E27FC236}">
                <a16:creationId xmlns:a16="http://schemas.microsoft.com/office/drawing/2014/main" id="{C5059C43-831E-9CE1-DA54-D5A6E448E348}"/>
              </a:ext>
            </a:extLst>
          </p:cNvPr>
          <p:cNvCxnSpPr>
            <a:cxnSpLocks/>
            <a:stCxn id="43" idx="3"/>
            <a:endCxn id="22" idx="2"/>
          </p:cNvCxnSpPr>
          <p:nvPr/>
        </p:nvCxnSpPr>
        <p:spPr>
          <a:xfrm flipV="1">
            <a:off x="8351875" y="1713716"/>
            <a:ext cx="3255" cy="306349"/>
          </a:xfrm>
          <a:prstGeom prst="line">
            <a:avLst/>
          </a:prstGeom>
          <a:ln w="19050" cap="rnd">
            <a:solidFill>
              <a:schemeClr val="bg1">
                <a:lumMod val="85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B25BD00-A83D-29ED-D11C-D80C5651C1CF}"/>
              </a:ext>
            </a:extLst>
          </p:cNvPr>
          <p:cNvCxnSpPr>
            <a:cxnSpLocks/>
            <a:stCxn id="42" idx="3"/>
            <a:endCxn id="68" idx="2"/>
          </p:cNvCxnSpPr>
          <p:nvPr/>
        </p:nvCxnSpPr>
        <p:spPr>
          <a:xfrm flipV="1">
            <a:off x="3559540" y="1716936"/>
            <a:ext cx="1354" cy="310353"/>
          </a:xfrm>
          <a:prstGeom prst="line">
            <a:avLst/>
          </a:prstGeom>
          <a:ln w="19050" cap="rnd">
            <a:solidFill>
              <a:schemeClr val="bg1">
                <a:lumMod val="85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116B827A-98ED-D091-38B1-6ABBA6ECBACE}"/>
              </a:ext>
            </a:extLst>
          </p:cNvPr>
          <p:cNvSpPr/>
          <p:nvPr/>
        </p:nvSpPr>
        <p:spPr bwMode="gray">
          <a:xfrm rot="10800000" flipV="1">
            <a:off x="463294" y="5927414"/>
            <a:ext cx="11333609" cy="579916"/>
          </a:xfrm>
          <a:prstGeom prst="rect">
            <a:avLst/>
          </a:prstGeom>
          <a:solidFill>
            <a:schemeClr val="accent6">
              <a:alpha val="30000"/>
            </a:schemeClr>
          </a:solidFill>
          <a:ln w="19050" algn="ctr">
            <a:noFill/>
            <a:miter lim="800000"/>
            <a:headEnd/>
            <a:tailEnd/>
          </a:ln>
        </p:spPr>
        <p:txBody>
          <a:bodyPr wrap="square" lIns="914400" tIns="88900" rIns="914400" bIns="88900"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Proceed to the next slide for details on determining materiality of any potential negative news identified.</a:t>
            </a:r>
            <a:endParaRPr kumimoji="0" lang="en-US" sz="11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 name="Group 1">
            <a:extLst>
              <a:ext uri="{FF2B5EF4-FFF2-40B4-BE49-F238E27FC236}">
                <a16:creationId xmlns:a16="http://schemas.microsoft.com/office/drawing/2014/main" id="{EA4A57C7-EA0B-BC3C-E26C-C3B8B27A8885}"/>
              </a:ext>
            </a:extLst>
          </p:cNvPr>
          <p:cNvGrpSpPr/>
          <p:nvPr/>
        </p:nvGrpSpPr>
        <p:grpSpPr>
          <a:xfrm>
            <a:off x="3376618" y="1240663"/>
            <a:ext cx="379103" cy="367748"/>
            <a:chOff x="1709738" y="6567488"/>
            <a:chExt cx="563562" cy="563563"/>
          </a:xfrm>
          <a:solidFill>
            <a:schemeClr val="accent6">
              <a:lumMod val="50000"/>
            </a:schemeClr>
          </a:solidFill>
        </p:grpSpPr>
        <p:sp>
          <p:nvSpPr>
            <p:cNvPr id="5" name="Freeform 149">
              <a:extLst>
                <a:ext uri="{FF2B5EF4-FFF2-40B4-BE49-F238E27FC236}">
                  <a16:creationId xmlns:a16="http://schemas.microsoft.com/office/drawing/2014/main" id="{3F16F93B-AE74-D3C7-7D0C-1063CE89BF4C}"/>
                </a:ext>
              </a:extLst>
            </p:cNvPr>
            <p:cNvSpPr>
              <a:spLocks noEditPoints="1"/>
            </p:cNvSpPr>
            <p:nvPr/>
          </p:nvSpPr>
          <p:spPr bwMode="auto">
            <a:xfrm>
              <a:off x="1838325" y="6567488"/>
              <a:ext cx="434975" cy="434975"/>
            </a:xfrm>
            <a:custGeom>
              <a:avLst/>
              <a:gdLst>
                <a:gd name="T0" fmla="*/ 176 w 180"/>
                <a:gd name="T1" fmla="*/ 101 h 180"/>
                <a:gd name="T2" fmla="*/ 174 w 180"/>
                <a:gd name="T3" fmla="*/ 99 h 180"/>
                <a:gd name="T4" fmla="*/ 160 w 180"/>
                <a:gd name="T5" fmla="*/ 96 h 180"/>
                <a:gd name="T6" fmla="*/ 85 w 180"/>
                <a:gd name="T7" fmla="*/ 21 h 180"/>
                <a:gd name="T8" fmla="*/ 81 w 180"/>
                <a:gd name="T9" fmla="*/ 7 h 180"/>
                <a:gd name="T10" fmla="*/ 80 w 180"/>
                <a:gd name="T11" fmla="*/ 5 h 180"/>
                <a:gd name="T12" fmla="*/ 59 w 180"/>
                <a:gd name="T13" fmla="*/ 5 h 180"/>
                <a:gd name="T14" fmla="*/ 5 w 180"/>
                <a:gd name="T15" fmla="*/ 59 h 180"/>
                <a:gd name="T16" fmla="*/ 5 w 180"/>
                <a:gd name="T17" fmla="*/ 80 h 180"/>
                <a:gd name="T18" fmla="*/ 7 w 180"/>
                <a:gd name="T19" fmla="*/ 81 h 180"/>
                <a:gd name="T20" fmla="*/ 21 w 180"/>
                <a:gd name="T21" fmla="*/ 85 h 180"/>
                <a:gd name="T22" fmla="*/ 96 w 180"/>
                <a:gd name="T23" fmla="*/ 160 h 180"/>
                <a:gd name="T24" fmla="*/ 100 w 180"/>
                <a:gd name="T25" fmla="*/ 174 h 180"/>
                <a:gd name="T26" fmla="*/ 101 w 180"/>
                <a:gd name="T27" fmla="*/ 175 h 180"/>
                <a:gd name="T28" fmla="*/ 112 w 180"/>
                <a:gd name="T29" fmla="*/ 180 h 180"/>
                <a:gd name="T30" fmla="*/ 122 w 180"/>
                <a:gd name="T31" fmla="*/ 175 h 180"/>
                <a:gd name="T32" fmla="*/ 176 w 180"/>
                <a:gd name="T33" fmla="*/ 122 h 180"/>
                <a:gd name="T34" fmla="*/ 180 w 180"/>
                <a:gd name="T35" fmla="*/ 111 h 180"/>
                <a:gd name="T36" fmla="*/ 176 w 180"/>
                <a:gd name="T37" fmla="*/ 101 h 180"/>
                <a:gd name="T38" fmla="*/ 14 w 180"/>
                <a:gd name="T39" fmla="*/ 74 h 180"/>
                <a:gd name="T40" fmla="*/ 12 w 180"/>
                <a:gd name="T41" fmla="*/ 73 h 180"/>
                <a:gd name="T42" fmla="*/ 11 w 180"/>
                <a:gd name="T43" fmla="*/ 69 h 180"/>
                <a:gd name="T44" fmla="*/ 12 w 180"/>
                <a:gd name="T45" fmla="*/ 66 h 180"/>
                <a:gd name="T46" fmla="*/ 66 w 180"/>
                <a:gd name="T47" fmla="*/ 12 h 180"/>
                <a:gd name="T48" fmla="*/ 73 w 180"/>
                <a:gd name="T49" fmla="*/ 12 h 180"/>
                <a:gd name="T50" fmla="*/ 74 w 180"/>
                <a:gd name="T51" fmla="*/ 14 h 180"/>
                <a:gd name="T52" fmla="*/ 75 w 180"/>
                <a:gd name="T53" fmla="*/ 19 h 180"/>
                <a:gd name="T54" fmla="*/ 20 w 180"/>
                <a:gd name="T55" fmla="*/ 75 h 180"/>
                <a:gd name="T56" fmla="*/ 14 w 180"/>
                <a:gd name="T57" fmla="*/ 74 h 180"/>
                <a:gd name="T58" fmla="*/ 29 w 180"/>
                <a:gd name="T59" fmla="*/ 79 h 180"/>
                <a:gd name="T60" fmla="*/ 79 w 180"/>
                <a:gd name="T61" fmla="*/ 29 h 180"/>
                <a:gd name="T62" fmla="*/ 152 w 180"/>
                <a:gd name="T63" fmla="*/ 102 h 180"/>
                <a:gd name="T64" fmla="*/ 102 w 180"/>
                <a:gd name="T65" fmla="*/ 151 h 180"/>
                <a:gd name="T66" fmla="*/ 29 w 180"/>
                <a:gd name="T67" fmla="*/ 79 h 180"/>
                <a:gd name="T68" fmla="*/ 169 w 180"/>
                <a:gd name="T69" fmla="*/ 115 h 180"/>
                <a:gd name="T70" fmla="*/ 115 w 180"/>
                <a:gd name="T71" fmla="*/ 168 h 180"/>
                <a:gd name="T72" fmla="*/ 108 w 180"/>
                <a:gd name="T73" fmla="*/ 168 h 180"/>
                <a:gd name="T74" fmla="*/ 107 w 180"/>
                <a:gd name="T75" fmla="*/ 167 h 180"/>
                <a:gd name="T76" fmla="*/ 106 w 180"/>
                <a:gd name="T77" fmla="*/ 161 h 180"/>
                <a:gd name="T78" fmla="*/ 162 w 180"/>
                <a:gd name="T79" fmla="*/ 106 h 180"/>
                <a:gd name="T80" fmla="*/ 167 w 180"/>
                <a:gd name="T81" fmla="*/ 106 h 180"/>
                <a:gd name="T82" fmla="*/ 169 w 180"/>
                <a:gd name="T83" fmla="*/ 108 h 180"/>
                <a:gd name="T84" fmla="*/ 170 w 180"/>
                <a:gd name="T85" fmla="*/ 111 h 180"/>
                <a:gd name="T86" fmla="*/ 169 w 180"/>
                <a:gd name="T87" fmla="*/ 11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 h="180">
                  <a:moveTo>
                    <a:pt x="176" y="101"/>
                  </a:moveTo>
                  <a:cubicBezTo>
                    <a:pt x="174" y="99"/>
                    <a:pt x="174" y="99"/>
                    <a:pt x="174" y="99"/>
                  </a:cubicBezTo>
                  <a:cubicBezTo>
                    <a:pt x="170" y="96"/>
                    <a:pt x="165" y="94"/>
                    <a:pt x="160" y="96"/>
                  </a:cubicBezTo>
                  <a:cubicBezTo>
                    <a:pt x="85" y="21"/>
                    <a:pt x="85" y="21"/>
                    <a:pt x="85" y="21"/>
                  </a:cubicBezTo>
                  <a:cubicBezTo>
                    <a:pt x="87" y="16"/>
                    <a:pt x="85" y="11"/>
                    <a:pt x="81" y="7"/>
                  </a:cubicBezTo>
                  <a:cubicBezTo>
                    <a:pt x="80" y="5"/>
                    <a:pt x="80" y="5"/>
                    <a:pt x="80" y="5"/>
                  </a:cubicBezTo>
                  <a:cubicBezTo>
                    <a:pt x="74" y="0"/>
                    <a:pt x="65" y="0"/>
                    <a:pt x="59" y="5"/>
                  </a:cubicBezTo>
                  <a:cubicBezTo>
                    <a:pt x="5" y="59"/>
                    <a:pt x="5" y="59"/>
                    <a:pt x="5" y="59"/>
                  </a:cubicBezTo>
                  <a:cubicBezTo>
                    <a:pt x="0" y="65"/>
                    <a:pt x="0" y="74"/>
                    <a:pt x="5" y="80"/>
                  </a:cubicBezTo>
                  <a:cubicBezTo>
                    <a:pt x="7" y="81"/>
                    <a:pt x="7" y="81"/>
                    <a:pt x="7" y="81"/>
                  </a:cubicBezTo>
                  <a:cubicBezTo>
                    <a:pt x="11" y="85"/>
                    <a:pt x="16" y="86"/>
                    <a:pt x="21" y="85"/>
                  </a:cubicBezTo>
                  <a:cubicBezTo>
                    <a:pt x="96" y="160"/>
                    <a:pt x="96" y="160"/>
                    <a:pt x="96" y="160"/>
                  </a:cubicBezTo>
                  <a:cubicBezTo>
                    <a:pt x="95" y="165"/>
                    <a:pt x="96" y="170"/>
                    <a:pt x="100" y="174"/>
                  </a:cubicBezTo>
                  <a:cubicBezTo>
                    <a:pt x="101" y="175"/>
                    <a:pt x="101" y="175"/>
                    <a:pt x="101" y="175"/>
                  </a:cubicBezTo>
                  <a:cubicBezTo>
                    <a:pt x="104" y="178"/>
                    <a:pt x="108" y="180"/>
                    <a:pt x="112" y="180"/>
                  </a:cubicBezTo>
                  <a:cubicBezTo>
                    <a:pt x="116" y="180"/>
                    <a:pt x="119" y="178"/>
                    <a:pt x="122" y="175"/>
                  </a:cubicBezTo>
                  <a:cubicBezTo>
                    <a:pt x="176" y="122"/>
                    <a:pt x="176" y="122"/>
                    <a:pt x="176" y="122"/>
                  </a:cubicBezTo>
                  <a:cubicBezTo>
                    <a:pt x="178" y="119"/>
                    <a:pt x="180" y="115"/>
                    <a:pt x="180" y="111"/>
                  </a:cubicBezTo>
                  <a:cubicBezTo>
                    <a:pt x="180" y="107"/>
                    <a:pt x="178" y="104"/>
                    <a:pt x="176" y="101"/>
                  </a:cubicBezTo>
                  <a:close/>
                  <a:moveTo>
                    <a:pt x="14" y="74"/>
                  </a:moveTo>
                  <a:cubicBezTo>
                    <a:pt x="12" y="73"/>
                    <a:pt x="12" y="73"/>
                    <a:pt x="12" y="73"/>
                  </a:cubicBezTo>
                  <a:cubicBezTo>
                    <a:pt x="12" y="72"/>
                    <a:pt x="11" y="71"/>
                    <a:pt x="11" y="69"/>
                  </a:cubicBezTo>
                  <a:cubicBezTo>
                    <a:pt x="11" y="68"/>
                    <a:pt x="12" y="67"/>
                    <a:pt x="12" y="66"/>
                  </a:cubicBezTo>
                  <a:cubicBezTo>
                    <a:pt x="66" y="12"/>
                    <a:pt x="66" y="12"/>
                    <a:pt x="66" y="12"/>
                  </a:cubicBezTo>
                  <a:cubicBezTo>
                    <a:pt x="68" y="10"/>
                    <a:pt x="71" y="10"/>
                    <a:pt x="73" y="12"/>
                  </a:cubicBezTo>
                  <a:cubicBezTo>
                    <a:pt x="74" y="14"/>
                    <a:pt x="74" y="14"/>
                    <a:pt x="74" y="14"/>
                  </a:cubicBezTo>
                  <a:cubicBezTo>
                    <a:pt x="76" y="15"/>
                    <a:pt x="76" y="18"/>
                    <a:pt x="75" y="19"/>
                  </a:cubicBezTo>
                  <a:cubicBezTo>
                    <a:pt x="20" y="75"/>
                    <a:pt x="20" y="75"/>
                    <a:pt x="20" y="75"/>
                  </a:cubicBezTo>
                  <a:cubicBezTo>
                    <a:pt x="18" y="76"/>
                    <a:pt x="15" y="76"/>
                    <a:pt x="14" y="74"/>
                  </a:cubicBezTo>
                  <a:close/>
                  <a:moveTo>
                    <a:pt x="29" y="79"/>
                  </a:moveTo>
                  <a:cubicBezTo>
                    <a:pt x="79" y="29"/>
                    <a:pt x="79" y="29"/>
                    <a:pt x="79" y="29"/>
                  </a:cubicBezTo>
                  <a:cubicBezTo>
                    <a:pt x="152" y="102"/>
                    <a:pt x="152" y="102"/>
                    <a:pt x="152" y="102"/>
                  </a:cubicBezTo>
                  <a:cubicBezTo>
                    <a:pt x="102" y="151"/>
                    <a:pt x="102" y="151"/>
                    <a:pt x="102" y="151"/>
                  </a:cubicBezTo>
                  <a:lnTo>
                    <a:pt x="29" y="79"/>
                  </a:lnTo>
                  <a:close/>
                  <a:moveTo>
                    <a:pt x="169" y="115"/>
                  </a:moveTo>
                  <a:cubicBezTo>
                    <a:pt x="115" y="168"/>
                    <a:pt x="115" y="168"/>
                    <a:pt x="115" y="168"/>
                  </a:cubicBezTo>
                  <a:cubicBezTo>
                    <a:pt x="113" y="170"/>
                    <a:pt x="110" y="170"/>
                    <a:pt x="108" y="168"/>
                  </a:cubicBezTo>
                  <a:cubicBezTo>
                    <a:pt x="107" y="167"/>
                    <a:pt x="107" y="167"/>
                    <a:pt x="107" y="167"/>
                  </a:cubicBezTo>
                  <a:cubicBezTo>
                    <a:pt x="105" y="165"/>
                    <a:pt x="105" y="163"/>
                    <a:pt x="106" y="161"/>
                  </a:cubicBezTo>
                  <a:cubicBezTo>
                    <a:pt x="162" y="106"/>
                    <a:pt x="162" y="106"/>
                    <a:pt x="162" y="106"/>
                  </a:cubicBezTo>
                  <a:cubicBezTo>
                    <a:pt x="163" y="105"/>
                    <a:pt x="166" y="105"/>
                    <a:pt x="167" y="106"/>
                  </a:cubicBezTo>
                  <a:cubicBezTo>
                    <a:pt x="169" y="108"/>
                    <a:pt x="169" y="108"/>
                    <a:pt x="169" y="108"/>
                  </a:cubicBezTo>
                  <a:cubicBezTo>
                    <a:pt x="170" y="109"/>
                    <a:pt x="170" y="110"/>
                    <a:pt x="170" y="111"/>
                  </a:cubicBezTo>
                  <a:cubicBezTo>
                    <a:pt x="170" y="113"/>
                    <a:pt x="170" y="114"/>
                    <a:pt x="169" y="1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6" name="Freeform 150">
              <a:extLst>
                <a:ext uri="{FF2B5EF4-FFF2-40B4-BE49-F238E27FC236}">
                  <a16:creationId xmlns:a16="http://schemas.microsoft.com/office/drawing/2014/main" id="{21D6A34F-095A-0A95-FBF5-02C14CE19067}"/>
                </a:ext>
              </a:extLst>
            </p:cNvPr>
            <p:cNvSpPr>
              <a:spLocks/>
            </p:cNvSpPr>
            <p:nvPr/>
          </p:nvSpPr>
          <p:spPr bwMode="auto">
            <a:xfrm>
              <a:off x="1709738" y="6873876"/>
              <a:ext cx="258762" cy="257175"/>
            </a:xfrm>
            <a:custGeom>
              <a:avLst/>
              <a:gdLst>
                <a:gd name="T0" fmla="*/ 98 w 107"/>
                <a:gd name="T1" fmla="*/ 1 h 106"/>
                <a:gd name="T2" fmla="*/ 2 w 107"/>
                <a:gd name="T3" fmla="*/ 98 h 106"/>
                <a:gd name="T4" fmla="*/ 2 w 107"/>
                <a:gd name="T5" fmla="*/ 105 h 106"/>
                <a:gd name="T6" fmla="*/ 6 w 107"/>
                <a:gd name="T7" fmla="*/ 106 h 106"/>
                <a:gd name="T8" fmla="*/ 9 w 107"/>
                <a:gd name="T9" fmla="*/ 105 h 106"/>
                <a:gd name="T10" fmla="*/ 105 w 107"/>
                <a:gd name="T11" fmla="*/ 8 h 106"/>
                <a:gd name="T12" fmla="*/ 105 w 107"/>
                <a:gd name="T13" fmla="*/ 1 h 106"/>
                <a:gd name="T14" fmla="*/ 98 w 107"/>
                <a:gd name="T15" fmla="*/ 1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6">
                  <a:moveTo>
                    <a:pt x="98" y="1"/>
                  </a:moveTo>
                  <a:cubicBezTo>
                    <a:pt x="2" y="98"/>
                    <a:pt x="2" y="98"/>
                    <a:pt x="2" y="98"/>
                  </a:cubicBezTo>
                  <a:cubicBezTo>
                    <a:pt x="0" y="100"/>
                    <a:pt x="0" y="103"/>
                    <a:pt x="2" y="105"/>
                  </a:cubicBezTo>
                  <a:cubicBezTo>
                    <a:pt x="3" y="106"/>
                    <a:pt x="4" y="106"/>
                    <a:pt x="6" y="106"/>
                  </a:cubicBezTo>
                  <a:cubicBezTo>
                    <a:pt x="7" y="106"/>
                    <a:pt x="8" y="106"/>
                    <a:pt x="9" y="105"/>
                  </a:cubicBezTo>
                  <a:cubicBezTo>
                    <a:pt x="105" y="8"/>
                    <a:pt x="105" y="8"/>
                    <a:pt x="105" y="8"/>
                  </a:cubicBezTo>
                  <a:cubicBezTo>
                    <a:pt x="107" y="6"/>
                    <a:pt x="107" y="3"/>
                    <a:pt x="105" y="1"/>
                  </a:cubicBezTo>
                  <a:cubicBezTo>
                    <a:pt x="104" y="0"/>
                    <a:pt x="100" y="0"/>
                    <a:pt x="98"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14" name="Text Placeholder 2">
            <a:extLst>
              <a:ext uri="{FF2B5EF4-FFF2-40B4-BE49-F238E27FC236}">
                <a16:creationId xmlns:a16="http://schemas.microsoft.com/office/drawing/2014/main" id="{E628846E-90B4-B8B1-A702-75E8A7EA04B8}"/>
              </a:ext>
            </a:extLst>
          </p:cNvPr>
          <p:cNvSpPr>
            <a:spLocks noGrp="1"/>
          </p:cNvSpPr>
          <p:nvPr>
            <p:ph type="body" sz="quarter" idx="22"/>
          </p:nvPr>
        </p:nvSpPr>
        <p:spPr>
          <a:xfrm>
            <a:off x="463294" y="682940"/>
            <a:ext cx="10615899"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Once due diligence has been conducted on the Focal Entity, Investigators will review the results and provide comments within the PDF to disposition each.</a:t>
            </a:r>
          </a:p>
        </p:txBody>
      </p:sp>
      <p:sp>
        <p:nvSpPr>
          <p:cNvPr id="15" name="Title 3">
            <a:extLst>
              <a:ext uri="{FF2B5EF4-FFF2-40B4-BE49-F238E27FC236}">
                <a16:creationId xmlns:a16="http://schemas.microsoft.com/office/drawing/2014/main" id="{78DEC3FC-767B-EB95-C2EC-B35EBFB8959E}"/>
              </a:ext>
            </a:extLst>
          </p:cNvPr>
          <p:cNvSpPr>
            <a:spLocks noGrp="1"/>
          </p:cNvSpPr>
          <p:nvPr>
            <p:ph type="title"/>
          </p:nvPr>
        </p:nvSpPr>
        <p:spPr>
          <a:xfrm>
            <a:off x="463295" y="345992"/>
            <a:ext cx="11277600"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Focal Entity Screening &amp; Research: Dispositions</a:t>
            </a:r>
          </a:p>
        </p:txBody>
      </p:sp>
      <p:sp>
        <p:nvSpPr>
          <p:cNvPr id="16" name="TextBox 15">
            <a:extLst>
              <a:ext uri="{FF2B5EF4-FFF2-40B4-BE49-F238E27FC236}">
                <a16:creationId xmlns:a16="http://schemas.microsoft.com/office/drawing/2014/main" id="{899D30CF-47FF-9F5E-2223-4B163CC8F9B4}"/>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6</a:t>
            </a:r>
          </a:p>
        </p:txBody>
      </p:sp>
      <p:cxnSp>
        <p:nvCxnSpPr>
          <p:cNvPr id="17" name="Straight Connector 16">
            <a:extLst>
              <a:ext uri="{FF2B5EF4-FFF2-40B4-BE49-F238E27FC236}">
                <a16:creationId xmlns:a16="http://schemas.microsoft.com/office/drawing/2014/main" id="{D5FA3704-9A0A-9128-AC22-64FFB835BAE2}"/>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583060E-90B6-185C-F1A4-EC09123191A5}"/>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FD308C8-B836-84E1-EA83-78C68CF09F9F}"/>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pic>
        <p:nvPicPr>
          <p:cNvPr id="21" name="Graphic 20" descr="Good Inventory outline">
            <a:extLst>
              <a:ext uri="{FF2B5EF4-FFF2-40B4-BE49-F238E27FC236}">
                <a16:creationId xmlns:a16="http://schemas.microsoft.com/office/drawing/2014/main" id="{3C56AE40-62D3-B4D0-DBBF-D842ABCF45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2130" y="1211164"/>
            <a:ext cx="446000" cy="446000"/>
          </a:xfrm>
          <a:prstGeom prst="rect">
            <a:avLst/>
          </a:prstGeom>
        </p:spPr>
      </p:pic>
      <p:sp>
        <p:nvSpPr>
          <p:cNvPr id="22" name="Freeform 21">
            <a:extLst>
              <a:ext uri="{FF2B5EF4-FFF2-40B4-BE49-F238E27FC236}">
                <a16:creationId xmlns:a16="http://schemas.microsoft.com/office/drawing/2014/main" id="{523DF6E2-A4FB-9503-F1EE-5C36DE009455}"/>
              </a:ext>
            </a:extLst>
          </p:cNvPr>
          <p:cNvSpPr>
            <a:spLocks noEditPoints="1"/>
          </p:cNvSpPr>
          <p:nvPr/>
        </p:nvSpPr>
        <p:spPr bwMode="auto">
          <a:xfrm>
            <a:off x="8079152" y="1165076"/>
            <a:ext cx="551956" cy="5486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0076A8"/>
                </a:solid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25" name="Straight Connector 24">
            <a:extLst>
              <a:ext uri="{FF2B5EF4-FFF2-40B4-BE49-F238E27FC236}">
                <a16:creationId xmlns:a16="http://schemas.microsoft.com/office/drawing/2014/main" id="{463A2722-0268-6FC1-D275-179B75FB6650}"/>
              </a:ext>
            </a:extLst>
          </p:cNvPr>
          <p:cNvCxnSpPr>
            <a:cxnSpLocks/>
          </p:cNvCxnSpPr>
          <p:nvPr/>
        </p:nvCxnSpPr>
        <p:spPr>
          <a:xfrm>
            <a:off x="6574288" y="4207390"/>
            <a:ext cx="35274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B0C67C-4FF1-9011-B744-0C20B0A02793}"/>
              </a:ext>
            </a:extLst>
          </p:cNvPr>
          <p:cNvCxnSpPr>
            <a:cxnSpLocks/>
          </p:cNvCxnSpPr>
          <p:nvPr/>
        </p:nvCxnSpPr>
        <p:spPr>
          <a:xfrm>
            <a:off x="1826287" y="4227154"/>
            <a:ext cx="35274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639957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87353-2189-54A6-BA4A-037ED0F5644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4F8FBE2-FE1C-8170-4107-053589357564}"/>
              </a:ext>
            </a:extLst>
          </p:cNvPr>
          <p:cNvSpPr>
            <a:spLocks noGrp="1"/>
          </p:cNvSpPr>
          <p:nvPr>
            <p:ph type="body" sz="quarter" idx="22"/>
          </p:nvPr>
        </p:nvSpPr>
        <p:spPr>
          <a:xfrm>
            <a:off x="463295" y="682940"/>
            <a:ext cx="11277600"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Not all negative news is material to the evaluation of current customer or transaction risk. For the purposes of the Lookback, the below types of adverse news are considered relevant or non-relevant.</a:t>
            </a:r>
          </a:p>
        </p:txBody>
      </p:sp>
      <p:sp>
        <p:nvSpPr>
          <p:cNvPr id="4" name="Title 3">
            <a:extLst>
              <a:ext uri="{FF2B5EF4-FFF2-40B4-BE49-F238E27FC236}">
                <a16:creationId xmlns:a16="http://schemas.microsoft.com/office/drawing/2014/main" id="{4C909B49-3BC5-7D08-58C9-850C2BAF8541}"/>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Negative News: Determining Materiality</a:t>
            </a:r>
          </a:p>
        </p:txBody>
      </p:sp>
      <p:sp>
        <p:nvSpPr>
          <p:cNvPr id="19" name="TextBox 18">
            <a:extLst>
              <a:ext uri="{FF2B5EF4-FFF2-40B4-BE49-F238E27FC236}">
                <a16:creationId xmlns:a16="http://schemas.microsoft.com/office/drawing/2014/main" id="{96B4D3E3-BFEC-E7EB-3CEC-E71CB256DE84}"/>
              </a:ext>
            </a:extLst>
          </p:cNvPr>
          <p:cNvSpPr txBox="1"/>
          <p:nvPr/>
        </p:nvSpPr>
        <p:spPr>
          <a:xfrm>
            <a:off x="685130" y="5451473"/>
            <a:ext cx="10821742" cy="276999"/>
          </a:xfrm>
          <a:prstGeom prst="rect">
            <a:avLst/>
          </a:prstGeom>
          <a:solidFill>
            <a:schemeClr val="accent5">
              <a:lumMod val="20000"/>
              <a:lumOff val="80000"/>
            </a:schemeClr>
          </a:solidFill>
        </p:spPr>
        <p:txBody>
          <a:bodyPr wrap="square" rtlCol="0">
            <a:spAutoFit/>
          </a:bodyPr>
          <a:lstStyle/>
          <a:p>
            <a:pPr marL="0" marR="0" lvl="0" indent="0" algn="ctr" defTabSz="1219170" rtl="0" eaLnBrk="1" fontAlgn="auto" latinLnBrk="0" hangingPunct="1">
              <a:lnSpc>
                <a:spcPct val="100000"/>
              </a:lnSpc>
              <a:spcBef>
                <a:spcPts val="0"/>
              </a:spcBef>
              <a:spcAft>
                <a:spcPts val="600"/>
              </a:spcAft>
              <a:buClrTx/>
              <a:buSzTx/>
              <a:buFontTx/>
              <a:buNone/>
              <a:tabLst/>
              <a:defRPr/>
            </a:pPr>
            <a:r>
              <a:rPr kumimoji="0" lang="en-US" sz="1200" b="1" i="0" u="none" strike="noStrike" kern="1200" cap="all" spc="20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Examples of Negative News Materiality</a:t>
            </a:r>
          </a:p>
        </p:txBody>
      </p:sp>
      <p:grpSp>
        <p:nvGrpSpPr>
          <p:cNvPr id="7" name="Group 6">
            <a:extLst>
              <a:ext uri="{FF2B5EF4-FFF2-40B4-BE49-F238E27FC236}">
                <a16:creationId xmlns:a16="http://schemas.microsoft.com/office/drawing/2014/main" id="{E1E04408-F707-F141-663A-F2FFA98E3745}"/>
              </a:ext>
            </a:extLst>
          </p:cNvPr>
          <p:cNvGrpSpPr>
            <a:grpSpLocks noChangeAspect="1"/>
          </p:cNvGrpSpPr>
          <p:nvPr/>
        </p:nvGrpSpPr>
        <p:grpSpPr>
          <a:xfrm>
            <a:off x="5237411" y="1700559"/>
            <a:ext cx="37737" cy="0"/>
            <a:chOff x="793751" y="4518025"/>
            <a:chExt cx="44450" cy="0"/>
          </a:xfrm>
        </p:grpSpPr>
        <p:sp>
          <p:nvSpPr>
            <p:cNvPr id="8" name="Freeform 343">
              <a:extLst>
                <a:ext uri="{FF2B5EF4-FFF2-40B4-BE49-F238E27FC236}">
                  <a16:creationId xmlns:a16="http://schemas.microsoft.com/office/drawing/2014/main" id="{28039169-BCBA-94A3-49B3-88F1A506B384}"/>
                </a:ext>
              </a:extLst>
            </p:cNvPr>
            <p:cNvSpPr>
              <a:spLocks/>
            </p:cNvSpPr>
            <p:nvPr/>
          </p:nvSpPr>
          <p:spPr bwMode="auto">
            <a:xfrm>
              <a:off x="825501" y="4518025"/>
              <a:ext cx="12700" cy="0"/>
            </a:xfrm>
            <a:custGeom>
              <a:avLst/>
              <a:gdLst>
                <a:gd name="T0" fmla="*/ 0 w 16"/>
                <a:gd name="T1" fmla="*/ 0 w 16"/>
                <a:gd name="T2" fmla="*/ 16 w 16"/>
                <a:gd name="T3" fmla="*/ 16 w 16"/>
                <a:gd name="T4" fmla="*/ 12 w 16"/>
                <a:gd name="T5" fmla="*/ 0 w 16"/>
              </a:gdLst>
              <a:ahLst/>
              <a:cxnLst>
                <a:cxn ang="0">
                  <a:pos x="T0" y="0"/>
                </a:cxn>
                <a:cxn ang="0">
                  <a:pos x="T1" y="0"/>
                </a:cxn>
                <a:cxn ang="0">
                  <a:pos x="T2" y="0"/>
                </a:cxn>
                <a:cxn ang="0">
                  <a:pos x="T3" y="0"/>
                </a:cxn>
                <a:cxn ang="0">
                  <a:pos x="T4" y="0"/>
                </a:cxn>
                <a:cxn ang="0">
                  <a:pos x="T5" y="0"/>
                </a:cxn>
              </a:cxnLst>
              <a:rect l="0" t="0" r="r" b="b"/>
              <a:pathLst>
                <a:path w="16">
                  <a:moveTo>
                    <a:pt x="0" y="0"/>
                  </a:moveTo>
                  <a:lnTo>
                    <a:pt x="0" y="0"/>
                  </a:lnTo>
                  <a:lnTo>
                    <a:pt x="16" y="0"/>
                  </a:lnTo>
                  <a:lnTo>
                    <a:pt x="16"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06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9" name="Freeform 344">
              <a:extLst>
                <a:ext uri="{FF2B5EF4-FFF2-40B4-BE49-F238E27FC236}">
                  <a16:creationId xmlns:a16="http://schemas.microsoft.com/office/drawing/2014/main" id="{4DE59089-A5D6-487A-F9BA-7C0B94E1F495}"/>
                </a:ext>
              </a:extLst>
            </p:cNvPr>
            <p:cNvSpPr>
              <a:spLocks/>
            </p:cNvSpPr>
            <p:nvPr/>
          </p:nvSpPr>
          <p:spPr bwMode="auto">
            <a:xfrm>
              <a:off x="793751" y="4518025"/>
              <a:ext cx="12700" cy="0"/>
            </a:xfrm>
            <a:custGeom>
              <a:avLst/>
              <a:gdLst>
                <a:gd name="T0" fmla="*/ 0 w 16"/>
                <a:gd name="T1" fmla="*/ 0 w 16"/>
                <a:gd name="T2" fmla="*/ 16 w 16"/>
                <a:gd name="T3" fmla="*/ 16 w 16"/>
                <a:gd name="T4" fmla="*/ 4 w 16"/>
                <a:gd name="T5" fmla="*/ 0 w 16"/>
              </a:gdLst>
              <a:ahLst/>
              <a:cxnLst>
                <a:cxn ang="0">
                  <a:pos x="T0" y="0"/>
                </a:cxn>
                <a:cxn ang="0">
                  <a:pos x="T1" y="0"/>
                </a:cxn>
                <a:cxn ang="0">
                  <a:pos x="T2" y="0"/>
                </a:cxn>
                <a:cxn ang="0">
                  <a:pos x="T3" y="0"/>
                </a:cxn>
                <a:cxn ang="0">
                  <a:pos x="T4" y="0"/>
                </a:cxn>
                <a:cxn ang="0">
                  <a:pos x="T5" y="0"/>
                </a:cxn>
              </a:cxnLst>
              <a:rect l="0" t="0" r="r" b="b"/>
              <a:pathLst>
                <a:path w="16">
                  <a:moveTo>
                    <a:pt x="0" y="0"/>
                  </a:moveTo>
                  <a:lnTo>
                    <a:pt x="0" y="0"/>
                  </a:lnTo>
                  <a:lnTo>
                    <a:pt x="16" y="0"/>
                  </a:lnTo>
                  <a:lnTo>
                    <a:pt x="16" y="0"/>
                  </a:lnTo>
                  <a:lnTo>
                    <a:pt x="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06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6" name="TextBox 5">
            <a:extLst>
              <a:ext uri="{FF2B5EF4-FFF2-40B4-BE49-F238E27FC236}">
                <a16:creationId xmlns:a16="http://schemas.microsoft.com/office/drawing/2014/main" id="{C8E558A7-8494-ABC1-B5D5-6C7839D0CE04}"/>
              </a:ext>
            </a:extLst>
          </p:cNvPr>
          <p:cNvSpPr txBox="1"/>
          <p:nvPr/>
        </p:nvSpPr>
        <p:spPr>
          <a:xfrm>
            <a:off x="685129" y="3568966"/>
            <a:ext cx="5135567" cy="1615827"/>
          </a:xfrm>
          <a:prstGeom prst="rect">
            <a:avLst/>
          </a:prstGeom>
          <a:solidFill>
            <a:schemeClr val="bg1"/>
          </a:solidFill>
          <a:ln>
            <a:solidFill>
              <a:schemeClr val="tx1"/>
            </a:solidFill>
            <a:prstDash val="solid"/>
            <a:extLst>
              <a:ext uri="{C807C97D-BFC1-408E-A445-0C87EB9F89A2}">
                <ask:lineSketchStyleProps xmlns:ask="http://schemas.microsoft.com/office/drawing/2018/sketchyshapes">
                  <ask:type>
                    <ask:lineSketchNone/>
                  </ask:type>
                </ask:lineSketchStyleProps>
              </a:ext>
            </a:extLst>
          </a:ln>
          <a:effectLst>
            <a:outerShdw blurRad="50800" dist="38100" dir="2700000" algn="tl" rotWithShape="0">
              <a:prstClr val="black">
                <a:alpha val="40000"/>
              </a:prstClr>
            </a:outerShdw>
          </a:effectLst>
        </p:spPr>
        <p:txBody>
          <a:bodyPr wrap="square" rtlCol="0">
            <a:spAutoFit/>
          </a:bodyPr>
          <a:lstStyle/>
          <a:p>
            <a:pPr marL="171450" indent="-171450" algn="l" rtl="0" fontAlgn="base">
              <a:buFont typeface="Wingdings" panose="05000000000000000000" pitchFamily="2" charset="2"/>
              <a:buChar char="ü"/>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Money laundering or terrorist financing </a:t>
            </a:r>
          </a:p>
          <a:p>
            <a:pPr marL="171450" indent="-171450" algn="l" rtl="0" fontAlgn="base">
              <a:buFont typeface="Wingdings" panose="05000000000000000000" pitchFamily="2" charset="2"/>
              <a:buChar char="ü"/>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Corruption or bribery </a:t>
            </a:r>
          </a:p>
          <a:p>
            <a:pPr marL="171450" indent="-171450" algn="l" rtl="0" fontAlgn="base">
              <a:buFont typeface="Wingdings" panose="05000000000000000000" pitchFamily="2" charset="2"/>
              <a:buChar char="ü"/>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Association with terrorist groups </a:t>
            </a:r>
          </a:p>
          <a:p>
            <a:pPr marL="171450" indent="-171450" algn="l" rtl="0" fontAlgn="base">
              <a:buFont typeface="Wingdings" panose="05000000000000000000" pitchFamily="2" charset="2"/>
              <a:buChar char="ü"/>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Regulatory fines and actions </a:t>
            </a:r>
          </a:p>
          <a:p>
            <a:pPr marL="171450" indent="-171450" algn="l" rtl="0" fontAlgn="base">
              <a:buFont typeface="Wingdings" panose="05000000000000000000" pitchFamily="2" charset="2"/>
              <a:buChar char="ü"/>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Embezzlement or misappropriation of funds </a:t>
            </a:r>
          </a:p>
          <a:p>
            <a:pPr marL="171450" indent="-171450" algn="l" rtl="0" fontAlgn="base">
              <a:buFont typeface="Wingdings" panose="05000000000000000000" pitchFamily="2" charset="2"/>
              <a:buChar char="ü"/>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Fraudulent activity or other financial crimes </a:t>
            </a:r>
          </a:p>
          <a:p>
            <a:pPr marL="171450" indent="-171450" algn="l" rtl="0" fontAlgn="base">
              <a:buFont typeface="Wingdings" panose="05000000000000000000" pitchFamily="2" charset="2"/>
              <a:buChar char="ü"/>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Sanctions circumvention </a:t>
            </a:r>
          </a:p>
          <a:p>
            <a:pPr marL="171450" indent="-171450" algn="l" rtl="0" fontAlgn="base">
              <a:buFont typeface="Wingdings" panose="05000000000000000000" pitchFamily="2" charset="2"/>
              <a:buChar char="ü"/>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Drug, human</a:t>
            </a: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arms, blood diamond, or other trafficking </a:t>
            </a:r>
          </a:p>
          <a:p>
            <a:pPr marL="171450" indent="-171450" algn="l" rtl="0" fontAlgn="base">
              <a:buFont typeface="Wingdings" panose="05000000000000000000" pitchFamily="2" charset="2"/>
              <a:buChar char="ü"/>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Activity typically comprising a felony not identified as non-relevant  </a:t>
            </a:r>
          </a:p>
        </p:txBody>
      </p:sp>
      <p:sp>
        <p:nvSpPr>
          <p:cNvPr id="10" name="TextBox 9">
            <a:extLst>
              <a:ext uri="{FF2B5EF4-FFF2-40B4-BE49-F238E27FC236}">
                <a16:creationId xmlns:a16="http://schemas.microsoft.com/office/drawing/2014/main" id="{95243B65-7095-F248-217E-84252D39B798}"/>
              </a:ext>
            </a:extLst>
          </p:cNvPr>
          <p:cNvSpPr txBox="1"/>
          <p:nvPr/>
        </p:nvSpPr>
        <p:spPr>
          <a:xfrm>
            <a:off x="6371304" y="3568966"/>
            <a:ext cx="5135568" cy="769441"/>
          </a:xfrm>
          <a:prstGeom prst="rect">
            <a:avLst/>
          </a:prstGeom>
          <a:solidFill>
            <a:schemeClr val="bg1"/>
          </a:solidFill>
          <a:ln>
            <a:solidFill>
              <a:schemeClr val="tx1"/>
            </a:solidFill>
            <a:prstDash val="solid"/>
          </a:ln>
          <a:effectLst>
            <a:outerShdw blurRad="50800" dist="38100" dir="2700000" algn="tl" rotWithShape="0">
              <a:prstClr val="black">
                <a:alpha val="40000"/>
              </a:prstClr>
            </a:outerShdw>
          </a:effectLst>
        </p:spPr>
        <p:txBody>
          <a:bodyPr wrap="square" rtlCol="0">
            <a:spAutoFit/>
          </a:bodyPr>
          <a:lstStyle/>
          <a:p>
            <a:pPr marL="171450" indent="-171450" algn="l" rtl="0" fontAlgn="base">
              <a:buFont typeface="Open Sans" panose="020B0606030504020204" pitchFamily="34" charset="0"/>
              <a:buChar char="Ø"/>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Civil litigations or fines for violations that are not related to financial crimes.  </a:t>
            </a:r>
          </a:p>
          <a:p>
            <a:pPr marL="171450" indent="-171450" algn="l" rtl="0" fontAlgn="base">
              <a:buFont typeface="Open Sans" panose="020B0606030504020204" pitchFamily="34" charset="0"/>
              <a:buChar char="Ø"/>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Assault, domestic violence, misdemeanors, or other crimes that are not related to the transaction activity.</a:t>
            </a:r>
          </a:p>
        </p:txBody>
      </p:sp>
      <p:sp>
        <p:nvSpPr>
          <p:cNvPr id="24" name="Flowchart: Off-page Connector 23">
            <a:extLst>
              <a:ext uri="{FF2B5EF4-FFF2-40B4-BE49-F238E27FC236}">
                <a16:creationId xmlns:a16="http://schemas.microsoft.com/office/drawing/2014/main" id="{15418049-06EB-C5A7-ADC4-A2B15CCC1C14}"/>
              </a:ext>
            </a:extLst>
          </p:cNvPr>
          <p:cNvSpPr/>
          <p:nvPr/>
        </p:nvSpPr>
        <p:spPr>
          <a:xfrm>
            <a:off x="685130" y="1307752"/>
            <a:ext cx="5135567" cy="2261214"/>
          </a:xfrm>
          <a:prstGeom prst="flowChartOffpageConnector">
            <a:avLst/>
          </a:prstGeom>
          <a:solidFill>
            <a:srgbClr val="F4E8E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600"/>
              </a:spcAft>
              <a:buClrTx/>
              <a:buSzTx/>
              <a:buFontTx/>
              <a:buNone/>
              <a:tabLst/>
              <a:defRPr/>
            </a:pPr>
            <a:r>
              <a:rPr kumimoji="0" lang="en-US" sz="1200" b="1" i="0" u="none" strike="noStrike" kern="1200" cap="all" spc="200" normalizeH="0" baseline="0" noProof="0">
                <a:ln>
                  <a:noFill/>
                </a:ln>
                <a:solidFill>
                  <a:srgbClr val="70AD47">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relevant Negative News</a:t>
            </a:r>
          </a:p>
          <a:p>
            <a:pPr lvl="0" algn="ctr" defTabSz="1219170">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Information obtained that </a:t>
            </a: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relates to </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convictions, charges or allegations, regulatory fines, or other penalties, which </a:t>
            </a: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are directly or indirectly indicative </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of potential financial crimes, money laundering, terrorist financing, fraud</a:t>
            </a:r>
            <a:r>
              <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rPr>
              <a:t>, sanctions violations or concerns, or </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other predicate criminal offenses.</a:t>
            </a:r>
          </a:p>
          <a:p>
            <a:pPr marL="0" marR="0" lvl="0" indent="0" algn="ctr" defTabSz="1219170" rtl="0" eaLnBrk="1" fontAlgn="auto" latinLnBrk="0" hangingPunct="1">
              <a:lnSpc>
                <a:spcPct val="100000"/>
              </a:lnSpc>
              <a:spcBef>
                <a:spcPts val="0"/>
              </a:spcBef>
              <a:spcAft>
                <a:spcPts val="0"/>
              </a:spcAft>
              <a:buClrTx/>
              <a:buSzTx/>
              <a:buFontTx/>
              <a:buNone/>
              <a:tabLst/>
              <a:defRPr/>
            </a:pPr>
            <a:endParaRPr lang="en-US" sz="12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Information identified in a </a:t>
            </a: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reputable</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news or screening source.</a:t>
            </a:r>
            <a:endParaRPr kumimoji="0" lang="en-US" sz="1200" b="0" i="0" u="none" strike="noStrike" kern="1200" cap="none" spc="0" normalizeH="0" baseline="0" noProof="0">
              <a:ln>
                <a:noFill/>
              </a:ln>
              <a:solidFill>
                <a:srgbClr val="201F1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Flowchart: Off-page Connector 24">
            <a:extLst>
              <a:ext uri="{FF2B5EF4-FFF2-40B4-BE49-F238E27FC236}">
                <a16:creationId xmlns:a16="http://schemas.microsoft.com/office/drawing/2014/main" id="{3B5E5A34-EFB7-B213-BA07-6CF57F66DAA3}"/>
              </a:ext>
            </a:extLst>
          </p:cNvPr>
          <p:cNvSpPr/>
          <p:nvPr/>
        </p:nvSpPr>
        <p:spPr>
          <a:xfrm>
            <a:off x="6371305" y="1307752"/>
            <a:ext cx="5135567" cy="2261214"/>
          </a:xfrm>
          <a:prstGeom prst="flowChartOffpageConnector">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600"/>
              </a:spcAft>
              <a:buClrTx/>
              <a:buSzTx/>
              <a:buFontTx/>
              <a:buNone/>
              <a:tabLst/>
              <a:defRPr/>
            </a:pPr>
            <a:r>
              <a:rPr kumimoji="0" lang="en-US" sz="1200" b="1" i="0" u="none" strike="noStrike" kern="1200" cap="all" spc="200" normalizeH="0" baseline="0" noProof="0">
                <a:ln>
                  <a:noFill/>
                </a:ln>
                <a:solidFill>
                  <a:srgbClr val="70AD47">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Non-Relevant Negative News</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Information obtained where the </a:t>
            </a: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customer is not named as the subject </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 the article, the </a:t>
            </a: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news does not relate </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 legal, regulatory, fraud, corruption, terrorist financing, or money laundering issues, or an issue that </a:t>
            </a: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does not present a risk </a:t>
            </a:r>
            <a:r>
              <a:rPr kumimoji="0" lang="en-US" sz="12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to Green Dot</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Information identified from a </a:t>
            </a: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non-reputable</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2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news source</a:t>
            </a: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t>
            </a:r>
            <a:endParaRPr kumimoji="0" lang="en-US" sz="1200" b="0" i="0" u="none" strike="noStrike" kern="1200" cap="none" spc="0" normalizeH="0" baseline="0" noProof="0">
              <a:ln>
                <a:noFill/>
              </a:ln>
              <a:solidFill>
                <a:srgbClr val="201F1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6" name="Graphic 25" descr="Flag with solid fill">
            <a:extLst>
              <a:ext uri="{FF2B5EF4-FFF2-40B4-BE49-F238E27FC236}">
                <a16:creationId xmlns:a16="http://schemas.microsoft.com/office/drawing/2014/main" id="{28EF47D8-A1C7-F874-824B-0E5D2655AC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99691">
            <a:off x="5693942" y="3383396"/>
            <a:ext cx="444336" cy="444336"/>
          </a:xfrm>
          <a:prstGeom prst="rect">
            <a:avLst/>
          </a:prstGeom>
        </p:spPr>
      </p:pic>
      <p:sp>
        <p:nvSpPr>
          <p:cNvPr id="32" name="TextBox 31">
            <a:extLst>
              <a:ext uri="{FF2B5EF4-FFF2-40B4-BE49-F238E27FC236}">
                <a16:creationId xmlns:a16="http://schemas.microsoft.com/office/drawing/2014/main" id="{AA4F41A7-6FF1-D5BD-7691-68BD8CF26AFC}"/>
              </a:ext>
            </a:extLst>
          </p:cNvPr>
          <p:cNvSpPr txBox="1"/>
          <p:nvPr/>
        </p:nvSpPr>
        <p:spPr>
          <a:xfrm>
            <a:off x="6371303" y="5819510"/>
            <a:ext cx="5135567" cy="600164"/>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600"/>
              </a:spcAft>
              <a:buClrTx/>
              <a:buSzTx/>
              <a:buFontTx/>
              <a:buNone/>
              <a:tabLst/>
              <a:defRPr/>
            </a:pPr>
            <a:r>
              <a:rPr kumimoji="0" lang="en-US" sz="1100" b="1" i="0" u="none" strike="noStrike" kern="1200" cap="all" spc="2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Non-Relevant: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During research, an Investigator identifies news that states that the subject of their review, (e.g., John Smith), was charged with battery and assault from a reputable media source. </a:t>
            </a:r>
            <a:endParaRPr kumimoji="0" lang="en-US" sz="1100" b="1" i="0" u="none" strike="noStrike" kern="1200" cap="all" spc="2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a:extLst>
              <a:ext uri="{FF2B5EF4-FFF2-40B4-BE49-F238E27FC236}">
                <a16:creationId xmlns:a16="http://schemas.microsoft.com/office/drawing/2014/main" id="{164266BD-6864-C914-810A-E59419BCD41E}"/>
              </a:ext>
            </a:extLst>
          </p:cNvPr>
          <p:cNvSpPr txBox="1"/>
          <p:nvPr/>
        </p:nvSpPr>
        <p:spPr>
          <a:xfrm>
            <a:off x="685128" y="5819510"/>
            <a:ext cx="5135567" cy="938719"/>
          </a:xfrm>
          <a:prstGeom prst="rect">
            <a:avLst/>
          </a:prstGeom>
          <a:noFill/>
        </p:spPr>
        <p:txBody>
          <a:bodyPr wrap="square" rtlCol="0">
            <a:spAutoFit/>
          </a:bodyPr>
          <a:lstStyle/>
          <a:p>
            <a:r>
              <a:rPr kumimoji="0" lang="en-US" sz="1100" b="1" i="0" u="none" strike="noStrike" kern="1200" cap="all" spc="20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relevant: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During research, an Investigator identifies news that states that the subject of their review, (e.g., John Smith), was indicted on federal charges on multiple counts of wire fraud and money laundering charges. Additional research by the Investigator located an article on the Wall Street Journal that corroborated the initial finding.</a:t>
            </a:r>
          </a:p>
        </p:txBody>
      </p:sp>
      <p:pic>
        <p:nvPicPr>
          <p:cNvPr id="34" name="Graphic 33" descr="Information outline">
            <a:extLst>
              <a:ext uri="{FF2B5EF4-FFF2-40B4-BE49-F238E27FC236}">
                <a16:creationId xmlns:a16="http://schemas.microsoft.com/office/drawing/2014/main" id="{DE9621D5-721B-D523-0712-7197821599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08739" y="248734"/>
            <a:ext cx="394338" cy="394338"/>
          </a:xfrm>
          <a:prstGeom prst="rect">
            <a:avLst/>
          </a:prstGeom>
        </p:spPr>
      </p:pic>
      <p:cxnSp>
        <p:nvCxnSpPr>
          <p:cNvPr id="35" name="Straight Connector 34">
            <a:extLst>
              <a:ext uri="{FF2B5EF4-FFF2-40B4-BE49-F238E27FC236}">
                <a16:creationId xmlns:a16="http://schemas.microsoft.com/office/drawing/2014/main" id="{67E45445-5154-A67F-57C5-AF41F3A85A59}"/>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3981035-84D4-C16E-6D72-7B6B9F22CD90}"/>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FD67530-A2B0-F375-426E-D5C973FD936F}"/>
              </a:ext>
            </a:extLst>
          </p:cNvPr>
          <p:cNvSpPr txBox="1"/>
          <p:nvPr/>
        </p:nvSpPr>
        <p:spPr>
          <a:xfrm>
            <a:off x="11126903" y="93382"/>
            <a:ext cx="738356"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Resource</a:t>
            </a:r>
          </a:p>
        </p:txBody>
      </p:sp>
      <p:pic>
        <p:nvPicPr>
          <p:cNvPr id="2" name="Graphic 1" descr="Back with solid fill">
            <a:extLst>
              <a:ext uri="{FF2B5EF4-FFF2-40B4-BE49-F238E27FC236}">
                <a16:creationId xmlns:a16="http://schemas.microsoft.com/office/drawing/2014/main" id="{0D3A5D20-732B-FA19-47A6-D78413781E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V="1">
            <a:off x="5174734" y="6490914"/>
            <a:ext cx="460615" cy="460615"/>
          </a:xfrm>
          <a:prstGeom prst="rect">
            <a:avLst/>
          </a:prstGeom>
        </p:spPr>
      </p:pic>
      <p:sp>
        <p:nvSpPr>
          <p:cNvPr id="5" name="TextBox 4">
            <a:extLst>
              <a:ext uri="{FF2B5EF4-FFF2-40B4-BE49-F238E27FC236}">
                <a16:creationId xmlns:a16="http://schemas.microsoft.com/office/drawing/2014/main" id="{67D45728-87FD-1920-27D4-32570E603046}"/>
              </a:ext>
            </a:extLst>
          </p:cNvPr>
          <p:cNvSpPr txBox="1"/>
          <p:nvPr/>
        </p:nvSpPr>
        <p:spPr>
          <a:xfrm>
            <a:off x="5546355" y="6604756"/>
            <a:ext cx="1649896" cy="230832"/>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hlinkClick r:id="rId9" action="ppaction://hlinksldjump"/>
              </a:rPr>
              <a:t>Return to Resource Links</a:t>
            </a:r>
            <a:endParaRPr lang="en-US" sz="9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7439323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48D56-9EDE-DD67-52E5-DE89828C2A4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4CB1B6C-99FE-16D5-2AD6-F31F40F2FBE9}"/>
              </a:ext>
            </a:extLst>
          </p:cNvPr>
          <p:cNvSpPr>
            <a:spLocks noGrp="1"/>
          </p:cNvSpPr>
          <p:nvPr>
            <p:ph type="body" sz="quarter" idx="22"/>
          </p:nvPr>
        </p:nvSpPr>
        <p:spPr>
          <a:xfrm>
            <a:off x="463295" y="682940"/>
            <a:ext cx="10658361"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The Investigator may leverage these sources if additional information is needed to establish an understanding of the transaction activity being reviewed. If this information is utilized to make a decision, then it should be retained with other case information</a:t>
            </a:r>
            <a:endPar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4" name="Title 3">
            <a:extLst>
              <a:ext uri="{FF2B5EF4-FFF2-40B4-BE49-F238E27FC236}">
                <a16:creationId xmlns:a16="http://schemas.microsoft.com/office/drawing/2014/main" id="{546FD769-9165-CCB0-3909-C86378381CEE}"/>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Screening &amp; Research: Sources and Saving Screenshots</a:t>
            </a:r>
          </a:p>
        </p:txBody>
      </p:sp>
      <p:graphicFrame>
        <p:nvGraphicFramePr>
          <p:cNvPr id="7" name="Table 83">
            <a:extLst>
              <a:ext uri="{FF2B5EF4-FFF2-40B4-BE49-F238E27FC236}">
                <a16:creationId xmlns:a16="http://schemas.microsoft.com/office/drawing/2014/main" id="{A9613255-1218-F0BA-F69E-46815F33691D}"/>
              </a:ext>
            </a:extLst>
          </p:cNvPr>
          <p:cNvGraphicFramePr>
            <a:graphicFrameLocks noGrp="1"/>
          </p:cNvGraphicFramePr>
          <p:nvPr>
            <p:extLst>
              <p:ext uri="{D42A27DB-BD31-4B8C-83A1-F6EECF244321}">
                <p14:modId xmlns:p14="http://schemas.microsoft.com/office/powerpoint/2010/main" val="3197715223"/>
              </p:ext>
            </p:extLst>
          </p:nvPr>
        </p:nvGraphicFramePr>
        <p:xfrm>
          <a:off x="670320" y="2229350"/>
          <a:ext cx="5566237" cy="3705146"/>
        </p:xfrm>
        <a:graphic>
          <a:graphicData uri="http://schemas.openxmlformats.org/drawingml/2006/table">
            <a:tbl>
              <a:tblPr firstRow="1" bandRow="1">
                <a:tableStyleId>{5C22544A-7EE6-4342-B048-85BDC9FD1C3A}</a:tableStyleId>
              </a:tblPr>
              <a:tblGrid>
                <a:gridCol w="1792992">
                  <a:extLst>
                    <a:ext uri="{9D8B030D-6E8A-4147-A177-3AD203B41FA5}">
                      <a16:colId xmlns:a16="http://schemas.microsoft.com/office/drawing/2014/main" val="1831034299"/>
                    </a:ext>
                  </a:extLst>
                </a:gridCol>
                <a:gridCol w="1704427">
                  <a:extLst>
                    <a:ext uri="{9D8B030D-6E8A-4147-A177-3AD203B41FA5}">
                      <a16:colId xmlns:a16="http://schemas.microsoft.com/office/drawing/2014/main" val="1904226062"/>
                    </a:ext>
                  </a:extLst>
                </a:gridCol>
                <a:gridCol w="2068818">
                  <a:extLst>
                    <a:ext uri="{9D8B030D-6E8A-4147-A177-3AD203B41FA5}">
                      <a16:colId xmlns:a16="http://schemas.microsoft.com/office/drawing/2014/main" val="1505211409"/>
                    </a:ext>
                  </a:extLst>
                </a:gridCol>
              </a:tblGrid>
              <a:tr h="565706">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Preferred Sources</a:t>
                      </a:r>
                    </a:p>
                  </a:txBody>
                  <a:tcPr anchor="ct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solidFill>
                      <a:schemeClr val="accent6">
                        <a:lumMod val="60000"/>
                        <a:lumOff val="40000"/>
                      </a:schemeClr>
                    </a:solid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Acceptable Sources</a:t>
                      </a:r>
                    </a:p>
                  </a:txBody>
                  <a:tcPr anchor="ctr">
                    <a:lnT w="12700" cap="flat" cmpd="sng" algn="ctr">
                      <a:solidFill>
                        <a:schemeClr val="bg2"/>
                      </a:solidFill>
                      <a:prstDash val="solid"/>
                      <a:round/>
                      <a:headEnd type="none" w="med" len="med"/>
                      <a:tailEnd type="none" w="med" len="med"/>
                    </a:lnT>
                    <a:solidFill>
                      <a:schemeClr val="accent6">
                        <a:lumMod val="60000"/>
                        <a:lumOff val="40000"/>
                      </a:schemeClr>
                    </a:solidFill>
                  </a:tcPr>
                </a:tc>
                <a:tc>
                  <a:txBody>
                    <a:bodyPr/>
                    <a:lstStyle/>
                    <a:p>
                      <a:r>
                        <a:rPr lang="en-US" sz="1100" u="sng">
                          <a:solidFill>
                            <a:schemeClr val="tx1"/>
                          </a:solidFill>
                          <a:latin typeface="Open Sans" panose="020B0606030504020204" pitchFamily="34" charset="0"/>
                          <a:ea typeface="Open Sans" panose="020B0606030504020204" pitchFamily="34" charset="0"/>
                          <a:cs typeface="Open Sans" panose="020B0606030504020204" pitchFamily="34" charset="0"/>
                        </a:rPr>
                        <a:t>NOT</a:t>
                      </a:r>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 Acceptable Sources</a:t>
                      </a:r>
                    </a:p>
                  </a:txBody>
                  <a:tcPr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solidFill>
                      <a:schemeClr val="accent6">
                        <a:lumMod val="60000"/>
                        <a:lumOff val="40000"/>
                      </a:schemeClr>
                    </a:solidFill>
                  </a:tcPr>
                </a:tc>
                <a:extLst>
                  <a:ext uri="{0D108BD9-81ED-4DB2-BD59-A6C34878D82A}">
                    <a16:rowId xmlns:a16="http://schemas.microsoft.com/office/drawing/2014/main" val="1397441197"/>
                  </a:ext>
                </a:extLst>
              </a:tr>
              <a:tr h="320488">
                <a:tc>
                  <a:txBody>
                    <a:bodyPr/>
                    <a:lstStyle/>
                    <a:p>
                      <a:r>
                        <a:rPr lang="en-US" sz="1100">
                          <a:latin typeface="Open Sans" panose="020B0606030504020204" pitchFamily="34" charset="0"/>
                          <a:ea typeface="Open Sans" panose="020B0606030504020204" pitchFamily="34" charset="0"/>
                          <a:cs typeface="Open Sans" panose="020B0606030504020204" pitchFamily="34" charset="0"/>
                        </a:rPr>
                        <a:t>True People Search, Fast People Search, Zoom Info, </a:t>
                      </a:r>
                      <a:r>
                        <a:rPr lang="en-US" sz="1100" err="1">
                          <a:latin typeface="Open Sans" panose="020B0606030504020204" pitchFamily="34" charset="0"/>
                          <a:ea typeface="Open Sans" panose="020B0606030504020204" pitchFamily="34" charset="0"/>
                          <a:cs typeface="Open Sans" panose="020B0606030504020204" pitchFamily="34" charset="0"/>
                        </a:rPr>
                        <a:t>Radaris</a:t>
                      </a:r>
                      <a:r>
                        <a:rPr lang="en-US" sz="1100">
                          <a:latin typeface="Open Sans" panose="020B0606030504020204" pitchFamily="34" charset="0"/>
                          <a:ea typeface="Open Sans" panose="020B0606030504020204" pitchFamily="34" charset="0"/>
                          <a:cs typeface="Open Sans" panose="020B0606030504020204" pitchFamily="34" charset="0"/>
                        </a:rPr>
                        <a:t>, Spokeo</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6350" cap="flat" cmpd="sng" algn="ctr">
                      <a:solidFill>
                        <a:schemeClr val="accent6">
                          <a:lumMod val="20000"/>
                          <a:lumOff val="80000"/>
                        </a:schemeClr>
                      </a:solidFill>
                      <a:prstDash val="solid"/>
                      <a:round/>
                      <a:headEnd type="none" w="med" len="med"/>
                      <a:tailEnd type="none" w="med" len="med"/>
                    </a:lnB>
                    <a:solidFill>
                      <a:schemeClr val="bg1"/>
                    </a:solidFill>
                  </a:tcPr>
                </a:tc>
                <a:tc>
                  <a:txBody>
                    <a:bodyPr/>
                    <a:lstStyle/>
                    <a:p>
                      <a:r>
                        <a:rPr lang="en-US" sz="1100">
                          <a:latin typeface="Open Sans" panose="020B0606030504020204" pitchFamily="34" charset="0"/>
                          <a:ea typeface="Open Sans" panose="020B0606030504020204" pitchFamily="34" charset="0"/>
                          <a:cs typeface="Open Sans" panose="020B0606030504020204" pitchFamily="34" charset="0"/>
                        </a:rPr>
                        <a:t>Cyber Background Checks, White Pages, My Life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solidFill>
                      <a:schemeClr val="bg1"/>
                    </a:solidFill>
                  </a:tcPr>
                </a:tc>
                <a:tc>
                  <a:txBody>
                    <a:bodyPr/>
                    <a:lstStyle/>
                    <a:p>
                      <a:r>
                        <a:rPr lang="en-US" sz="1100">
                          <a:latin typeface="Open Sans" panose="020B0606030504020204" pitchFamily="34" charset="0"/>
                          <a:ea typeface="Open Sans" panose="020B0606030504020204" pitchFamily="34" charset="0"/>
                          <a:cs typeface="Open Sans" panose="020B0606030504020204" pitchFamily="34" charset="0"/>
                        </a:rPr>
                        <a:t>Wikipedia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086279251"/>
                  </a:ext>
                </a:extLst>
              </a:tr>
              <a:tr h="414749">
                <a:tc>
                  <a:txBody>
                    <a:bodyPr/>
                    <a:lstStyle/>
                    <a:p>
                      <a:r>
                        <a:rPr lang="en-US" sz="1100">
                          <a:latin typeface="Open Sans" panose="020B0606030504020204" pitchFamily="34" charset="0"/>
                          <a:ea typeface="Open Sans" panose="020B0606030504020204" pitchFamily="34" charset="0"/>
                          <a:cs typeface="Open Sans" panose="020B0606030504020204" pitchFamily="34" charset="0"/>
                        </a:rPr>
                        <a:t>Official business website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accent6">
                          <a:lumMod val="20000"/>
                          <a:lumOff val="80000"/>
                        </a:schemeClr>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Social Media sites (e.g., Facebook, Instagram), Venmo</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Self-published media (e.g., blogs)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041204169"/>
                  </a:ext>
                </a:extLst>
              </a:tr>
              <a:tr h="320488">
                <a:tc>
                  <a:txBody>
                    <a:bodyPr/>
                    <a:lstStyle/>
                    <a:p>
                      <a:r>
                        <a:rPr lang="en-US" sz="1100">
                          <a:latin typeface="Open Sans" panose="020B0606030504020204" pitchFamily="34" charset="0"/>
                          <a:ea typeface="Open Sans" panose="020B0606030504020204" pitchFamily="34" charset="0"/>
                          <a:cs typeface="Open Sans" panose="020B0606030504020204" pitchFamily="34" charset="0"/>
                        </a:rPr>
                        <a:t>Secretary of State sites, Business registration, IRS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LinkedIn (for profession/source of funds only)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836035330"/>
                  </a:ext>
                </a:extLst>
              </a:tr>
              <a:tr h="3204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Bloomberg, Yahoo Finance, Open Corporates, Dunn and Bradstreet, BBB, Forbes, Manta, Archive, </a:t>
                      </a:r>
                      <a:r>
                        <a:rPr lang="en-US" sz="1100" err="1">
                          <a:latin typeface="Open Sans" panose="020B0606030504020204" pitchFamily="34" charset="0"/>
                          <a:ea typeface="Open Sans" panose="020B0606030504020204" pitchFamily="34" charset="0"/>
                          <a:cs typeface="Open Sans" panose="020B0606030504020204" pitchFamily="34" charset="0"/>
                        </a:rPr>
                        <a:t>Bizpedia</a:t>
                      </a:r>
                      <a:endParaRPr lang="en-US" sz="110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err="1">
                          <a:latin typeface="Open Sans" panose="020B0606030504020204" pitchFamily="34" charset="0"/>
                          <a:ea typeface="Open Sans" panose="020B0606030504020204" pitchFamily="34" charset="0"/>
                          <a:cs typeface="Open Sans" panose="020B0606030504020204" pitchFamily="34" charset="0"/>
                        </a:rPr>
                        <a:t>Guidestar</a:t>
                      </a:r>
                      <a:r>
                        <a:rPr lang="en-US" sz="1100">
                          <a:latin typeface="Open Sans" panose="020B0606030504020204" pitchFamily="34" charset="0"/>
                          <a:ea typeface="Open Sans" panose="020B0606030504020204" pitchFamily="34" charset="0"/>
                          <a:cs typeface="Open Sans" panose="020B0606030504020204" pitchFamily="34" charset="0"/>
                        </a:rPr>
                        <a:t>, Charity Watch, Charity Check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endParaRPr lang="en-US" sz="110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808961052"/>
                  </a:ext>
                </a:extLst>
              </a:tr>
              <a:tr h="2133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latin typeface="Open Sans" panose="020B0606030504020204" pitchFamily="34" charset="0"/>
                          <a:ea typeface="Open Sans" panose="020B0606030504020204" pitchFamily="34" charset="0"/>
                          <a:cs typeface="Open Sans" panose="020B0606030504020204" pitchFamily="34" charset="0"/>
                        </a:rPr>
                        <a:t>ICIJ, News article from reputable sources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a:latin typeface="Open Sans" panose="020B0606030504020204" pitchFamily="34" charset="0"/>
                        <a:ea typeface="Open Sans" panose="020B0606030504020204" pitchFamily="34" charset="0"/>
                        <a:cs typeface="Open Sans" panose="020B060603050402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920213323"/>
                  </a:ext>
                </a:extLst>
              </a:tr>
            </a:tbl>
          </a:graphicData>
        </a:graphic>
      </p:graphicFrame>
      <p:grpSp>
        <p:nvGrpSpPr>
          <p:cNvPr id="13" name="Group 12">
            <a:extLst>
              <a:ext uri="{FF2B5EF4-FFF2-40B4-BE49-F238E27FC236}">
                <a16:creationId xmlns:a16="http://schemas.microsoft.com/office/drawing/2014/main" id="{8FEEB9EC-A0EE-6A44-BEDA-4CDBEFB670E6}"/>
              </a:ext>
            </a:extLst>
          </p:cNvPr>
          <p:cNvGrpSpPr/>
          <p:nvPr/>
        </p:nvGrpSpPr>
        <p:grpSpPr>
          <a:xfrm>
            <a:off x="635000" y="1765300"/>
            <a:ext cx="5605567" cy="276038"/>
            <a:chOff x="6135329" y="1771117"/>
            <a:chExt cx="5605567" cy="276038"/>
          </a:xfrm>
        </p:grpSpPr>
        <p:cxnSp>
          <p:nvCxnSpPr>
            <p:cNvPr id="2" name="Straight Connector 1">
              <a:extLst>
                <a:ext uri="{FF2B5EF4-FFF2-40B4-BE49-F238E27FC236}">
                  <a16:creationId xmlns:a16="http://schemas.microsoft.com/office/drawing/2014/main" id="{0E2E366D-D84B-2AC5-FF25-674DE1AE723A}"/>
                </a:ext>
              </a:extLst>
            </p:cNvPr>
            <p:cNvCxnSpPr>
              <a:cxnSpLocks/>
            </p:cNvCxnSpPr>
            <p:nvPr/>
          </p:nvCxnSpPr>
          <p:spPr>
            <a:xfrm>
              <a:off x="6174658" y="2041381"/>
              <a:ext cx="5566238" cy="0"/>
            </a:xfrm>
            <a:prstGeom prst="line">
              <a:avLst/>
            </a:prstGeom>
            <a:ln w="53975"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36A2A916-5F6C-A212-9218-CD6321E41C98}"/>
                </a:ext>
              </a:extLst>
            </p:cNvPr>
            <p:cNvSpPr/>
            <p:nvPr/>
          </p:nvSpPr>
          <p:spPr>
            <a:xfrm>
              <a:off x="6135329" y="1771117"/>
              <a:ext cx="2342534" cy="276038"/>
            </a:xfrm>
            <a:prstGeom prst="rect">
              <a:avLst/>
            </a:prstGeom>
          </p:spPr>
          <p:txBody>
            <a:bodyPr wrap="square">
              <a:spAutoFit/>
            </a:bodyPr>
            <a:lstStyle/>
            <a:p>
              <a:pPr marL="12700" marR="0" lvl="0" indent="0" algn="l" defTabSz="914400" rtl="0" eaLnBrk="1" fontAlgn="auto" latinLnBrk="0" hangingPunct="1">
                <a:lnSpc>
                  <a:spcPct val="85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Sources </a:t>
              </a:r>
            </a:p>
          </p:txBody>
        </p:sp>
      </p:grpSp>
      <p:grpSp>
        <p:nvGrpSpPr>
          <p:cNvPr id="9" name="Group 8">
            <a:extLst>
              <a:ext uri="{FF2B5EF4-FFF2-40B4-BE49-F238E27FC236}">
                <a16:creationId xmlns:a16="http://schemas.microsoft.com/office/drawing/2014/main" id="{23C41499-2A9B-6A14-330A-B1EFED200526}"/>
              </a:ext>
            </a:extLst>
          </p:cNvPr>
          <p:cNvGrpSpPr/>
          <p:nvPr/>
        </p:nvGrpSpPr>
        <p:grpSpPr>
          <a:xfrm>
            <a:off x="7894828" y="5257768"/>
            <a:ext cx="373557" cy="442956"/>
            <a:chOff x="156531" y="1203456"/>
            <a:chExt cx="477473" cy="477473"/>
          </a:xfrm>
          <a:solidFill>
            <a:schemeClr val="accent6">
              <a:lumMod val="75000"/>
            </a:schemeClr>
          </a:solidFill>
        </p:grpSpPr>
        <p:sp>
          <p:nvSpPr>
            <p:cNvPr id="18" name="Freeform 6">
              <a:extLst>
                <a:ext uri="{FF2B5EF4-FFF2-40B4-BE49-F238E27FC236}">
                  <a16:creationId xmlns:a16="http://schemas.microsoft.com/office/drawing/2014/main" id="{448F76A4-3540-D3D8-93E9-8D57D450E471}"/>
                </a:ext>
              </a:extLst>
            </p:cNvPr>
            <p:cNvSpPr>
              <a:spLocks noEditPoints="1"/>
            </p:cNvSpPr>
            <p:nvPr/>
          </p:nvSpPr>
          <p:spPr bwMode="auto">
            <a:xfrm>
              <a:off x="156531" y="1203456"/>
              <a:ext cx="477473" cy="406059"/>
            </a:xfrm>
            <a:custGeom>
              <a:avLst/>
              <a:gdLst>
                <a:gd name="T0" fmla="*/ 226 w 240"/>
                <a:gd name="T1" fmla="*/ 24 h 204"/>
                <a:gd name="T2" fmla="*/ 68 w 240"/>
                <a:gd name="T3" fmla="*/ 24 h 204"/>
                <a:gd name="T4" fmla="*/ 50 w 240"/>
                <a:gd name="T5" fmla="*/ 0 h 204"/>
                <a:gd name="T6" fmla="*/ 14 w 240"/>
                <a:gd name="T7" fmla="*/ 0 h 204"/>
                <a:gd name="T8" fmla="*/ 0 w 240"/>
                <a:gd name="T9" fmla="*/ 14 h 204"/>
                <a:gd name="T10" fmla="*/ 0 w 240"/>
                <a:gd name="T11" fmla="*/ 190 h 204"/>
                <a:gd name="T12" fmla="*/ 14 w 240"/>
                <a:gd name="T13" fmla="*/ 204 h 204"/>
                <a:gd name="T14" fmla="*/ 95 w 240"/>
                <a:gd name="T15" fmla="*/ 204 h 204"/>
                <a:gd name="T16" fmla="*/ 100 w 240"/>
                <a:gd name="T17" fmla="*/ 199 h 204"/>
                <a:gd name="T18" fmla="*/ 95 w 240"/>
                <a:gd name="T19" fmla="*/ 194 h 204"/>
                <a:gd name="T20" fmla="*/ 14 w 240"/>
                <a:gd name="T21" fmla="*/ 194 h 204"/>
                <a:gd name="T22" fmla="*/ 9 w 240"/>
                <a:gd name="T23" fmla="*/ 190 h 204"/>
                <a:gd name="T24" fmla="*/ 9 w 240"/>
                <a:gd name="T25" fmla="*/ 67 h 204"/>
                <a:gd name="T26" fmla="*/ 230 w 240"/>
                <a:gd name="T27" fmla="*/ 67 h 204"/>
                <a:gd name="T28" fmla="*/ 230 w 240"/>
                <a:gd name="T29" fmla="*/ 190 h 204"/>
                <a:gd name="T30" fmla="*/ 226 w 240"/>
                <a:gd name="T31" fmla="*/ 194 h 204"/>
                <a:gd name="T32" fmla="*/ 148 w 240"/>
                <a:gd name="T33" fmla="*/ 194 h 204"/>
                <a:gd name="T34" fmla="*/ 143 w 240"/>
                <a:gd name="T35" fmla="*/ 199 h 204"/>
                <a:gd name="T36" fmla="*/ 148 w 240"/>
                <a:gd name="T37" fmla="*/ 204 h 204"/>
                <a:gd name="T38" fmla="*/ 226 w 240"/>
                <a:gd name="T39" fmla="*/ 204 h 204"/>
                <a:gd name="T40" fmla="*/ 240 w 240"/>
                <a:gd name="T41" fmla="*/ 190 h 204"/>
                <a:gd name="T42" fmla="*/ 240 w 240"/>
                <a:gd name="T43" fmla="*/ 38 h 204"/>
                <a:gd name="T44" fmla="*/ 226 w 240"/>
                <a:gd name="T45" fmla="*/ 24 h 204"/>
                <a:gd name="T46" fmla="*/ 14 w 240"/>
                <a:gd name="T47" fmla="*/ 10 h 204"/>
                <a:gd name="T48" fmla="*/ 49 w 240"/>
                <a:gd name="T49" fmla="*/ 10 h 204"/>
                <a:gd name="T50" fmla="*/ 60 w 240"/>
                <a:gd name="T51" fmla="*/ 31 h 204"/>
                <a:gd name="T52" fmla="*/ 64 w 240"/>
                <a:gd name="T53" fmla="*/ 34 h 204"/>
                <a:gd name="T54" fmla="*/ 226 w 240"/>
                <a:gd name="T55" fmla="*/ 34 h 204"/>
                <a:gd name="T56" fmla="*/ 230 w 240"/>
                <a:gd name="T57" fmla="*/ 38 h 204"/>
                <a:gd name="T58" fmla="*/ 230 w 240"/>
                <a:gd name="T59" fmla="*/ 57 h 204"/>
                <a:gd name="T60" fmla="*/ 9 w 240"/>
                <a:gd name="T61" fmla="*/ 57 h 204"/>
                <a:gd name="T62" fmla="*/ 9 w 240"/>
                <a:gd name="T63" fmla="*/ 14 h 204"/>
                <a:gd name="T64" fmla="*/ 14 w 240"/>
                <a:gd name="T65" fmla="*/ 1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 h="204">
                  <a:moveTo>
                    <a:pt x="226" y="24"/>
                  </a:moveTo>
                  <a:cubicBezTo>
                    <a:pt x="68" y="24"/>
                    <a:pt x="68" y="24"/>
                    <a:pt x="68" y="24"/>
                  </a:cubicBezTo>
                  <a:cubicBezTo>
                    <a:pt x="58" y="0"/>
                    <a:pt x="52" y="0"/>
                    <a:pt x="50" y="0"/>
                  </a:cubicBezTo>
                  <a:cubicBezTo>
                    <a:pt x="14" y="0"/>
                    <a:pt x="14" y="0"/>
                    <a:pt x="14" y="0"/>
                  </a:cubicBezTo>
                  <a:cubicBezTo>
                    <a:pt x="6" y="0"/>
                    <a:pt x="0" y="6"/>
                    <a:pt x="0" y="14"/>
                  </a:cubicBezTo>
                  <a:cubicBezTo>
                    <a:pt x="0" y="190"/>
                    <a:pt x="0" y="190"/>
                    <a:pt x="0" y="190"/>
                  </a:cubicBezTo>
                  <a:cubicBezTo>
                    <a:pt x="0" y="198"/>
                    <a:pt x="6" y="204"/>
                    <a:pt x="14" y="204"/>
                  </a:cubicBezTo>
                  <a:cubicBezTo>
                    <a:pt x="95" y="204"/>
                    <a:pt x="95" y="204"/>
                    <a:pt x="95" y="204"/>
                  </a:cubicBezTo>
                  <a:cubicBezTo>
                    <a:pt x="98" y="204"/>
                    <a:pt x="100" y="202"/>
                    <a:pt x="100" y="199"/>
                  </a:cubicBezTo>
                  <a:cubicBezTo>
                    <a:pt x="100" y="197"/>
                    <a:pt x="98" y="194"/>
                    <a:pt x="95" y="194"/>
                  </a:cubicBezTo>
                  <a:cubicBezTo>
                    <a:pt x="14" y="194"/>
                    <a:pt x="14" y="194"/>
                    <a:pt x="14" y="194"/>
                  </a:cubicBezTo>
                  <a:cubicBezTo>
                    <a:pt x="11" y="194"/>
                    <a:pt x="9" y="192"/>
                    <a:pt x="9" y="190"/>
                  </a:cubicBezTo>
                  <a:cubicBezTo>
                    <a:pt x="9" y="67"/>
                    <a:pt x="9" y="67"/>
                    <a:pt x="9" y="67"/>
                  </a:cubicBezTo>
                  <a:cubicBezTo>
                    <a:pt x="230" y="67"/>
                    <a:pt x="230" y="67"/>
                    <a:pt x="230" y="67"/>
                  </a:cubicBezTo>
                  <a:cubicBezTo>
                    <a:pt x="230" y="190"/>
                    <a:pt x="230" y="190"/>
                    <a:pt x="230" y="190"/>
                  </a:cubicBezTo>
                  <a:cubicBezTo>
                    <a:pt x="230" y="192"/>
                    <a:pt x="228" y="194"/>
                    <a:pt x="226" y="194"/>
                  </a:cubicBezTo>
                  <a:cubicBezTo>
                    <a:pt x="148" y="194"/>
                    <a:pt x="148" y="194"/>
                    <a:pt x="148" y="194"/>
                  </a:cubicBezTo>
                  <a:cubicBezTo>
                    <a:pt x="145" y="194"/>
                    <a:pt x="143" y="197"/>
                    <a:pt x="143" y="199"/>
                  </a:cubicBezTo>
                  <a:cubicBezTo>
                    <a:pt x="143" y="202"/>
                    <a:pt x="145" y="204"/>
                    <a:pt x="148" y="204"/>
                  </a:cubicBezTo>
                  <a:cubicBezTo>
                    <a:pt x="226" y="204"/>
                    <a:pt x="226" y="204"/>
                    <a:pt x="226" y="204"/>
                  </a:cubicBezTo>
                  <a:cubicBezTo>
                    <a:pt x="233" y="204"/>
                    <a:pt x="240" y="198"/>
                    <a:pt x="240" y="190"/>
                  </a:cubicBezTo>
                  <a:cubicBezTo>
                    <a:pt x="240" y="38"/>
                    <a:pt x="240" y="38"/>
                    <a:pt x="240" y="38"/>
                  </a:cubicBezTo>
                  <a:cubicBezTo>
                    <a:pt x="240" y="31"/>
                    <a:pt x="233" y="24"/>
                    <a:pt x="226" y="24"/>
                  </a:cubicBezTo>
                  <a:close/>
                  <a:moveTo>
                    <a:pt x="14" y="10"/>
                  </a:moveTo>
                  <a:cubicBezTo>
                    <a:pt x="49" y="10"/>
                    <a:pt x="49" y="10"/>
                    <a:pt x="49" y="10"/>
                  </a:cubicBezTo>
                  <a:cubicBezTo>
                    <a:pt x="51" y="12"/>
                    <a:pt x="56" y="21"/>
                    <a:pt x="60" y="31"/>
                  </a:cubicBezTo>
                  <a:cubicBezTo>
                    <a:pt x="60" y="33"/>
                    <a:pt x="62" y="34"/>
                    <a:pt x="64" y="34"/>
                  </a:cubicBezTo>
                  <a:cubicBezTo>
                    <a:pt x="226" y="34"/>
                    <a:pt x="226" y="34"/>
                    <a:pt x="226" y="34"/>
                  </a:cubicBezTo>
                  <a:cubicBezTo>
                    <a:pt x="228" y="34"/>
                    <a:pt x="230" y="36"/>
                    <a:pt x="230" y="38"/>
                  </a:cubicBezTo>
                  <a:cubicBezTo>
                    <a:pt x="230" y="57"/>
                    <a:pt x="230" y="57"/>
                    <a:pt x="230" y="57"/>
                  </a:cubicBezTo>
                  <a:cubicBezTo>
                    <a:pt x="9" y="57"/>
                    <a:pt x="9" y="57"/>
                    <a:pt x="9" y="57"/>
                  </a:cubicBezTo>
                  <a:cubicBezTo>
                    <a:pt x="9" y="14"/>
                    <a:pt x="9" y="14"/>
                    <a:pt x="9" y="14"/>
                  </a:cubicBezTo>
                  <a:cubicBezTo>
                    <a:pt x="9" y="12"/>
                    <a:pt x="11" y="10"/>
                    <a:pt x="14" y="10"/>
                  </a:cubicBezTo>
                  <a:close/>
                </a:path>
              </a:pathLst>
            </a:custGeom>
            <a:solidFill>
              <a:srgbClr val="006600"/>
            </a:solidFill>
            <a:ln w="6846" cap="flat">
              <a:noFill/>
              <a:prstDash val="solid"/>
              <a:miter/>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7">
              <a:extLst>
                <a:ext uri="{FF2B5EF4-FFF2-40B4-BE49-F238E27FC236}">
                  <a16:creationId xmlns:a16="http://schemas.microsoft.com/office/drawing/2014/main" id="{C9A0E5FC-5830-599E-D7A6-9E1209524A94}"/>
                </a:ext>
              </a:extLst>
            </p:cNvPr>
            <p:cNvSpPr>
              <a:spLocks/>
            </p:cNvSpPr>
            <p:nvPr/>
          </p:nvSpPr>
          <p:spPr bwMode="auto">
            <a:xfrm>
              <a:off x="319723" y="1408551"/>
              <a:ext cx="155223" cy="272378"/>
            </a:xfrm>
            <a:custGeom>
              <a:avLst/>
              <a:gdLst>
                <a:gd name="T0" fmla="*/ 70 w 78"/>
                <a:gd name="T1" fmla="*/ 42 h 137"/>
                <a:gd name="T2" fmla="*/ 73 w 78"/>
                <a:gd name="T3" fmla="*/ 44 h 137"/>
                <a:gd name="T4" fmla="*/ 77 w 78"/>
                <a:gd name="T5" fmla="*/ 42 h 137"/>
                <a:gd name="T6" fmla="*/ 77 w 78"/>
                <a:gd name="T7" fmla="*/ 36 h 137"/>
                <a:gd name="T8" fmla="*/ 42 w 78"/>
                <a:gd name="T9" fmla="*/ 2 h 137"/>
                <a:gd name="T10" fmla="*/ 41 w 78"/>
                <a:gd name="T11" fmla="*/ 0 h 137"/>
                <a:gd name="T12" fmla="*/ 37 w 78"/>
                <a:gd name="T13" fmla="*/ 0 h 137"/>
                <a:gd name="T14" fmla="*/ 36 w 78"/>
                <a:gd name="T15" fmla="*/ 2 h 137"/>
                <a:gd name="T16" fmla="*/ 1 w 78"/>
                <a:gd name="T17" fmla="*/ 36 h 137"/>
                <a:gd name="T18" fmla="*/ 1 w 78"/>
                <a:gd name="T19" fmla="*/ 42 h 137"/>
                <a:gd name="T20" fmla="*/ 8 w 78"/>
                <a:gd name="T21" fmla="*/ 42 h 137"/>
                <a:gd name="T22" fmla="*/ 34 w 78"/>
                <a:gd name="T23" fmla="*/ 17 h 137"/>
                <a:gd name="T24" fmla="*/ 34 w 78"/>
                <a:gd name="T25" fmla="*/ 132 h 137"/>
                <a:gd name="T26" fmla="*/ 39 w 78"/>
                <a:gd name="T27" fmla="*/ 137 h 137"/>
                <a:gd name="T28" fmla="*/ 44 w 78"/>
                <a:gd name="T29" fmla="*/ 132 h 137"/>
                <a:gd name="T30" fmla="*/ 44 w 78"/>
                <a:gd name="T31" fmla="*/ 17 h 137"/>
                <a:gd name="T32" fmla="*/ 70 w 78"/>
                <a:gd name="T33" fmla="*/ 4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 h="137">
                  <a:moveTo>
                    <a:pt x="70" y="42"/>
                  </a:moveTo>
                  <a:cubicBezTo>
                    <a:pt x="71" y="43"/>
                    <a:pt x="72" y="44"/>
                    <a:pt x="73" y="44"/>
                  </a:cubicBezTo>
                  <a:cubicBezTo>
                    <a:pt x="74" y="44"/>
                    <a:pt x="76" y="43"/>
                    <a:pt x="77" y="42"/>
                  </a:cubicBezTo>
                  <a:cubicBezTo>
                    <a:pt x="78" y="41"/>
                    <a:pt x="78" y="38"/>
                    <a:pt x="77" y="36"/>
                  </a:cubicBezTo>
                  <a:cubicBezTo>
                    <a:pt x="42" y="2"/>
                    <a:pt x="42" y="2"/>
                    <a:pt x="42" y="2"/>
                  </a:cubicBezTo>
                  <a:cubicBezTo>
                    <a:pt x="42" y="1"/>
                    <a:pt x="41" y="1"/>
                    <a:pt x="41" y="0"/>
                  </a:cubicBezTo>
                  <a:cubicBezTo>
                    <a:pt x="40" y="0"/>
                    <a:pt x="38" y="0"/>
                    <a:pt x="37" y="0"/>
                  </a:cubicBezTo>
                  <a:cubicBezTo>
                    <a:pt x="37" y="1"/>
                    <a:pt x="36" y="1"/>
                    <a:pt x="36" y="2"/>
                  </a:cubicBezTo>
                  <a:cubicBezTo>
                    <a:pt x="1" y="36"/>
                    <a:pt x="1" y="36"/>
                    <a:pt x="1" y="36"/>
                  </a:cubicBezTo>
                  <a:cubicBezTo>
                    <a:pt x="0" y="38"/>
                    <a:pt x="0" y="41"/>
                    <a:pt x="1" y="42"/>
                  </a:cubicBezTo>
                  <a:cubicBezTo>
                    <a:pt x="3" y="44"/>
                    <a:pt x="6" y="44"/>
                    <a:pt x="8" y="42"/>
                  </a:cubicBezTo>
                  <a:cubicBezTo>
                    <a:pt x="34" y="17"/>
                    <a:pt x="34" y="17"/>
                    <a:pt x="34" y="17"/>
                  </a:cubicBezTo>
                  <a:cubicBezTo>
                    <a:pt x="34" y="132"/>
                    <a:pt x="34" y="132"/>
                    <a:pt x="34" y="132"/>
                  </a:cubicBezTo>
                  <a:cubicBezTo>
                    <a:pt x="34" y="135"/>
                    <a:pt x="36" y="137"/>
                    <a:pt x="39" y="137"/>
                  </a:cubicBezTo>
                  <a:cubicBezTo>
                    <a:pt x="42" y="137"/>
                    <a:pt x="44" y="135"/>
                    <a:pt x="44" y="132"/>
                  </a:cubicBezTo>
                  <a:cubicBezTo>
                    <a:pt x="44" y="17"/>
                    <a:pt x="44" y="17"/>
                    <a:pt x="44" y="17"/>
                  </a:cubicBezTo>
                  <a:lnTo>
                    <a:pt x="70" y="42"/>
                  </a:lnTo>
                  <a:close/>
                </a:path>
              </a:pathLst>
            </a:custGeom>
            <a:solidFill>
              <a:srgbClr val="006600"/>
            </a:solidFill>
            <a:ln w="6846" cap="flat">
              <a:noFill/>
              <a:prstDash val="solid"/>
              <a:miter/>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1" name="Graphic 10" descr="Disk outline">
            <a:extLst>
              <a:ext uri="{FF2B5EF4-FFF2-40B4-BE49-F238E27FC236}">
                <a16:creationId xmlns:a16="http://schemas.microsoft.com/office/drawing/2014/main" id="{0D21EC38-93D0-F4DF-2296-885E01BA00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99927" y="4467882"/>
            <a:ext cx="535629" cy="535629"/>
          </a:xfrm>
          <a:prstGeom prst="rect">
            <a:avLst/>
          </a:prstGeom>
        </p:spPr>
      </p:pic>
      <p:cxnSp>
        <p:nvCxnSpPr>
          <p:cNvPr id="12" name="Straight Connector 11">
            <a:extLst>
              <a:ext uri="{FF2B5EF4-FFF2-40B4-BE49-F238E27FC236}">
                <a16:creationId xmlns:a16="http://schemas.microsoft.com/office/drawing/2014/main" id="{1ECEDD8E-558D-40FF-E2F3-0BA161C756D5}"/>
              </a:ext>
            </a:extLst>
          </p:cNvPr>
          <p:cNvCxnSpPr>
            <a:cxnSpLocks/>
          </p:cNvCxnSpPr>
          <p:nvPr/>
        </p:nvCxnSpPr>
        <p:spPr>
          <a:xfrm>
            <a:off x="6876352" y="2031943"/>
            <a:ext cx="4654967" cy="18098"/>
          </a:xfrm>
          <a:prstGeom prst="line">
            <a:avLst/>
          </a:prstGeom>
          <a:ln w="53975" cmpd="sng">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D427B48F-77D1-EFFB-B523-4BD339542CFC}"/>
              </a:ext>
            </a:extLst>
          </p:cNvPr>
          <p:cNvSpPr/>
          <p:nvPr/>
        </p:nvSpPr>
        <p:spPr>
          <a:xfrm>
            <a:off x="6837024" y="1765300"/>
            <a:ext cx="4055502" cy="276038"/>
          </a:xfrm>
          <a:prstGeom prst="rect">
            <a:avLst/>
          </a:prstGeom>
        </p:spPr>
        <p:txBody>
          <a:bodyPr wrap="square">
            <a:spAutoFit/>
          </a:bodyPr>
          <a:lstStyle/>
          <a:p>
            <a:pPr marL="12700" marR="0" lvl="0" indent="0" algn="l" defTabSz="914400" rtl="0" eaLnBrk="1" fontAlgn="auto" latinLnBrk="0" hangingPunct="1">
              <a:lnSpc>
                <a:spcPct val="85000"/>
              </a:lnSpc>
              <a:spcBef>
                <a:spcPts val="60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Case Attachment Requirements</a:t>
            </a:r>
          </a:p>
        </p:txBody>
      </p:sp>
      <p:sp>
        <p:nvSpPr>
          <p:cNvPr id="6" name="Rectangle 5">
            <a:extLst>
              <a:ext uri="{FF2B5EF4-FFF2-40B4-BE49-F238E27FC236}">
                <a16:creationId xmlns:a16="http://schemas.microsoft.com/office/drawing/2014/main" id="{58C02E86-CF71-1EBB-7CF9-9FC79A1A2A29}"/>
              </a:ext>
            </a:extLst>
          </p:cNvPr>
          <p:cNvSpPr/>
          <p:nvPr/>
        </p:nvSpPr>
        <p:spPr>
          <a:xfrm>
            <a:off x="6837024" y="2264042"/>
            <a:ext cx="4733624" cy="561809"/>
          </a:xfrm>
          <a:prstGeom prst="rect">
            <a:avLst/>
          </a:prstGeom>
          <a:solidFill>
            <a:schemeClr val="accent6">
              <a:lumMod val="40000"/>
              <a:lumOff val="6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Third-party evidence identified and utilized to decision the investigation must be:</a:t>
            </a:r>
          </a:p>
        </p:txBody>
      </p:sp>
      <p:pic>
        <p:nvPicPr>
          <p:cNvPr id="14" name="Graphic 13" descr="Touchscreen outline">
            <a:extLst>
              <a:ext uri="{FF2B5EF4-FFF2-40B4-BE49-F238E27FC236}">
                <a16:creationId xmlns:a16="http://schemas.microsoft.com/office/drawing/2014/main" id="{564A59A5-518D-C780-F88B-F3BCC78181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33027" y="3748084"/>
            <a:ext cx="535629" cy="535629"/>
          </a:xfrm>
          <a:prstGeom prst="rect">
            <a:avLst/>
          </a:prstGeom>
        </p:spPr>
      </p:pic>
      <p:sp>
        <p:nvSpPr>
          <p:cNvPr id="15" name="Rectangle: Rounded Corners 14">
            <a:extLst>
              <a:ext uri="{FF2B5EF4-FFF2-40B4-BE49-F238E27FC236}">
                <a16:creationId xmlns:a16="http://schemas.microsoft.com/office/drawing/2014/main" id="{67E73956-35D5-1633-4453-0E9C856BED8A}"/>
              </a:ext>
            </a:extLst>
          </p:cNvPr>
          <p:cNvSpPr/>
          <p:nvPr/>
        </p:nvSpPr>
        <p:spPr>
          <a:xfrm>
            <a:off x="9005281" y="3825038"/>
            <a:ext cx="2235835" cy="373372"/>
          </a:xfrm>
          <a:prstGeom prst="roundRect">
            <a:avLst/>
          </a:prstGeom>
          <a:ln/>
        </p:spPr>
        <p:style>
          <a:lnRef idx="2">
            <a:schemeClr val="accent6"/>
          </a:lnRef>
          <a:fillRef idx="1">
            <a:schemeClr val="lt1"/>
          </a:fillRef>
          <a:effectRef idx="0">
            <a:schemeClr val="accent6"/>
          </a:effectRef>
          <a:fontRef idx="minor">
            <a:schemeClr val="dk1"/>
          </a:fontRef>
        </p:style>
        <p:txBody>
          <a:bodyPr wrap="square" lIns="162000" tIns="54000" rIns="72000" bIns="5400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Captured</a:t>
            </a:r>
          </a:p>
        </p:txBody>
      </p:sp>
      <p:grpSp>
        <p:nvGrpSpPr>
          <p:cNvPr id="16" name="Graphic 1100">
            <a:extLst>
              <a:ext uri="{FF2B5EF4-FFF2-40B4-BE49-F238E27FC236}">
                <a16:creationId xmlns:a16="http://schemas.microsoft.com/office/drawing/2014/main" id="{B19835D5-3B0B-D7DA-F33F-4D2DE4A1D6C7}"/>
              </a:ext>
            </a:extLst>
          </p:cNvPr>
          <p:cNvGrpSpPr/>
          <p:nvPr/>
        </p:nvGrpSpPr>
        <p:grpSpPr>
          <a:xfrm>
            <a:off x="6880575" y="3033680"/>
            <a:ext cx="583507" cy="582958"/>
            <a:chOff x="5708769" y="4312706"/>
            <a:chExt cx="362312" cy="361971"/>
          </a:xfrm>
          <a:solidFill>
            <a:schemeClr val="accent6">
              <a:lumMod val="50000"/>
            </a:schemeClr>
          </a:solidFill>
        </p:grpSpPr>
        <p:sp>
          <p:nvSpPr>
            <p:cNvPr id="17" name="Graphic 1100">
              <a:extLst>
                <a:ext uri="{FF2B5EF4-FFF2-40B4-BE49-F238E27FC236}">
                  <a16:creationId xmlns:a16="http://schemas.microsoft.com/office/drawing/2014/main" id="{B00E889A-D8E2-7C34-1FB8-E66D360AE65A}"/>
                </a:ext>
              </a:extLst>
            </p:cNvPr>
            <p:cNvSpPr/>
            <p:nvPr/>
          </p:nvSpPr>
          <p:spPr>
            <a:xfrm>
              <a:off x="5708769" y="4312706"/>
              <a:ext cx="362312" cy="361971"/>
            </a:xfrm>
            <a:custGeom>
              <a:avLst/>
              <a:gdLst>
                <a:gd name="connsiteX0" fmla="*/ 181474 w 362312"/>
                <a:gd name="connsiteY0" fmla="*/ 0 h 361971"/>
                <a:gd name="connsiteX1" fmla="*/ 0 w 362312"/>
                <a:gd name="connsiteY1" fmla="*/ 180667 h 361971"/>
                <a:gd name="connsiteX2" fmla="*/ 180835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0 h 361971"/>
                <a:gd name="connsiteX7" fmla="*/ 181474 w 362312"/>
                <a:gd name="connsiteY7" fmla="*/ 349204 h 361971"/>
                <a:gd name="connsiteX8" fmla="*/ 12780 w 362312"/>
                <a:gd name="connsiteY8" fmla="*/ 181305 h 361971"/>
                <a:gd name="connsiteX9" fmla="*/ 180835 w 362312"/>
                <a:gd name="connsiteY9" fmla="*/ 12768 h 361971"/>
                <a:gd name="connsiteX10" fmla="*/ 349529 w 362312"/>
                <a:gd name="connsiteY10" fmla="*/ 180667 h 361971"/>
                <a:gd name="connsiteX11" fmla="*/ 349529 w 362312"/>
                <a:gd name="connsiteY11" fmla="*/ 180667 h 361971"/>
                <a:gd name="connsiteX12" fmla="*/ 181474 w 362312"/>
                <a:gd name="connsiteY12" fmla="*/ 349204 h 361971"/>
                <a:gd name="connsiteX13" fmla="*/ 181474 w 362312"/>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2" h="361971">
                  <a:moveTo>
                    <a:pt x="181474" y="0"/>
                  </a:moveTo>
                  <a:cubicBezTo>
                    <a:pt x="81152" y="0"/>
                    <a:pt x="0" y="81077"/>
                    <a:pt x="0" y="180667"/>
                  </a:cubicBezTo>
                  <a:cubicBezTo>
                    <a:pt x="0" y="280257"/>
                    <a:pt x="81152" y="361972"/>
                    <a:pt x="180835" y="361972"/>
                  </a:cubicBezTo>
                  <a:cubicBezTo>
                    <a:pt x="280518" y="361972"/>
                    <a:pt x="362309" y="280895"/>
                    <a:pt x="362309" y="181305"/>
                  </a:cubicBezTo>
                  <a:cubicBezTo>
                    <a:pt x="362309" y="181305"/>
                    <a:pt x="362309" y="181305"/>
                    <a:pt x="362309" y="181305"/>
                  </a:cubicBezTo>
                  <a:cubicBezTo>
                    <a:pt x="362948" y="81077"/>
                    <a:pt x="281796" y="0"/>
                    <a:pt x="181474" y="0"/>
                  </a:cubicBezTo>
                  <a:lnTo>
                    <a:pt x="181474" y="0"/>
                  </a:ln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50168" y="273873"/>
                    <a:pt x="274767" y="349204"/>
                    <a:pt x="181474" y="349204"/>
                  </a:cubicBezTo>
                  <a:lnTo>
                    <a:pt x="181474" y="349204"/>
                  </a:lnTo>
                  <a:close/>
                </a:path>
              </a:pathLst>
            </a:custGeom>
            <a:solidFill>
              <a:srgbClr val="0066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3" name="Graphic 1100">
              <a:extLst>
                <a:ext uri="{FF2B5EF4-FFF2-40B4-BE49-F238E27FC236}">
                  <a16:creationId xmlns:a16="http://schemas.microsoft.com/office/drawing/2014/main" id="{69D61132-825E-6F88-5E4B-C5EAA686C1C8}"/>
                </a:ext>
              </a:extLst>
            </p:cNvPr>
            <p:cNvSpPr/>
            <p:nvPr/>
          </p:nvSpPr>
          <p:spPr>
            <a:xfrm>
              <a:off x="5818676" y="4383568"/>
              <a:ext cx="160387" cy="219608"/>
            </a:xfrm>
            <a:custGeom>
              <a:avLst/>
              <a:gdLst>
                <a:gd name="connsiteX0" fmla="*/ 158471 w 160387"/>
                <a:gd name="connsiteY0" fmla="*/ 45326 h 219608"/>
                <a:gd name="connsiteX1" fmla="*/ 115019 w 160387"/>
                <a:gd name="connsiteY1" fmla="*/ 1915 h 219608"/>
                <a:gd name="connsiteX2" fmla="*/ 111185 w 160387"/>
                <a:gd name="connsiteY2" fmla="*/ 0 h 219608"/>
                <a:gd name="connsiteX3" fmla="*/ 110546 w 160387"/>
                <a:gd name="connsiteY3" fmla="*/ 0 h 219608"/>
                <a:gd name="connsiteX4" fmla="*/ 6390 w 160387"/>
                <a:gd name="connsiteY4" fmla="*/ 0 h 219608"/>
                <a:gd name="connsiteX5" fmla="*/ 0 w 160387"/>
                <a:gd name="connsiteY5" fmla="*/ 6384 h 219608"/>
                <a:gd name="connsiteX6" fmla="*/ 0 w 160387"/>
                <a:gd name="connsiteY6" fmla="*/ 40857 h 219608"/>
                <a:gd name="connsiteX7" fmla="*/ 6390 w 160387"/>
                <a:gd name="connsiteY7" fmla="*/ 47241 h 219608"/>
                <a:gd name="connsiteX8" fmla="*/ 12780 w 160387"/>
                <a:gd name="connsiteY8" fmla="*/ 40857 h 219608"/>
                <a:gd name="connsiteX9" fmla="*/ 12780 w 160387"/>
                <a:gd name="connsiteY9" fmla="*/ 12768 h 219608"/>
                <a:gd name="connsiteX10" fmla="*/ 104156 w 160387"/>
                <a:gd name="connsiteY10" fmla="*/ 12768 h 219608"/>
                <a:gd name="connsiteX11" fmla="*/ 104156 w 160387"/>
                <a:gd name="connsiteY11" fmla="*/ 49795 h 219608"/>
                <a:gd name="connsiteX12" fmla="*/ 110546 w 160387"/>
                <a:gd name="connsiteY12" fmla="*/ 56179 h 219608"/>
                <a:gd name="connsiteX13" fmla="*/ 147608 w 160387"/>
                <a:gd name="connsiteY13" fmla="*/ 56179 h 219608"/>
                <a:gd name="connsiteX14" fmla="*/ 147608 w 160387"/>
                <a:gd name="connsiteY14" fmla="*/ 206203 h 219608"/>
                <a:gd name="connsiteX15" fmla="*/ 12780 w 160387"/>
                <a:gd name="connsiteY15" fmla="*/ 206203 h 219608"/>
                <a:gd name="connsiteX16" fmla="*/ 12780 w 160387"/>
                <a:gd name="connsiteY16" fmla="*/ 150662 h 219608"/>
                <a:gd name="connsiteX17" fmla="*/ 6390 w 160387"/>
                <a:gd name="connsiteY17" fmla="*/ 144278 h 219608"/>
                <a:gd name="connsiteX18" fmla="*/ 0 w 160387"/>
                <a:gd name="connsiteY18" fmla="*/ 150662 h 219608"/>
                <a:gd name="connsiteX19" fmla="*/ 0 w 160387"/>
                <a:gd name="connsiteY19" fmla="*/ 213225 h 219608"/>
                <a:gd name="connsiteX20" fmla="*/ 6390 w 160387"/>
                <a:gd name="connsiteY20" fmla="*/ 219609 h 219608"/>
                <a:gd name="connsiteX21" fmla="*/ 153998 w 160387"/>
                <a:gd name="connsiteY21" fmla="*/ 219609 h 219608"/>
                <a:gd name="connsiteX22" fmla="*/ 160388 w 160387"/>
                <a:gd name="connsiteY22" fmla="*/ 213225 h 219608"/>
                <a:gd name="connsiteX23" fmla="*/ 160388 w 160387"/>
                <a:gd name="connsiteY23" fmla="*/ 50433 h 219608"/>
                <a:gd name="connsiteX24" fmla="*/ 159748 w 160387"/>
                <a:gd name="connsiteY24" fmla="*/ 47880 h 219608"/>
                <a:gd name="connsiteX25" fmla="*/ 158471 w 160387"/>
                <a:gd name="connsiteY25" fmla="*/ 45326 h 219608"/>
                <a:gd name="connsiteX26" fmla="*/ 116936 w 160387"/>
                <a:gd name="connsiteY26" fmla="*/ 22344 h 219608"/>
                <a:gd name="connsiteX27" fmla="*/ 138662 w 160387"/>
                <a:gd name="connsiteY27" fmla="*/ 44049 h 219608"/>
                <a:gd name="connsiteX28" fmla="*/ 116936 w 160387"/>
                <a:gd name="connsiteY28" fmla="*/ 44049 h 219608"/>
                <a:gd name="connsiteX29" fmla="*/ 116936 w 160387"/>
                <a:gd name="connsiteY29" fmla="*/ 22344 h 21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0387" h="219608">
                  <a:moveTo>
                    <a:pt x="158471" y="45326"/>
                  </a:moveTo>
                  <a:lnTo>
                    <a:pt x="115019" y="1915"/>
                  </a:lnTo>
                  <a:cubicBezTo>
                    <a:pt x="113741" y="638"/>
                    <a:pt x="112463" y="0"/>
                    <a:pt x="111185" y="0"/>
                  </a:cubicBezTo>
                  <a:lnTo>
                    <a:pt x="110546" y="0"/>
                  </a:lnTo>
                  <a:lnTo>
                    <a:pt x="6390" y="0"/>
                  </a:lnTo>
                  <a:cubicBezTo>
                    <a:pt x="2556" y="0"/>
                    <a:pt x="0" y="2553"/>
                    <a:pt x="0" y="6384"/>
                  </a:cubicBezTo>
                  <a:lnTo>
                    <a:pt x="0" y="40857"/>
                  </a:lnTo>
                  <a:cubicBezTo>
                    <a:pt x="0" y="44688"/>
                    <a:pt x="2556" y="47241"/>
                    <a:pt x="6390" y="47241"/>
                  </a:cubicBezTo>
                  <a:cubicBezTo>
                    <a:pt x="10224" y="47241"/>
                    <a:pt x="12780" y="44688"/>
                    <a:pt x="12780" y="40857"/>
                  </a:cubicBezTo>
                  <a:lnTo>
                    <a:pt x="12780" y="12768"/>
                  </a:lnTo>
                  <a:lnTo>
                    <a:pt x="104156" y="12768"/>
                  </a:lnTo>
                  <a:lnTo>
                    <a:pt x="104156" y="49795"/>
                  </a:lnTo>
                  <a:cubicBezTo>
                    <a:pt x="104156" y="53625"/>
                    <a:pt x="106712" y="56179"/>
                    <a:pt x="110546" y="56179"/>
                  </a:cubicBezTo>
                  <a:lnTo>
                    <a:pt x="147608" y="56179"/>
                  </a:lnTo>
                  <a:lnTo>
                    <a:pt x="147608" y="206203"/>
                  </a:lnTo>
                  <a:lnTo>
                    <a:pt x="12780" y="206203"/>
                  </a:lnTo>
                  <a:lnTo>
                    <a:pt x="12780" y="150662"/>
                  </a:lnTo>
                  <a:cubicBezTo>
                    <a:pt x="12780" y="146832"/>
                    <a:pt x="10224" y="144278"/>
                    <a:pt x="6390" y="144278"/>
                  </a:cubicBezTo>
                  <a:cubicBezTo>
                    <a:pt x="2556" y="144278"/>
                    <a:pt x="0" y="146832"/>
                    <a:pt x="0" y="150662"/>
                  </a:cubicBezTo>
                  <a:lnTo>
                    <a:pt x="0" y="213225"/>
                  </a:lnTo>
                  <a:cubicBezTo>
                    <a:pt x="0" y="217055"/>
                    <a:pt x="2556" y="219609"/>
                    <a:pt x="6390" y="219609"/>
                  </a:cubicBezTo>
                  <a:lnTo>
                    <a:pt x="153998" y="219609"/>
                  </a:lnTo>
                  <a:cubicBezTo>
                    <a:pt x="157832" y="219609"/>
                    <a:pt x="160388" y="217055"/>
                    <a:pt x="160388" y="213225"/>
                  </a:cubicBezTo>
                  <a:lnTo>
                    <a:pt x="160388" y="50433"/>
                  </a:lnTo>
                  <a:cubicBezTo>
                    <a:pt x="160388" y="49795"/>
                    <a:pt x="160388" y="48518"/>
                    <a:pt x="159748" y="47880"/>
                  </a:cubicBezTo>
                  <a:cubicBezTo>
                    <a:pt x="159748" y="47241"/>
                    <a:pt x="159110" y="45964"/>
                    <a:pt x="158471" y="45326"/>
                  </a:cubicBezTo>
                  <a:close/>
                  <a:moveTo>
                    <a:pt x="116936" y="22344"/>
                  </a:moveTo>
                  <a:lnTo>
                    <a:pt x="138662" y="44049"/>
                  </a:lnTo>
                  <a:lnTo>
                    <a:pt x="116936" y="44049"/>
                  </a:lnTo>
                  <a:lnTo>
                    <a:pt x="116936" y="22344"/>
                  </a:lnTo>
                  <a:close/>
                </a:path>
              </a:pathLst>
            </a:custGeom>
            <a:solidFill>
              <a:srgbClr val="0066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4" name="Graphic 1100">
              <a:extLst>
                <a:ext uri="{FF2B5EF4-FFF2-40B4-BE49-F238E27FC236}">
                  <a16:creationId xmlns:a16="http://schemas.microsoft.com/office/drawing/2014/main" id="{F14ADE81-30EC-E27F-796C-8336BDE9BC14}"/>
                </a:ext>
              </a:extLst>
            </p:cNvPr>
            <p:cNvSpPr/>
            <p:nvPr/>
          </p:nvSpPr>
          <p:spPr>
            <a:xfrm>
              <a:off x="5892800" y="4499118"/>
              <a:ext cx="46646" cy="12767"/>
            </a:xfrm>
            <a:custGeom>
              <a:avLst/>
              <a:gdLst>
                <a:gd name="connsiteX0" fmla="*/ 46646 w 46646"/>
                <a:gd name="connsiteY0" fmla="*/ 6384 h 12767"/>
                <a:gd name="connsiteX1" fmla="*/ 40257 w 46646"/>
                <a:gd name="connsiteY1" fmla="*/ 0 h 12767"/>
                <a:gd name="connsiteX2" fmla="*/ 6390 w 46646"/>
                <a:gd name="connsiteY2" fmla="*/ 0 h 12767"/>
                <a:gd name="connsiteX3" fmla="*/ 0 w 46646"/>
                <a:gd name="connsiteY3" fmla="*/ 6384 h 12767"/>
                <a:gd name="connsiteX4" fmla="*/ 6390 w 46646"/>
                <a:gd name="connsiteY4" fmla="*/ 12768 h 12767"/>
                <a:gd name="connsiteX5" fmla="*/ 40257 w 46646"/>
                <a:gd name="connsiteY5" fmla="*/ 12768 h 12767"/>
                <a:gd name="connsiteX6" fmla="*/ 46646 w 46646"/>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46" h="12767">
                  <a:moveTo>
                    <a:pt x="46646" y="6384"/>
                  </a:moveTo>
                  <a:cubicBezTo>
                    <a:pt x="46646" y="2554"/>
                    <a:pt x="44090" y="0"/>
                    <a:pt x="40257" y="0"/>
                  </a:cubicBezTo>
                  <a:lnTo>
                    <a:pt x="6390" y="0"/>
                  </a:lnTo>
                  <a:cubicBezTo>
                    <a:pt x="2556" y="0"/>
                    <a:pt x="0" y="2554"/>
                    <a:pt x="0" y="6384"/>
                  </a:cubicBezTo>
                  <a:cubicBezTo>
                    <a:pt x="0" y="10214"/>
                    <a:pt x="2556" y="12768"/>
                    <a:pt x="6390" y="12768"/>
                  </a:cubicBezTo>
                  <a:lnTo>
                    <a:pt x="40257" y="12768"/>
                  </a:lnTo>
                  <a:cubicBezTo>
                    <a:pt x="43451" y="12768"/>
                    <a:pt x="46646" y="9576"/>
                    <a:pt x="46646" y="6384"/>
                  </a:cubicBezTo>
                  <a:close/>
                </a:path>
              </a:pathLst>
            </a:custGeom>
            <a:solidFill>
              <a:srgbClr val="0066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5" name="Graphic 1100">
              <a:extLst>
                <a:ext uri="{FF2B5EF4-FFF2-40B4-BE49-F238E27FC236}">
                  <a16:creationId xmlns:a16="http://schemas.microsoft.com/office/drawing/2014/main" id="{192653D0-831A-8690-FF0F-3391FB3E6C67}"/>
                </a:ext>
              </a:extLst>
            </p:cNvPr>
            <p:cNvSpPr/>
            <p:nvPr/>
          </p:nvSpPr>
          <p:spPr>
            <a:xfrm>
              <a:off x="5880020" y="4469113"/>
              <a:ext cx="59426" cy="12767"/>
            </a:xfrm>
            <a:custGeom>
              <a:avLst/>
              <a:gdLst>
                <a:gd name="connsiteX0" fmla="*/ 53036 w 59426"/>
                <a:gd name="connsiteY0" fmla="*/ 0 h 12767"/>
                <a:gd name="connsiteX1" fmla="*/ 6390 w 59426"/>
                <a:gd name="connsiteY1" fmla="*/ 0 h 12767"/>
                <a:gd name="connsiteX2" fmla="*/ 0 w 59426"/>
                <a:gd name="connsiteY2" fmla="*/ 6384 h 12767"/>
                <a:gd name="connsiteX3" fmla="*/ 6390 w 59426"/>
                <a:gd name="connsiteY3" fmla="*/ 12768 h 12767"/>
                <a:gd name="connsiteX4" fmla="*/ 53036 w 59426"/>
                <a:gd name="connsiteY4" fmla="*/ 12768 h 12767"/>
                <a:gd name="connsiteX5" fmla="*/ 59426 w 59426"/>
                <a:gd name="connsiteY5" fmla="*/ 6384 h 12767"/>
                <a:gd name="connsiteX6" fmla="*/ 53036 w 59426"/>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6" h="12767">
                  <a:moveTo>
                    <a:pt x="53036" y="0"/>
                  </a:moveTo>
                  <a:lnTo>
                    <a:pt x="6390" y="0"/>
                  </a:lnTo>
                  <a:cubicBezTo>
                    <a:pt x="2556" y="0"/>
                    <a:pt x="0" y="2554"/>
                    <a:pt x="0" y="6384"/>
                  </a:cubicBezTo>
                  <a:cubicBezTo>
                    <a:pt x="0" y="10215"/>
                    <a:pt x="2556" y="12768"/>
                    <a:pt x="6390" y="12768"/>
                  </a:cubicBezTo>
                  <a:lnTo>
                    <a:pt x="53036" y="12768"/>
                  </a:lnTo>
                  <a:cubicBezTo>
                    <a:pt x="56870" y="12768"/>
                    <a:pt x="59426" y="10215"/>
                    <a:pt x="59426" y="6384"/>
                  </a:cubicBezTo>
                  <a:cubicBezTo>
                    <a:pt x="59426" y="2554"/>
                    <a:pt x="56231" y="0"/>
                    <a:pt x="53036" y="0"/>
                  </a:cubicBezTo>
                  <a:close/>
                </a:path>
              </a:pathLst>
            </a:custGeom>
            <a:solidFill>
              <a:srgbClr val="0066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Graphic 1100">
              <a:extLst>
                <a:ext uri="{FF2B5EF4-FFF2-40B4-BE49-F238E27FC236}">
                  <a16:creationId xmlns:a16="http://schemas.microsoft.com/office/drawing/2014/main" id="{687B1F7A-AF1D-C6BF-634E-DAF0055E11B9}"/>
                </a:ext>
              </a:extLst>
            </p:cNvPr>
            <p:cNvSpPr/>
            <p:nvPr/>
          </p:nvSpPr>
          <p:spPr>
            <a:xfrm>
              <a:off x="5901106" y="4528484"/>
              <a:ext cx="36422" cy="12767"/>
            </a:xfrm>
            <a:custGeom>
              <a:avLst/>
              <a:gdLst>
                <a:gd name="connsiteX0" fmla="*/ 6390 w 36422"/>
                <a:gd name="connsiteY0" fmla="*/ 0 h 12767"/>
                <a:gd name="connsiteX1" fmla="*/ 0 w 36422"/>
                <a:gd name="connsiteY1" fmla="*/ 6384 h 12767"/>
                <a:gd name="connsiteX2" fmla="*/ 6390 w 36422"/>
                <a:gd name="connsiteY2" fmla="*/ 12768 h 12767"/>
                <a:gd name="connsiteX3" fmla="*/ 30033 w 36422"/>
                <a:gd name="connsiteY3" fmla="*/ 12768 h 12767"/>
                <a:gd name="connsiteX4" fmla="*/ 36423 w 36422"/>
                <a:gd name="connsiteY4" fmla="*/ 6384 h 12767"/>
                <a:gd name="connsiteX5" fmla="*/ 30033 w 36422"/>
                <a:gd name="connsiteY5" fmla="*/ 0 h 12767"/>
                <a:gd name="connsiteX6" fmla="*/ 6390 w 364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2" h="12767">
                  <a:moveTo>
                    <a:pt x="6390" y="0"/>
                  </a:moveTo>
                  <a:cubicBezTo>
                    <a:pt x="2556" y="0"/>
                    <a:pt x="0" y="2554"/>
                    <a:pt x="0" y="6384"/>
                  </a:cubicBezTo>
                  <a:cubicBezTo>
                    <a:pt x="0" y="10215"/>
                    <a:pt x="2556" y="12768"/>
                    <a:pt x="6390" y="12768"/>
                  </a:cubicBezTo>
                  <a:lnTo>
                    <a:pt x="30033" y="12768"/>
                  </a:lnTo>
                  <a:cubicBezTo>
                    <a:pt x="33867" y="12768"/>
                    <a:pt x="36423" y="10215"/>
                    <a:pt x="36423" y="6384"/>
                  </a:cubicBezTo>
                  <a:cubicBezTo>
                    <a:pt x="36423" y="2554"/>
                    <a:pt x="33867" y="0"/>
                    <a:pt x="30033" y="0"/>
                  </a:cubicBezTo>
                  <a:lnTo>
                    <a:pt x="6390" y="0"/>
                  </a:lnTo>
                  <a:close/>
                </a:path>
              </a:pathLst>
            </a:custGeom>
            <a:solidFill>
              <a:srgbClr val="0066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7" name="Graphic 1100">
              <a:extLst>
                <a:ext uri="{FF2B5EF4-FFF2-40B4-BE49-F238E27FC236}">
                  <a16:creationId xmlns:a16="http://schemas.microsoft.com/office/drawing/2014/main" id="{8087C7C6-D394-AA4A-42DA-2B7F7040CAE1}"/>
                </a:ext>
              </a:extLst>
            </p:cNvPr>
            <p:cNvSpPr/>
            <p:nvPr/>
          </p:nvSpPr>
          <p:spPr>
            <a:xfrm>
              <a:off x="5776503" y="4432086"/>
              <a:ext cx="108628" cy="109165"/>
            </a:xfrm>
            <a:custGeom>
              <a:avLst/>
              <a:gdLst>
                <a:gd name="connsiteX0" fmla="*/ 70928 w 108628"/>
                <a:gd name="connsiteY0" fmla="*/ 101505 h 109165"/>
                <a:gd name="connsiteX1" fmla="*/ 100961 w 108628"/>
                <a:gd name="connsiteY1" fmla="*/ 109166 h 109165"/>
                <a:gd name="connsiteX2" fmla="*/ 102239 w 108628"/>
                <a:gd name="connsiteY2" fmla="*/ 109166 h 109165"/>
                <a:gd name="connsiteX3" fmla="*/ 106712 w 108628"/>
                <a:gd name="connsiteY3" fmla="*/ 107251 h 109165"/>
                <a:gd name="connsiteX4" fmla="*/ 108629 w 108628"/>
                <a:gd name="connsiteY4" fmla="*/ 101505 h 109165"/>
                <a:gd name="connsiteX5" fmla="*/ 101600 w 108628"/>
                <a:gd name="connsiteY5" fmla="*/ 70862 h 109165"/>
                <a:gd name="connsiteX6" fmla="*/ 99683 w 108628"/>
                <a:gd name="connsiteY6" fmla="*/ 67670 h 109165"/>
                <a:gd name="connsiteX7" fmla="*/ 33866 w 108628"/>
                <a:gd name="connsiteY7" fmla="*/ 1915 h 109165"/>
                <a:gd name="connsiteX8" fmla="*/ 24921 w 108628"/>
                <a:gd name="connsiteY8" fmla="*/ 1915 h 109165"/>
                <a:gd name="connsiteX9" fmla="*/ 1917 w 108628"/>
                <a:gd name="connsiteY9" fmla="*/ 24898 h 109165"/>
                <a:gd name="connsiteX10" fmla="*/ 1917 w 108628"/>
                <a:gd name="connsiteY10" fmla="*/ 33835 h 109165"/>
                <a:gd name="connsiteX11" fmla="*/ 1917 w 108628"/>
                <a:gd name="connsiteY11" fmla="*/ 33835 h 109165"/>
                <a:gd name="connsiteX12" fmla="*/ 68372 w 108628"/>
                <a:gd name="connsiteY12" fmla="*/ 100229 h 109165"/>
                <a:gd name="connsiteX13" fmla="*/ 70928 w 108628"/>
                <a:gd name="connsiteY13" fmla="*/ 101505 h 109165"/>
                <a:gd name="connsiteX14" fmla="*/ 79235 w 108628"/>
                <a:gd name="connsiteY14" fmla="*/ 90653 h 109165"/>
                <a:gd name="connsiteX15" fmla="*/ 90098 w 108628"/>
                <a:gd name="connsiteY15" fmla="*/ 79800 h 109165"/>
                <a:gd name="connsiteX16" fmla="*/ 93293 w 108628"/>
                <a:gd name="connsiteY16" fmla="*/ 93845 h 109165"/>
                <a:gd name="connsiteX17" fmla="*/ 79235 w 108628"/>
                <a:gd name="connsiteY17" fmla="*/ 90653 h 109165"/>
                <a:gd name="connsiteX18" fmla="*/ 28755 w 108628"/>
                <a:gd name="connsiteY18" fmla="*/ 15322 h 109165"/>
                <a:gd name="connsiteX19" fmla="*/ 82430 w 108628"/>
                <a:gd name="connsiteY19" fmla="*/ 68947 h 109165"/>
                <a:gd name="connsiteX20" fmla="*/ 68372 w 108628"/>
                <a:gd name="connsiteY20" fmla="*/ 82992 h 109165"/>
                <a:gd name="connsiteX21" fmla="*/ 14697 w 108628"/>
                <a:gd name="connsiteY21" fmla="*/ 29366 h 109165"/>
                <a:gd name="connsiteX22" fmla="*/ 28755 w 108628"/>
                <a:gd name="connsiteY22" fmla="*/ 15322 h 1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628" h="109165">
                  <a:moveTo>
                    <a:pt x="70928" y="101505"/>
                  </a:moveTo>
                  <a:lnTo>
                    <a:pt x="100961" y="109166"/>
                  </a:lnTo>
                  <a:cubicBezTo>
                    <a:pt x="101600" y="109166"/>
                    <a:pt x="102239" y="109166"/>
                    <a:pt x="102239" y="109166"/>
                  </a:cubicBezTo>
                  <a:cubicBezTo>
                    <a:pt x="104156" y="109166"/>
                    <a:pt x="105434" y="108528"/>
                    <a:pt x="106712" y="107251"/>
                  </a:cubicBezTo>
                  <a:cubicBezTo>
                    <a:pt x="107990" y="105974"/>
                    <a:pt x="108629" y="103420"/>
                    <a:pt x="108629" y="101505"/>
                  </a:cubicBezTo>
                  <a:lnTo>
                    <a:pt x="101600" y="70862"/>
                  </a:lnTo>
                  <a:cubicBezTo>
                    <a:pt x="101600" y="69585"/>
                    <a:pt x="100961" y="68947"/>
                    <a:pt x="99683" y="67670"/>
                  </a:cubicBezTo>
                  <a:lnTo>
                    <a:pt x="33866" y="1915"/>
                  </a:lnTo>
                  <a:cubicBezTo>
                    <a:pt x="31311" y="-638"/>
                    <a:pt x="27477" y="-638"/>
                    <a:pt x="24921" y="1915"/>
                  </a:cubicBezTo>
                  <a:lnTo>
                    <a:pt x="1917" y="24898"/>
                  </a:lnTo>
                  <a:cubicBezTo>
                    <a:pt x="-639" y="27451"/>
                    <a:pt x="-639" y="31282"/>
                    <a:pt x="1917" y="33835"/>
                  </a:cubicBezTo>
                  <a:cubicBezTo>
                    <a:pt x="1917" y="33835"/>
                    <a:pt x="1917" y="33835"/>
                    <a:pt x="1917" y="33835"/>
                  </a:cubicBezTo>
                  <a:lnTo>
                    <a:pt x="68372" y="100229"/>
                  </a:lnTo>
                  <a:cubicBezTo>
                    <a:pt x="69011" y="100229"/>
                    <a:pt x="69650" y="100867"/>
                    <a:pt x="70928" y="101505"/>
                  </a:cubicBezTo>
                  <a:close/>
                  <a:moveTo>
                    <a:pt x="79235" y="90653"/>
                  </a:moveTo>
                  <a:lnTo>
                    <a:pt x="90098" y="79800"/>
                  </a:lnTo>
                  <a:lnTo>
                    <a:pt x="93293" y="93845"/>
                  </a:lnTo>
                  <a:lnTo>
                    <a:pt x="79235" y="90653"/>
                  </a:lnTo>
                  <a:close/>
                  <a:moveTo>
                    <a:pt x="28755" y="15322"/>
                  </a:moveTo>
                  <a:lnTo>
                    <a:pt x="82430" y="68947"/>
                  </a:lnTo>
                  <a:lnTo>
                    <a:pt x="68372" y="82992"/>
                  </a:lnTo>
                  <a:lnTo>
                    <a:pt x="14697" y="29366"/>
                  </a:lnTo>
                  <a:lnTo>
                    <a:pt x="28755" y="15322"/>
                  </a:lnTo>
                  <a:close/>
                </a:path>
              </a:pathLst>
            </a:custGeom>
            <a:solidFill>
              <a:srgbClr val="006600"/>
            </a:solidFill>
            <a:ln w="68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28" name="Straight Connector 27">
            <a:extLst>
              <a:ext uri="{FF2B5EF4-FFF2-40B4-BE49-F238E27FC236}">
                <a16:creationId xmlns:a16="http://schemas.microsoft.com/office/drawing/2014/main" id="{9C426E23-4459-AE38-9B55-D5EC7A42F8F8}"/>
              </a:ext>
            </a:extLst>
          </p:cNvPr>
          <p:cNvCxnSpPr>
            <a:cxnSpLocks/>
          </p:cNvCxnSpPr>
          <p:nvPr/>
        </p:nvCxnSpPr>
        <p:spPr>
          <a:xfrm>
            <a:off x="7165839" y="3610304"/>
            <a:ext cx="20894" cy="1849281"/>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0" name="Straight Connector 29">
            <a:extLst>
              <a:ext uri="{FF2B5EF4-FFF2-40B4-BE49-F238E27FC236}">
                <a16:creationId xmlns:a16="http://schemas.microsoft.com/office/drawing/2014/main" id="{DF377C6F-B8D0-CADF-D361-F5185FC8F118}"/>
              </a:ext>
            </a:extLst>
          </p:cNvPr>
          <p:cNvCxnSpPr/>
          <p:nvPr/>
        </p:nvCxnSpPr>
        <p:spPr>
          <a:xfrm>
            <a:off x="7186733" y="4011724"/>
            <a:ext cx="621911"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1" name="Straight Connector 30">
            <a:extLst>
              <a:ext uri="{FF2B5EF4-FFF2-40B4-BE49-F238E27FC236}">
                <a16:creationId xmlns:a16="http://schemas.microsoft.com/office/drawing/2014/main" id="{43306705-D99B-8DBF-229D-63197C80E812}"/>
              </a:ext>
            </a:extLst>
          </p:cNvPr>
          <p:cNvCxnSpPr/>
          <p:nvPr/>
        </p:nvCxnSpPr>
        <p:spPr>
          <a:xfrm>
            <a:off x="7173343" y="4728360"/>
            <a:ext cx="621911" cy="0"/>
          </a:xfrm>
          <a:prstGeom prst="line">
            <a:avLst/>
          </a:prstGeom>
          <a:ln/>
        </p:spPr>
        <p:style>
          <a:lnRef idx="1">
            <a:schemeClr val="accent6"/>
          </a:lnRef>
          <a:fillRef idx="0">
            <a:schemeClr val="accent6"/>
          </a:fillRef>
          <a:effectRef idx="0">
            <a:schemeClr val="accent6"/>
          </a:effectRef>
          <a:fontRef idx="minor">
            <a:schemeClr val="tx1"/>
          </a:fontRef>
        </p:style>
      </p:cxnSp>
      <p:sp>
        <p:nvSpPr>
          <p:cNvPr id="32" name="Graphic 4">
            <a:extLst>
              <a:ext uri="{FF2B5EF4-FFF2-40B4-BE49-F238E27FC236}">
                <a16:creationId xmlns:a16="http://schemas.microsoft.com/office/drawing/2014/main" id="{C551C904-D6B7-48D1-FFC9-E3E919C03B2A}"/>
              </a:ext>
            </a:extLst>
          </p:cNvPr>
          <p:cNvSpPr/>
          <p:nvPr/>
        </p:nvSpPr>
        <p:spPr>
          <a:xfrm>
            <a:off x="7795254" y="3755709"/>
            <a:ext cx="582167" cy="552002"/>
          </a:xfrm>
          <a:custGeom>
            <a:avLst/>
            <a:gdLst>
              <a:gd name="connsiteX0" fmla="*/ 180835 w 361674"/>
              <a:gd name="connsiteY0" fmla="*/ 0 h 361971"/>
              <a:gd name="connsiteX1" fmla="*/ 0 w 361674"/>
              <a:gd name="connsiteY1" fmla="*/ 180667 h 361971"/>
              <a:gd name="connsiteX2" fmla="*/ 180835 w 361674"/>
              <a:gd name="connsiteY2" fmla="*/ 361971 h 361971"/>
              <a:gd name="connsiteX3" fmla="*/ 361670 w 361674"/>
              <a:gd name="connsiteY3" fmla="*/ 181305 h 361971"/>
              <a:gd name="connsiteX4" fmla="*/ 361670 w 361674"/>
              <a:gd name="connsiteY4" fmla="*/ 181305 h 361971"/>
              <a:gd name="connsiteX5" fmla="*/ 180835 w 361674"/>
              <a:gd name="connsiteY5" fmla="*/ 0 h 361971"/>
              <a:gd name="connsiteX6" fmla="*/ 180835 w 361674"/>
              <a:gd name="connsiteY6" fmla="*/ 349204 h 361971"/>
              <a:gd name="connsiteX7" fmla="*/ 12780 w 361674"/>
              <a:gd name="connsiteY7" fmla="*/ 181305 h 361971"/>
              <a:gd name="connsiteX8" fmla="*/ 180835 w 361674"/>
              <a:gd name="connsiteY8" fmla="*/ 12768 h 361971"/>
              <a:gd name="connsiteX9" fmla="*/ 348890 w 361674"/>
              <a:gd name="connsiteY9" fmla="*/ 180667 h 361971"/>
              <a:gd name="connsiteX10" fmla="*/ 348890 w 361674"/>
              <a:gd name="connsiteY10" fmla="*/ 180667 h 361971"/>
              <a:gd name="connsiteX11" fmla="*/ 180835 w 361674"/>
              <a:gd name="connsiteY11" fmla="*/ 349204 h 361971"/>
              <a:gd name="connsiteX12" fmla="*/ 180835 w 361674"/>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674" h="361971">
                <a:moveTo>
                  <a:pt x="180835" y="0"/>
                </a:moveTo>
                <a:cubicBezTo>
                  <a:pt x="80513" y="0"/>
                  <a:pt x="0" y="81076"/>
                  <a:pt x="0" y="180667"/>
                </a:cubicBezTo>
                <a:cubicBezTo>
                  <a:pt x="0" y="280895"/>
                  <a:pt x="81152" y="361971"/>
                  <a:pt x="180835" y="361971"/>
                </a:cubicBezTo>
                <a:cubicBezTo>
                  <a:pt x="281157" y="361971"/>
                  <a:pt x="361670" y="280895"/>
                  <a:pt x="361670" y="181305"/>
                </a:cubicBezTo>
                <a:lnTo>
                  <a:pt x="361670" y="181305"/>
                </a:lnTo>
                <a:cubicBezTo>
                  <a:pt x="362309" y="81076"/>
                  <a:pt x="281157" y="0"/>
                  <a:pt x="180835" y="0"/>
                </a:cubicBezTo>
                <a:close/>
                <a:moveTo>
                  <a:pt x="180835" y="349204"/>
                </a:moveTo>
                <a:cubicBezTo>
                  <a:pt x="87542" y="349204"/>
                  <a:pt x="12780" y="273873"/>
                  <a:pt x="12780" y="181305"/>
                </a:cubicBezTo>
                <a:cubicBezTo>
                  <a:pt x="12780" y="88099"/>
                  <a:pt x="88181" y="12768"/>
                  <a:pt x="180835" y="12768"/>
                </a:cubicBezTo>
                <a:cubicBezTo>
                  <a:pt x="274128" y="12768"/>
                  <a:pt x="348890" y="88099"/>
                  <a:pt x="348890" y="180667"/>
                </a:cubicBezTo>
                <a:lnTo>
                  <a:pt x="348890" y="180667"/>
                </a:lnTo>
                <a:cubicBezTo>
                  <a:pt x="349529" y="273873"/>
                  <a:pt x="274128" y="349204"/>
                  <a:pt x="180835" y="349204"/>
                </a:cubicBezTo>
                <a:lnTo>
                  <a:pt x="180835" y="349204"/>
                </a:lnTo>
                <a:close/>
              </a:path>
            </a:pathLst>
          </a:custGeom>
          <a:solidFill>
            <a:srgbClr val="006600"/>
          </a:solidFill>
          <a:ln w="55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3" name="Graphic 4">
            <a:extLst>
              <a:ext uri="{FF2B5EF4-FFF2-40B4-BE49-F238E27FC236}">
                <a16:creationId xmlns:a16="http://schemas.microsoft.com/office/drawing/2014/main" id="{E28ACD22-609C-9EB8-0D91-2E77134BDBAE}"/>
              </a:ext>
            </a:extLst>
          </p:cNvPr>
          <p:cNvSpPr/>
          <p:nvPr/>
        </p:nvSpPr>
        <p:spPr>
          <a:xfrm>
            <a:off x="7786489" y="4470865"/>
            <a:ext cx="582167" cy="552002"/>
          </a:xfrm>
          <a:custGeom>
            <a:avLst/>
            <a:gdLst>
              <a:gd name="connsiteX0" fmla="*/ 180835 w 361674"/>
              <a:gd name="connsiteY0" fmla="*/ 0 h 361971"/>
              <a:gd name="connsiteX1" fmla="*/ 0 w 361674"/>
              <a:gd name="connsiteY1" fmla="*/ 180667 h 361971"/>
              <a:gd name="connsiteX2" fmla="*/ 180835 w 361674"/>
              <a:gd name="connsiteY2" fmla="*/ 361971 h 361971"/>
              <a:gd name="connsiteX3" fmla="*/ 361670 w 361674"/>
              <a:gd name="connsiteY3" fmla="*/ 181305 h 361971"/>
              <a:gd name="connsiteX4" fmla="*/ 361670 w 361674"/>
              <a:gd name="connsiteY4" fmla="*/ 181305 h 361971"/>
              <a:gd name="connsiteX5" fmla="*/ 180835 w 361674"/>
              <a:gd name="connsiteY5" fmla="*/ 0 h 361971"/>
              <a:gd name="connsiteX6" fmla="*/ 180835 w 361674"/>
              <a:gd name="connsiteY6" fmla="*/ 349204 h 361971"/>
              <a:gd name="connsiteX7" fmla="*/ 12780 w 361674"/>
              <a:gd name="connsiteY7" fmla="*/ 181305 h 361971"/>
              <a:gd name="connsiteX8" fmla="*/ 180835 w 361674"/>
              <a:gd name="connsiteY8" fmla="*/ 12768 h 361971"/>
              <a:gd name="connsiteX9" fmla="*/ 348890 w 361674"/>
              <a:gd name="connsiteY9" fmla="*/ 180667 h 361971"/>
              <a:gd name="connsiteX10" fmla="*/ 348890 w 361674"/>
              <a:gd name="connsiteY10" fmla="*/ 180667 h 361971"/>
              <a:gd name="connsiteX11" fmla="*/ 180835 w 361674"/>
              <a:gd name="connsiteY11" fmla="*/ 349204 h 361971"/>
              <a:gd name="connsiteX12" fmla="*/ 180835 w 361674"/>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674" h="361971">
                <a:moveTo>
                  <a:pt x="180835" y="0"/>
                </a:moveTo>
                <a:cubicBezTo>
                  <a:pt x="80513" y="0"/>
                  <a:pt x="0" y="81076"/>
                  <a:pt x="0" y="180667"/>
                </a:cubicBezTo>
                <a:cubicBezTo>
                  <a:pt x="0" y="280895"/>
                  <a:pt x="81152" y="361971"/>
                  <a:pt x="180835" y="361971"/>
                </a:cubicBezTo>
                <a:cubicBezTo>
                  <a:pt x="281157" y="361971"/>
                  <a:pt x="361670" y="280895"/>
                  <a:pt x="361670" y="181305"/>
                </a:cubicBezTo>
                <a:lnTo>
                  <a:pt x="361670" y="181305"/>
                </a:lnTo>
                <a:cubicBezTo>
                  <a:pt x="362309" y="81076"/>
                  <a:pt x="281157" y="0"/>
                  <a:pt x="180835" y="0"/>
                </a:cubicBezTo>
                <a:close/>
                <a:moveTo>
                  <a:pt x="180835" y="349204"/>
                </a:moveTo>
                <a:cubicBezTo>
                  <a:pt x="87542" y="349204"/>
                  <a:pt x="12780" y="273873"/>
                  <a:pt x="12780" y="181305"/>
                </a:cubicBezTo>
                <a:cubicBezTo>
                  <a:pt x="12780" y="88099"/>
                  <a:pt x="88181" y="12768"/>
                  <a:pt x="180835" y="12768"/>
                </a:cubicBezTo>
                <a:cubicBezTo>
                  <a:pt x="274128" y="12768"/>
                  <a:pt x="348890" y="88099"/>
                  <a:pt x="348890" y="180667"/>
                </a:cubicBezTo>
                <a:lnTo>
                  <a:pt x="348890" y="180667"/>
                </a:lnTo>
                <a:cubicBezTo>
                  <a:pt x="349529" y="273873"/>
                  <a:pt x="274128" y="349204"/>
                  <a:pt x="180835" y="349204"/>
                </a:cubicBezTo>
                <a:lnTo>
                  <a:pt x="180835" y="349204"/>
                </a:lnTo>
                <a:close/>
              </a:path>
            </a:pathLst>
          </a:custGeom>
          <a:solidFill>
            <a:srgbClr val="006600"/>
          </a:solidFill>
          <a:ln w="55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4" name="Graphic 4">
            <a:extLst>
              <a:ext uri="{FF2B5EF4-FFF2-40B4-BE49-F238E27FC236}">
                <a16:creationId xmlns:a16="http://schemas.microsoft.com/office/drawing/2014/main" id="{F8026332-E67F-9952-F1E1-3324343BB91E}"/>
              </a:ext>
            </a:extLst>
          </p:cNvPr>
          <p:cNvSpPr/>
          <p:nvPr/>
        </p:nvSpPr>
        <p:spPr>
          <a:xfrm>
            <a:off x="7787200" y="5183211"/>
            <a:ext cx="582167" cy="552002"/>
          </a:xfrm>
          <a:custGeom>
            <a:avLst/>
            <a:gdLst>
              <a:gd name="connsiteX0" fmla="*/ 180835 w 361674"/>
              <a:gd name="connsiteY0" fmla="*/ 0 h 361971"/>
              <a:gd name="connsiteX1" fmla="*/ 0 w 361674"/>
              <a:gd name="connsiteY1" fmla="*/ 180667 h 361971"/>
              <a:gd name="connsiteX2" fmla="*/ 180835 w 361674"/>
              <a:gd name="connsiteY2" fmla="*/ 361971 h 361971"/>
              <a:gd name="connsiteX3" fmla="*/ 361670 w 361674"/>
              <a:gd name="connsiteY3" fmla="*/ 181305 h 361971"/>
              <a:gd name="connsiteX4" fmla="*/ 361670 w 361674"/>
              <a:gd name="connsiteY4" fmla="*/ 181305 h 361971"/>
              <a:gd name="connsiteX5" fmla="*/ 180835 w 361674"/>
              <a:gd name="connsiteY5" fmla="*/ 0 h 361971"/>
              <a:gd name="connsiteX6" fmla="*/ 180835 w 361674"/>
              <a:gd name="connsiteY6" fmla="*/ 349204 h 361971"/>
              <a:gd name="connsiteX7" fmla="*/ 12780 w 361674"/>
              <a:gd name="connsiteY7" fmla="*/ 181305 h 361971"/>
              <a:gd name="connsiteX8" fmla="*/ 180835 w 361674"/>
              <a:gd name="connsiteY8" fmla="*/ 12768 h 361971"/>
              <a:gd name="connsiteX9" fmla="*/ 348890 w 361674"/>
              <a:gd name="connsiteY9" fmla="*/ 180667 h 361971"/>
              <a:gd name="connsiteX10" fmla="*/ 348890 w 361674"/>
              <a:gd name="connsiteY10" fmla="*/ 180667 h 361971"/>
              <a:gd name="connsiteX11" fmla="*/ 180835 w 361674"/>
              <a:gd name="connsiteY11" fmla="*/ 349204 h 361971"/>
              <a:gd name="connsiteX12" fmla="*/ 180835 w 361674"/>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674" h="361971">
                <a:moveTo>
                  <a:pt x="180835" y="0"/>
                </a:moveTo>
                <a:cubicBezTo>
                  <a:pt x="80513" y="0"/>
                  <a:pt x="0" y="81076"/>
                  <a:pt x="0" y="180667"/>
                </a:cubicBezTo>
                <a:cubicBezTo>
                  <a:pt x="0" y="280895"/>
                  <a:pt x="81152" y="361971"/>
                  <a:pt x="180835" y="361971"/>
                </a:cubicBezTo>
                <a:cubicBezTo>
                  <a:pt x="281157" y="361971"/>
                  <a:pt x="361670" y="280895"/>
                  <a:pt x="361670" y="181305"/>
                </a:cubicBezTo>
                <a:lnTo>
                  <a:pt x="361670" y="181305"/>
                </a:lnTo>
                <a:cubicBezTo>
                  <a:pt x="362309" y="81076"/>
                  <a:pt x="281157" y="0"/>
                  <a:pt x="180835" y="0"/>
                </a:cubicBezTo>
                <a:close/>
                <a:moveTo>
                  <a:pt x="180835" y="349204"/>
                </a:moveTo>
                <a:cubicBezTo>
                  <a:pt x="87542" y="349204"/>
                  <a:pt x="12780" y="273873"/>
                  <a:pt x="12780" y="181305"/>
                </a:cubicBezTo>
                <a:cubicBezTo>
                  <a:pt x="12780" y="88099"/>
                  <a:pt x="88181" y="12768"/>
                  <a:pt x="180835" y="12768"/>
                </a:cubicBezTo>
                <a:cubicBezTo>
                  <a:pt x="274128" y="12768"/>
                  <a:pt x="348890" y="88099"/>
                  <a:pt x="348890" y="180667"/>
                </a:cubicBezTo>
                <a:lnTo>
                  <a:pt x="348890" y="180667"/>
                </a:lnTo>
                <a:cubicBezTo>
                  <a:pt x="349529" y="273873"/>
                  <a:pt x="274128" y="349204"/>
                  <a:pt x="180835" y="349204"/>
                </a:cubicBezTo>
                <a:lnTo>
                  <a:pt x="180835" y="349204"/>
                </a:lnTo>
                <a:close/>
              </a:path>
            </a:pathLst>
          </a:custGeom>
          <a:solidFill>
            <a:srgbClr val="006600"/>
          </a:solidFill>
          <a:ln w="55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35" name="Straight Connector 34">
            <a:extLst>
              <a:ext uri="{FF2B5EF4-FFF2-40B4-BE49-F238E27FC236}">
                <a16:creationId xmlns:a16="http://schemas.microsoft.com/office/drawing/2014/main" id="{B16EA0AE-C4CD-138E-0DB8-29033B900CBB}"/>
              </a:ext>
            </a:extLst>
          </p:cNvPr>
          <p:cNvCxnSpPr/>
          <p:nvPr/>
        </p:nvCxnSpPr>
        <p:spPr>
          <a:xfrm>
            <a:off x="7173343" y="5462676"/>
            <a:ext cx="621911"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6" name="Straight Connector 35">
            <a:extLst>
              <a:ext uri="{FF2B5EF4-FFF2-40B4-BE49-F238E27FC236}">
                <a16:creationId xmlns:a16="http://schemas.microsoft.com/office/drawing/2014/main" id="{DF0B79F2-56E7-9398-C7F9-E5B922FE0238}"/>
              </a:ext>
            </a:extLst>
          </p:cNvPr>
          <p:cNvCxnSpPr/>
          <p:nvPr/>
        </p:nvCxnSpPr>
        <p:spPr>
          <a:xfrm>
            <a:off x="8377421" y="4011724"/>
            <a:ext cx="621911"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37" name="Straight Connector 36">
            <a:extLst>
              <a:ext uri="{FF2B5EF4-FFF2-40B4-BE49-F238E27FC236}">
                <a16:creationId xmlns:a16="http://schemas.microsoft.com/office/drawing/2014/main" id="{82A86652-8B7D-D41C-0F75-58AC9CB58A24}"/>
              </a:ext>
            </a:extLst>
          </p:cNvPr>
          <p:cNvCxnSpPr/>
          <p:nvPr/>
        </p:nvCxnSpPr>
        <p:spPr>
          <a:xfrm>
            <a:off x="8377421" y="4738170"/>
            <a:ext cx="621911" cy="0"/>
          </a:xfrm>
          <a:prstGeom prst="line">
            <a:avLst/>
          </a:prstGeom>
          <a:ln/>
        </p:spPr>
        <p:style>
          <a:lnRef idx="1">
            <a:schemeClr val="accent6"/>
          </a:lnRef>
          <a:fillRef idx="0">
            <a:schemeClr val="accent6"/>
          </a:fillRef>
          <a:effectRef idx="0">
            <a:schemeClr val="accent6"/>
          </a:effectRef>
          <a:fontRef idx="minor">
            <a:schemeClr val="tx1"/>
          </a:fontRef>
        </p:style>
      </p:cxnSp>
      <p:sp>
        <p:nvSpPr>
          <p:cNvPr id="38" name="Rectangle: Rounded Corners 37">
            <a:extLst>
              <a:ext uri="{FF2B5EF4-FFF2-40B4-BE49-F238E27FC236}">
                <a16:creationId xmlns:a16="http://schemas.microsoft.com/office/drawing/2014/main" id="{613651AE-00CF-7E93-E9E7-7FFDFFB88E35}"/>
              </a:ext>
            </a:extLst>
          </p:cNvPr>
          <p:cNvSpPr/>
          <p:nvPr/>
        </p:nvSpPr>
        <p:spPr>
          <a:xfrm>
            <a:off x="9005280" y="4548968"/>
            <a:ext cx="2235836" cy="373372"/>
          </a:xfrm>
          <a:prstGeom prst="roundRect">
            <a:avLst/>
          </a:prstGeom>
          <a:ln/>
        </p:spPr>
        <p:style>
          <a:lnRef idx="2">
            <a:schemeClr val="accent6"/>
          </a:lnRef>
          <a:fillRef idx="1">
            <a:schemeClr val="lt1"/>
          </a:fillRef>
          <a:effectRef idx="0">
            <a:schemeClr val="accent6"/>
          </a:effectRef>
          <a:fontRef idx="minor">
            <a:schemeClr val="dk1"/>
          </a:fontRef>
        </p:style>
        <p:txBody>
          <a:bodyPr wrap="square" lIns="162000" tIns="54000" rIns="72000" bIns="5400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Saved</a:t>
            </a:r>
          </a:p>
        </p:txBody>
      </p:sp>
      <p:cxnSp>
        <p:nvCxnSpPr>
          <p:cNvPr id="39" name="Straight Connector 38">
            <a:extLst>
              <a:ext uri="{FF2B5EF4-FFF2-40B4-BE49-F238E27FC236}">
                <a16:creationId xmlns:a16="http://schemas.microsoft.com/office/drawing/2014/main" id="{6A3CE05F-159D-F807-7CFB-AEC7BA8B6301}"/>
              </a:ext>
            </a:extLst>
          </p:cNvPr>
          <p:cNvCxnSpPr/>
          <p:nvPr/>
        </p:nvCxnSpPr>
        <p:spPr>
          <a:xfrm>
            <a:off x="8368656" y="5459585"/>
            <a:ext cx="621911" cy="0"/>
          </a:xfrm>
          <a:prstGeom prst="line">
            <a:avLst/>
          </a:prstGeom>
          <a:ln/>
        </p:spPr>
        <p:style>
          <a:lnRef idx="1">
            <a:schemeClr val="accent6"/>
          </a:lnRef>
          <a:fillRef idx="0">
            <a:schemeClr val="accent6"/>
          </a:fillRef>
          <a:effectRef idx="0">
            <a:schemeClr val="accent6"/>
          </a:effectRef>
          <a:fontRef idx="minor">
            <a:schemeClr val="tx1"/>
          </a:fontRef>
        </p:style>
      </p:cxnSp>
      <p:sp>
        <p:nvSpPr>
          <p:cNvPr id="40" name="Rectangle: Rounded Corners 39">
            <a:extLst>
              <a:ext uri="{FF2B5EF4-FFF2-40B4-BE49-F238E27FC236}">
                <a16:creationId xmlns:a16="http://schemas.microsoft.com/office/drawing/2014/main" id="{9206D322-0FC9-28D2-7600-476E7E7E886F}"/>
              </a:ext>
            </a:extLst>
          </p:cNvPr>
          <p:cNvSpPr/>
          <p:nvPr/>
        </p:nvSpPr>
        <p:spPr>
          <a:xfrm>
            <a:off x="9005281" y="5272899"/>
            <a:ext cx="2272566" cy="373372"/>
          </a:xfrm>
          <a:prstGeom prst="roundRect">
            <a:avLst/>
          </a:prstGeom>
          <a:ln/>
        </p:spPr>
        <p:style>
          <a:lnRef idx="2">
            <a:schemeClr val="accent6"/>
          </a:lnRef>
          <a:fillRef idx="1">
            <a:schemeClr val="lt1"/>
          </a:fillRef>
          <a:effectRef idx="0">
            <a:schemeClr val="accent6"/>
          </a:effectRef>
          <a:fontRef idx="minor">
            <a:schemeClr val="dk1"/>
          </a:fontRef>
        </p:style>
        <p:txBody>
          <a:bodyPr wrap="square" lIns="162000" tIns="54000" rIns="72000" bIns="54000" anchor="ctr">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Uploaded</a:t>
            </a:r>
          </a:p>
        </p:txBody>
      </p:sp>
      <p:pic>
        <p:nvPicPr>
          <p:cNvPr id="10" name="Graphic 9" descr="Information outline">
            <a:extLst>
              <a:ext uri="{FF2B5EF4-FFF2-40B4-BE49-F238E27FC236}">
                <a16:creationId xmlns:a16="http://schemas.microsoft.com/office/drawing/2014/main" id="{1447163E-16DA-3E14-0760-BC21C874D5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408739" y="248734"/>
            <a:ext cx="394338" cy="394338"/>
          </a:xfrm>
          <a:prstGeom prst="rect">
            <a:avLst/>
          </a:prstGeom>
        </p:spPr>
      </p:pic>
      <p:cxnSp>
        <p:nvCxnSpPr>
          <p:cNvPr id="22" name="Straight Connector 21">
            <a:extLst>
              <a:ext uri="{FF2B5EF4-FFF2-40B4-BE49-F238E27FC236}">
                <a16:creationId xmlns:a16="http://schemas.microsoft.com/office/drawing/2014/main" id="{B25A7CC0-CA75-B9AA-AE3C-A1461B4F7832}"/>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1523311-AB58-0D55-8ACC-B4ADF97DEBC6}"/>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868C54B-40B5-E575-C351-CFF7FFDBA60D}"/>
              </a:ext>
            </a:extLst>
          </p:cNvPr>
          <p:cNvSpPr txBox="1"/>
          <p:nvPr/>
        </p:nvSpPr>
        <p:spPr>
          <a:xfrm>
            <a:off x="11126903" y="93382"/>
            <a:ext cx="738356"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Resource</a:t>
            </a:r>
          </a:p>
        </p:txBody>
      </p:sp>
      <p:pic>
        <p:nvPicPr>
          <p:cNvPr id="8" name="Graphic 7" descr="Back with solid fill">
            <a:extLst>
              <a:ext uri="{FF2B5EF4-FFF2-40B4-BE49-F238E27FC236}">
                <a16:creationId xmlns:a16="http://schemas.microsoft.com/office/drawing/2014/main" id="{54F92E48-523B-E9C7-6DD1-93111B7EB47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V="1">
            <a:off x="5140830" y="6367763"/>
            <a:ext cx="460615" cy="460615"/>
          </a:xfrm>
          <a:prstGeom prst="rect">
            <a:avLst/>
          </a:prstGeom>
        </p:spPr>
      </p:pic>
      <p:sp>
        <p:nvSpPr>
          <p:cNvPr id="21" name="TextBox 20">
            <a:extLst>
              <a:ext uri="{FF2B5EF4-FFF2-40B4-BE49-F238E27FC236}">
                <a16:creationId xmlns:a16="http://schemas.microsoft.com/office/drawing/2014/main" id="{AF9EF95E-B691-9737-66DD-207ED0A0B725}"/>
              </a:ext>
            </a:extLst>
          </p:cNvPr>
          <p:cNvSpPr txBox="1"/>
          <p:nvPr/>
        </p:nvSpPr>
        <p:spPr>
          <a:xfrm>
            <a:off x="5506480" y="6509721"/>
            <a:ext cx="1649896" cy="230832"/>
          </a:xfrm>
          <a:prstGeom prst="rect">
            <a:avLst/>
          </a:prstGeom>
          <a:noFill/>
        </p:spPr>
        <p:txBody>
          <a:bodyPr wrap="square" rtlCol="0">
            <a:spAutoFit/>
          </a:bodyPr>
          <a:lstStyle/>
          <a:p>
            <a:r>
              <a:rPr lang="en-US" sz="900">
                <a:latin typeface="Open Sans" panose="020B0606030504020204" pitchFamily="34" charset="0"/>
                <a:ea typeface="Open Sans" panose="020B0606030504020204" pitchFamily="34" charset="0"/>
                <a:cs typeface="Open Sans" panose="020B0606030504020204" pitchFamily="34" charset="0"/>
                <a:hlinkClick r:id="rId11" action="ppaction://hlinksldjump"/>
              </a:rPr>
              <a:t>Return to Resource Links</a:t>
            </a:r>
            <a:endParaRPr lang="en-US" sz="90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4473537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6B89-2564-590B-0F3F-B3F85F8905A9}"/>
            </a:ext>
          </a:extLst>
        </p:cNvPr>
        <p:cNvGrpSpPr/>
        <p:nvPr/>
      </p:nvGrpSpPr>
      <p:grpSpPr>
        <a:xfrm>
          <a:off x="0" y="0"/>
          <a:ext cx="0" cy="0"/>
          <a:chOff x="0" y="0"/>
          <a:chExt cx="0" cy="0"/>
        </a:xfrm>
      </p:grpSpPr>
      <p:pic>
        <p:nvPicPr>
          <p:cNvPr id="91" name="Picture 90">
            <a:extLst>
              <a:ext uri="{FF2B5EF4-FFF2-40B4-BE49-F238E27FC236}">
                <a16:creationId xmlns:a16="http://schemas.microsoft.com/office/drawing/2014/main" id="{9766D640-4FFB-37F4-CD5F-499DA0366C17}"/>
              </a:ext>
            </a:extLst>
          </p:cNvPr>
          <p:cNvPicPr>
            <a:picLocks noChangeAspect="1"/>
          </p:cNvPicPr>
          <p:nvPr/>
        </p:nvPicPr>
        <p:blipFill>
          <a:blip r:embed="rId3"/>
          <a:stretch>
            <a:fillRect/>
          </a:stretch>
        </p:blipFill>
        <p:spPr>
          <a:xfrm>
            <a:off x="5251635" y="928539"/>
            <a:ext cx="5866273" cy="5579933"/>
          </a:xfrm>
          <a:prstGeom prst="rect">
            <a:avLst/>
          </a:prstGeom>
        </p:spPr>
      </p:pic>
      <p:sp>
        <p:nvSpPr>
          <p:cNvPr id="7" name="Pentagon 2">
            <a:extLst>
              <a:ext uri="{FF2B5EF4-FFF2-40B4-BE49-F238E27FC236}">
                <a16:creationId xmlns:a16="http://schemas.microsoft.com/office/drawing/2014/main" id="{70A8452B-6DB7-CB9E-5B52-453EF1A5685F}"/>
              </a:ext>
            </a:extLst>
          </p:cNvPr>
          <p:cNvSpPr/>
          <p:nvPr/>
        </p:nvSpPr>
        <p:spPr>
          <a:xfrm>
            <a:off x="912574" y="1296000"/>
            <a:ext cx="4218089" cy="5024868"/>
          </a:xfrm>
          <a:custGeom>
            <a:avLst/>
            <a:gdLst>
              <a:gd name="connsiteX0" fmla="*/ 0 w 7905750"/>
              <a:gd name="connsiteY0" fmla="*/ 0 h 4425696"/>
              <a:gd name="connsiteX1" fmla="*/ 5692902 w 7905750"/>
              <a:gd name="connsiteY1" fmla="*/ 0 h 4425696"/>
              <a:gd name="connsiteX2" fmla="*/ 7905750 w 7905750"/>
              <a:gd name="connsiteY2" fmla="*/ 2212848 h 4425696"/>
              <a:gd name="connsiteX3" fmla="*/ 5692902 w 7905750"/>
              <a:gd name="connsiteY3" fmla="*/ 4425696 h 4425696"/>
              <a:gd name="connsiteX4" fmla="*/ 0 w 7905750"/>
              <a:gd name="connsiteY4" fmla="*/ 4425696 h 4425696"/>
              <a:gd name="connsiteX5" fmla="*/ 0 w 7905750"/>
              <a:gd name="connsiteY5" fmla="*/ 0 h 4425696"/>
              <a:gd name="connsiteX0" fmla="*/ 0 w 6534150"/>
              <a:gd name="connsiteY0" fmla="*/ 0 h 4425696"/>
              <a:gd name="connsiteX1" fmla="*/ 5692902 w 6534150"/>
              <a:gd name="connsiteY1" fmla="*/ 0 h 4425696"/>
              <a:gd name="connsiteX2" fmla="*/ 6534150 w 6534150"/>
              <a:gd name="connsiteY2" fmla="*/ 2212848 h 4425696"/>
              <a:gd name="connsiteX3" fmla="*/ 5692902 w 6534150"/>
              <a:gd name="connsiteY3" fmla="*/ 4425696 h 4425696"/>
              <a:gd name="connsiteX4" fmla="*/ 0 w 6534150"/>
              <a:gd name="connsiteY4" fmla="*/ 4425696 h 4425696"/>
              <a:gd name="connsiteX5" fmla="*/ 0 w 6534150"/>
              <a:gd name="connsiteY5"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4150" h="4425696">
                <a:moveTo>
                  <a:pt x="0" y="0"/>
                </a:moveTo>
                <a:lnTo>
                  <a:pt x="5692902" y="0"/>
                </a:lnTo>
                <a:lnTo>
                  <a:pt x="6534150" y="2212848"/>
                </a:lnTo>
                <a:lnTo>
                  <a:pt x="5692902" y="4425696"/>
                </a:lnTo>
                <a:lnTo>
                  <a:pt x="0" y="4425696"/>
                </a:lnTo>
                <a:lnTo>
                  <a:pt x="0" y="0"/>
                </a:lnTo>
                <a:close/>
              </a:path>
            </a:pathLst>
          </a:cu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4579100B-B712-C104-1830-F425B196D1A1}"/>
              </a:ext>
            </a:extLst>
          </p:cNvPr>
          <p:cNvSpPr/>
          <p:nvPr/>
        </p:nvSpPr>
        <p:spPr>
          <a:xfrm>
            <a:off x="1074092" y="1525340"/>
            <a:ext cx="3417977" cy="482850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85000"/>
              </a:lnSpc>
              <a:spcBef>
                <a:spcPts val="1000"/>
              </a:spcBef>
              <a:spcAft>
                <a:spcPts val="0"/>
              </a:spcAft>
              <a:buClr>
                <a:srgbClr val="787878"/>
              </a:buClr>
              <a:buSzPct val="75000"/>
              <a:buFont typeface="Wingdings" charset="2"/>
              <a:buNone/>
              <a:tabLst/>
              <a:defRPr/>
            </a:pPr>
            <a:r>
              <a:rPr kumimoji="0" lang="en-US" sz="1200" b="1"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Access the OFAC Sanctions List Search tool: </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4"/>
              </a:rPr>
              <a:t>https://sanctionssearch.ofac.treas.gov/</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defTabSz="914400" rtl="0" eaLnBrk="1" fontAlgn="auto" latinLnBrk="0" hangingPunct="1">
              <a:lnSpc>
                <a:spcPct val="85000"/>
              </a:lnSpc>
              <a:spcBef>
                <a:spcPts val="1000"/>
              </a:spcBef>
              <a:spcAft>
                <a:spcPts val="0"/>
              </a:spcAft>
              <a:buClr>
                <a:srgbClr val="787878"/>
              </a:buClr>
              <a:buSzPct val="75000"/>
              <a:buFont typeface="Wingdings" charset="2"/>
              <a:buNone/>
              <a:tabLst/>
              <a:defRPr/>
            </a:pPr>
            <a:endParaRPr lang="en-US" sz="1200" kern="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R="0" lvl="0" defTabSz="914400" rtl="0" eaLnBrk="1" fontAlgn="auto" latinLnBrk="0" hangingPunct="1">
              <a:lnSpc>
                <a:spcPct val="85000"/>
              </a:lnSpc>
              <a:spcBef>
                <a:spcPts val="1000"/>
              </a:spcBef>
              <a:spcAft>
                <a:spcPts val="0"/>
              </a:spcAft>
              <a:buClr>
                <a:srgbClr val="787878"/>
              </a:buClr>
              <a:buSzPct val="75000"/>
              <a:tabLst/>
              <a:defRPr/>
            </a:pPr>
            <a:r>
              <a:rPr kumimoji="0" lang="en-US" sz="1200" i="0" u="none" strike="noStrike" kern="1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Upon navigating to the website, the Investigator will:</a:t>
            </a:r>
          </a:p>
          <a:p>
            <a:pPr marL="171450" indent="-171450">
              <a:lnSpc>
                <a:spcPct val="85000"/>
              </a:lnSpc>
              <a:spcBef>
                <a:spcPts val="1000"/>
              </a:spcBef>
              <a:buClr>
                <a:schemeClr val="accent6">
                  <a:lumMod val="75000"/>
                </a:schemeClr>
              </a:buClr>
              <a:buSzPct val="100000"/>
              <a:buFont typeface="Open Sans" panose="020B0606030504020204" pitchFamily="34" charset="0"/>
              <a:buChar char="•"/>
              <a:defRPr/>
            </a:pPr>
            <a:r>
              <a:rPr lang="en-US" sz="1200" kern="100">
                <a:latin typeface="Open Sans" panose="020B0606030504020204" pitchFamily="34" charset="0"/>
                <a:ea typeface="Open Sans" panose="020B0606030504020204" pitchFamily="34" charset="0"/>
                <a:cs typeface="Open Sans" panose="020B0606030504020204" pitchFamily="34" charset="0"/>
              </a:rPr>
              <a:t>Input the name of the focal entity in the Name field</a:t>
            </a:r>
          </a:p>
          <a:p>
            <a:pPr marL="171450" indent="-171450">
              <a:lnSpc>
                <a:spcPct val="85000"/>
              </a:lnSpc>
              <a:spcBef>
                <a:spcPts val="1000"/>
              </a:spcBef>
              <a:buClr>
                <a:schemeClr val="accent6">
                  <a:lumMod val="75000"/>
                </a:schemeClr>
              </a:buClr>
              <a:buSzPct val="100000"/>
              <a:buFont typeface="Open Sans" panose="020B0606030504020204" pitchFamily="34" charset="0"/>
              <a:buChar char="•"/>
              <a:defRPr/>
            </a:pPr>
            <a:r>
              <a:rPr lang="en-US" sz="1200" kern="100">
                <a:latin typeface="Open Sans" panose="020B0606030504020204" pitchFamily="34" charset="0"/>
                <a:ea typeface="Open Sans" panose="020B0606030504020204" pitchFamily="34" charset="0"/>
                <a:cs typeface="Open Sans" panose="020B0606030504020204" pitchFamily="34" charset="0"/>
              </a:rPr>
              <a:t>Ensure that Type, Program, Country, and List, are set to the default setting of “</a:t>
            </a:r>
            <a:r>
              <a:rPr lang="en-US" sz="1200" b="1" kern="100">
                <a:latin typeface="Open Sans" panose="020B0606030504020204" pitchFamily="34" charset="0"/>
                <a:ea typeface="Open Sans" panose="020B0606030504020204" pitchFamily="34" charset="0"/>
                <a:cs typeface="Open Sans" panose="020B0606030504020204" pitchFamily="34" charset="0"/>
              </a:rPr>
              <a:t>All</a:t>
            </a:r>
            <a:r>
              <a:rPr lang="en-US" sz="1200" kern="100">
                <a:latin typeface="Open Sans" panose="020B0606030504020204" pitchFamily="34" charset="0"/>
                <a:ea typeface="Open Sans" panose="020B0606030504020204" pitchFamily="34" charset="0"/>
                <a:cs typeface="Open Sans" panose="020B0606030504020204" pitchFamily="34" charset="0"/>
              </a:rPr>
              <a:t>.” </a:t>
            </a:r>
          </a:p>
          <a:p>
            <a:pPr marL="171450" marR="0" lvl="0" indent="-171450" defTabSz="914400" rtl="0" eaLnBrk="1" fontAlgn="auto" latinLnBrk="0" hangingPunct="1">
              <a:lnSpc>
                <a:spcPct val="85000"/>
              </a:lnSpc>
              <a:spcBef>
                <a:spcPts val="1000"/>
              </a:spcBef>
              <a:spcAft>
                <a:spcPts val="0"/>
              </a:spcAft>
              <a:buClr>
                <a:schemeClr val="accent6">
                  <a:lumMod val="75000"/>
                </a:schemeClr>
              </a:buClr>
              <a:buSzPct val="100000"/>
              <a:buFont typeface="Open Sans" panose="020B0606030504020204" pitchFamily="34" charset="0"/>
              <a:buChar char="•"/>
              <a:tabLst/>
              <a:defRPr/>
            </a:pPr>
            <a:r>
              <a:rPr kumimoji="0" lang="en-US" sz="1200" i="0" u="none" strike="noStrike" kern="1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Set the “Minimum Name Score” indicator to </a:t>
            </a:r>
            <a:r>
              <a:rPr kumimoji="0" lang="en-US" sz="1200" b="1" i="0" u="none" strike="noStrike" kern="1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90%</a:t>
            </a:r>
            <a:r>
              <a:rPr kumimoji="0" lang="en-US" sz="1200" i="0" u="none" strike="noStrike" kern="1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t>
            </a:r>
          </a:p>
          <a:p>
            <a:pPr marL="171450" marR="0" lvl="0" indent="-171450" defTabSz="914400" rtl="0" eaLnBrk="1" fontAlgn="auto" latinLnBrk="0" hangingPunct="1">
              <a:lnSpc>
                <a:spcPct val="85000"/>
              </a:lnSpc>
              <a:spcBef>
                <a:spcPts val="1000"/>
              </a:spcBef>
              <a:spcAft>
                <a:spcPts val="0"/>
              </a:spcAft>
              <a:buClr>
                <a:schemeClr val="accent6">
                  <a:lumMod val="75000"/>
                </a:schemeClr>
              </a:buClr>
              <a:buSzPct val="100000"/>
              <a:buFont typeface="Open Sans" panose="020B0606030504020204" pitchFamily="34" charset="0"/>
              <a:buChar char="•"/>
              <a:tabLst/>
              <a:defRPr/>
            </a:pPr>
            <a:r>
              <a:rPr kumimoji="0" lang="en-US" sz="1200" i="0" u="none" strike="noStrike" kern="1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Click the search button </a:t>
            </a:r>
          </a:p>
          <a:p>
            <a:pPr marL="171450" marR="0" lvl="0" indent="-171450" defTabSz="914400" rtl="0" eaLnBrk="1" fontAlgn="auto" latinLnBrk="0" hangingPunct="1">
              <a:lnSpc>
                <a:spcPct val="85000"/>
              </a:lnSpc>
              <a:spcBef>
                <a:spcPts val="1000"/>
              </a:spcBef>
              <a:spcAft>
                <a:spcPts val="0"/>
              </a:spcAft>
              <a:buClr>
                <a:schemeClr val="accent6">
                  <a:lumMod val="75000"/>
                </a:schemeClr>
              </a:buClr>
              <a:buSzPct val="100000"/>
              <a:buFont typeface="Open Sans" panose="020B0606030504020204" pitchFamily="34" charset="0"/>
              <a:buChar char="•"/>
              <a:tabLst/>
              <a:defRPr/>
            </a:pPr>
            <a:r>
              <a:rPr kumimoji="0" lang="en-US" sz="1200" i="0" u="none" strike="noStrike" kern="1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Screenshot the results page using print to PDF</a:t>
            </a:r>
          </a:p>
          <a:p>
            <a:pPr marL="171450" marR="0" lvl="0" indent="-171450" defTabSz="914400" rtl="0" eaLnBrk="1" fontAlgn="auto" latinLnBrk="0" hangingPunct="1">
              <a:lnSpc>
                <a:spcPct val="85000"/>
              </a:lnSpc>
              <a:spcBef>
                <a:spcPts val="1000"/>
              </a:spcBef>
              <a:spcAft>
                <a:spcPts val="0"/>
              </a:spcAft>
              <a:buClr>
                <a:schemeClr val="accent6">
                  <a:lumMod val="75000"/>
                </a:schemeClr>
              </a:buClr>
              <a:buSzPct val="100000"/>
              <a:buFont typeface="Open Sans" panose="020B0606030504020204" pitchFamily="34" charset="0"/>
              <a:buChar char="•"/>
              <a:tabLst/>
              <a:defRPr/>
            </a:pPr>
            <a:r>
              <a:rPr kumimoji="0" lang="en-US" sz="1200" i="0" u="none" strike="noStrike" kern="1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Save the screening results as [Focal Entity Name]_OFAC Screening Results_[DD.MM.YYYY]</a:t>
            </a:r>
          </a:p>
          <a:p>
            <a:pPr marL="171450" marR="0" lvl="0" indent="-171450" defTabSz="914400" rtl="0" eaLnBrk="1" fontAlgn="auto" latinLnBrk="0" hangingPunct="1">
              <a:lnSpc>
                <a:spcPct val="85000"/>
              </a:lnSpc>
              <a:spcBef>
                <a:spcPts val="1000"/>
              </a:spcBef>
              <a:spcAft>
                <a:spcPts val="0"/>
              </a:spcAft>
              <a:buClr>
                <a:schemeClr val="accent6">
                  <a:lumMod val="75000"/>
                </a:schemeClr>
              </a:buClr>
              <a:buSzPct val="100000"/>
              <a:buFont typeface="Open Sans" panose="020B0606030504020204" pitchFamily="34" charset="0"/>
              <a:buChar char="•"/>
              <a:tabLst/>
              <a:defRPr/>
            </a:pPr>
            <a:r>
              <a:rPr lang="en-US" sz="1200" kern="100">
                <a:latin typeface="Open Sans" panose="020B0606030504020204" pitchFamily="34" charset="0"/>
                <a:ea typeface="Open Sans" panose="020B0606030504020204" pitchFamily="34" charset="0"/>
                <a:cs typeface="Open Sans" panose="020B0606030504020204" pitchFamily="34" charset="0"/>
              </a:rPr>
              <a:t>Note: If there is a result, click into it to view more details and determine if it is a true match </a:t>
            </a:r>
          </a:p>
          <a:p>
            <a:pPr marL="628650" lvl="1" indent="-171450">
              <a:lnSpc>
                <a:spcPct val="85000"/>
              </a:lnSpc>
              <a:spcBef>
                <a:spcPts val="1000"/>
              </a:spcBef>
              <a:buClr>
                <a:schemeClr val="accent6">
                  <a:lumMod val="75000"/>
                </a:schemeClr>
              </a:buClr>
              <a:buSzPct val="100000"/>
              <a:buFont typeface="Open Sans" panose="020B0606030504020204" pitchFamily="34" charset="0"/>
              <a:buChar char="•"/>
              <a:defRPr/>
            </a:pPr>
            <a:r>
              <a:rPr lang="en-US" sz="1200" kern="100">
                <a:latin typeface="Open Sans" panose="020B0606030504020204" pitchFamily="34" charset="0"/>
                <a:ea typeface="Open Sans" panose="020B0606030504020204" pitchFamily="34" charset="0"/>
                <a:cs typeface="Open Sans" panose="020B0606030504020204" pitchFamily="34" charset="0"/>
              </a:rPr>
              <a:t>See next slide for determining if the result is a true match</a:t>
            </a:r>
            <a:endParaRPr kumimoji="0" lang="en-US" sz="1200" i="0" u="none" strike="noStrike" kern="1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Placeholder 2">
            <a:extLst>
              <a:ext uri="{FF2B5EF4-FFF2-40B4-BE49-F238E27FC236}">
                <a16:creationId xmlns:a16="http://schemas.microsoft.com/office/drawing/2014/main" id="{B8E1EDBA-0362-B0E8-EBB9-EB86E21795D6}"/>
              </a:ext>
            </a:extLst>
          </p:cNvPr>
          <p:cNvSpPr>
            <a:spLocks noGrp="1"/>
          </p:cNvSpPr>
          <p:nvPr>
            <p:ph type="body" sz="quarter" idx="22"/>
          </p:nvPr>
        </p:nvSpPr>
        <p:spPr>
          <a:xfrm>
            <a:off x="463295" y="682940"/>
            <a:ext cx="10733237"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conduct sanctions screening on the Focal Entity using the Office of Foreign Asset Control (OFAC).</a:t>
            </a:r>
            <a:endParaRPr kumimoji="0" lang="en-US" sz="1400" i="0" u="none" strike="noStrike" kern="12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endParaRPr lang="en-US">
              <a:sym typeface="Wingdings" panose="05000000000000000000" pitchFamily="2" charset="2"/>
            </a:endParaRPr>
          </a:p>
        </p:txBody>
      </p:sp>
      <p:sp>
        <p:nvSpPr>
          <p:cNvPr id="20" name="Title 3">
            <a:extLst>
              <a:ext uri="{FF2B5EF4-FFF2-40B4-BE49-F238E27FC236}">
                <a16:creationId xmlns:a16="http://schemas.microsoft.com/office/drawing/2014/main" id="{E723C332-3290-992A-F93B-183889412A45}"/>
              </a:ext>
            </a:extLst>
          </p:cNvPr>
          <p:cNvSpPr>
            <a:spLocks noGrp="1"/>
          </p:cNvSpPr>
          <p:nvPr>
            <p:ph type="title"/>
          </p:nvPr>
        </p:nvSpPr>
        <p:spPr>
          <a:xfrm>
            <a:off x="463295" y="345992"/>
            <a:ext cx="11277600"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Focal Entity Screening &amp; Research: OFAC </a:t>
            </a:r>
          </a:p>
        </p:txBody>
      </p:sp>
      <p:sp>
        <p:nvSpPr>
          <p:cNvPr id="23" name="TextBox 22">
            <a:extLst>
              <a:ext uri="{FF2B5EF4-FFF2-40B4-BE49-F238E27FC236}">
                <a16:creationId xmlns:a16="http://schemas.microsoft.com/office/drawing/2014/main" id="{4463A88D-5A47-4ECC-42BF-CEB5CA45F661}"/>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6</a:t>
            </a:r>
          </a:p>
        </p:txBody>
      </p:sp>
      <p:cxnSp>
        <p:nvCxnSpPr>
          <p:cNvPr id="24" name="Straight Connector 23">
            <a:extLst>
              <a:ext uri="{FF2B5EF4-FFF2-40B4-BE49-F238E27FC236}">
                <a16:creationId xmlns:a16="http://schemas.microsoft.com/office/drawing/2014/main" id="{9DDD29D8-C04C-F1AD-B23C-0EDB907532BA}"/>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B50A634-9069-F81E-D7F4-1590DF7DA750}"/>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97C0665-A4B9-B285-8282-7C3F54C2F345}"/>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47" name="TextBox 46">
            <a:extLst>
              <a:ext uri="{FF2B5EF4-FFF2-40B4-BE49-F238E27FC236}">
                <a16:creationId xmlns:a16="http://schemas.microsoft.com/office/drawing/2014/main" id="{B9EBF3B5-CF7C-B9A5-2EC9-7B09C5461BF0}"/>
              </a:ext>
            </a:extLst>
          </p:cNvPr>
          <p:cNvSpPr txBox="1"/>
          <p:nvPr/>
        </p:nvSpPr>
        <p:spPr>
          <a:xfrm>
            <a:off x="913289" y="6304105"/>
            <a:ext cx="3617305" cy="338554"/>
          </a:xfrm>
          <a:prstGeom prst="rect">
            <a:avLst/>
          </a:prstGeom>
          <a:noFill/>
        </p:spPr>
        <p:txBody>
          <a:bodyPr wrap="square" rtlCol="0">
            <a:spAutoFit/>
          </a:bodyPr>
          <a:lstStyle/>
          <a:p>
            <a:r>
              <a:rPr lang="en-US" sz="800">
                <a:latin typeface="Open Sans" panose="020B0606030504020204" pitchFamily="34" charset="0"/>
                <a:ea typeface="Open Sans" panose="020B0606030504020204" pitchFamily="34" charset="0"/>
                <a:cs typeface="Open Sans" panose="020B0606030504020204" pitchFamily="34" charset="0"/>
              </a:rPr>
              <a:t>*Note: the minimum name score indicator must be reset to 90% after each search. It defaults to 100% </a:t>
            </a:r>
          </a:p>
        </p:txBody>
      </p:sp>
      <p:sp>
        <p:nvSpPr>
          <p:cNvPr id="85" name="Rectangle 84">
            <a:extLst>
              <a:ext uri="{FF2B5EF4-FFF2-40B4-BE49-F238E27FC236}">
                <a16:creationId xmlns:a16="http://schemas.microsoft.com/office/drawing/2014/main" id="{AE107F03-FEE4-F46B-D472-153165BB6A16}"/>
              </a:ext>
            </a:extLst>
          </p:cNvPr>
          <p:cNvSpPr/>
          <p:nvPr/>
        </p:nvSpPr>
        <p:spPr>
          <a:xfrm>
            <a:off x="5673013" y="3247559"/>
            <a:ext cx="2659224" cy="28874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197D12D2-F52F-B02E-1F77-4D5002185AA3}"/>
              </a:ext>
            </a:extLst>
          </p:cNvPr>
          <p:cNvSpPr/>
          <p:nvPr/>
        </p:nvSpPr>
        <p:spPr>
          <a:xfrm>
            <a:off x="5673013" y="4103244"/>
            <a:ext cx="2659224" cy="24367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D5110F5A-71C3-8A6C-9581-922118914C2D}"/>
              </a:ext>
            </a:extLst>
          </p:cNvPr>
          <p:cNvSpPr/>
          <p:nvPr/>
        </p:nvSpPr>
        <p:spPr>
          <a:xfrm>
            <a:off x="5673013" y="3675865"/>
            <a:ext cx="4889240" cy="42545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652D39C3-0949-3D3E-75CB-537CA7DEF7DA}"/>
              </a:ext>
            </a:extLst>
          </p:cNvPr>
          <p:cNvSpPr/>
          <p:nvPr/>
        </p:nvSpPr>
        <p:spPr>
          <a:xfrm>
            <a:off x="5251635" y="4422710"/>
            <a:ext cx="5618528" cy="57474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655F12BA-8CE9-BA47-9639-8E0139C25E3B}"/>
              </a:ext>
            </a:extLst>
          </p:cNvPr>
          <p:cNvCxnSpPr>
            <a:cxnSpLocks/>
          </p:cNvCxnSpPr>
          <p:nvPr/>
        </p:nvCxnSpPr>
        <p:spPr>
          <a:xfrm flipV="1">
            <a:off x="4492069" y="4907902"/>
            <a:ext cx="966339" cy="494522"/>
          </a:xfrm>
          <a:prstGeom prst="line">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9FB01490-1763-013D-0B24-B57D756321FF}"/>
              </a:ext>
            </a:extLst>
          </p:cNvPr>
          <p:cNvCxnSpPr>
            <a:cxnSpLocks/>
          </p:cNvCxnSpPr>
          <p:nvPr/>
        </p:nvCxnSpPr>
        <p:spPr>
          <a:xfrm>
            <a:off x="4285296" y="3689160"/>
            <a:ext cx="1387717" cy="444732"/>
          </a:xfrm>
          <a:prstGeom prst="line">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69FC659-950E-3DF5-0F88-8FE09581AB7F}"/>
              </a:ext>
            </a:extLst>
          </p:cNvPr>
          <p:cNvCxnSpPr>
            <a:cxnSpLocks/>
          </p:cNvCxnSpPr>
          <p:nvPr/>
        </p:nvCxnSpPr>
        <p:spPr>
          <a:xfrm>
            <a:off x="4285296" y="3354074"/>
            <a:ext cx="1387717" cy="443115"/>
          </a:xfrm>
          <a:prstGeom prst="line">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4FBD357-965B-AE83-3E6E-7AA27FFF7534}"/>
              </a:ext>
            </a:extLst>
          </p:cNvPr>
          <p:cNvCxnSpPr>
            <a:cxnSpLocks/>
          </p:cNvCxnSpPr>
          <p:nvPr/>
        </p:nvCxnSpPr>
        <p:spPr>
          <a:xfrm>
            <a:off x="4164324" y="2863794"/>
            <a:ext cx="1430065" cy="597161"/>
          </a:xfrm>
          <a:prstGeom prst="line">
            <a:avLst/>
          </a:prstGeom>
          <a:ln>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4730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61B3FF-CFA6-E483-9037-6D0401547A19}"/>
              </a:ext>
            </a:extLst>
          </p:cNvPr>
          <p:cNvSpPr/>
          <p:nvPr/>
        </p:nvSpPr>
        <p:spPr>
          <a:xfrm>
            <a:off x="619939" y="1148142"/>
            <a:ext cx="6362056" cy="1223855"/>
          </a:xfrm>
          <a:prstGeom prst="rect">
            <a:avLst/>
          </a:prstGeom>
          <a:solidFill>
            <a:schemeClr val="accent6">
              <a:lumMod val="75000"/>
              <a:alpha val="2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Rectangle 6">
            <a:extLst>
              <a:ext uri="{FF2B5EF4-FFF2-40B4-BE49-F238E27FC236}">
                <a16:creationId xmlns:a16="http://schemas.microsoft.com/office/drawing/2014/main" id="{CDC48C36-1E90-AAC7-EB86-CFD757E0F914}"/>
              </a:ext>
            </a:extLst>
          </p:cNvPr>
          <p:cNvSpPr/>
          <p:nvPr/>
        </p:nvSpPr>
        <p:spPr>
          <a:xfrm>
            <a:off x="619939" y="2364271"/>
            <a:ext cx="6362056" cy="3810789"/>
          </a:xfrm>
          <a:prstGeom prst="rect">
            <a:avLst/>
          </a:prstGeom>
          <a:solidFill>
            <a:schemeClr val="accent6">
              <a:lumMod val="75000"/>
              <a:alpha val="2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0" marR="0" lvl="2" indent="0" algn="l" defTabSz="914400" rtl="0" eaLnBrk="1" fontAlgn="auto" latinLnBrk="0" hangingPunct="1">
              <a:lnSpc>
                <a:spcPct val="100000"/>
              </a:lnSpc>
              <a:spcBef>
                <a:spcPts val="600"/>
              </a:spcBef>
              <a:spcAft>
                <a:spcPts val="0"/>
              </a:spcAft>
              <a:buClr>
                <a:srgbClr val="5B9BD5"/>
              </a:buClr>
              <a:buSzPct val="75000"/>
              <a:buFontTx/>
              <a:buNone/>
              <a:tabLst/>
              <a:defRPr/>
            </a:pPr>
            <a:endParaRPr kumimoji="0" lang="en-US" sz="14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10FF6BD7-84BC-BC8D-E234-5C74FCA6FC4B}"/>
              </a:ext>
            </a:extLst>
          </p:cNvPr>
          <p:cNvSpPr/>
          <p:nvPr/>
        </p:nvSpPr>
        <p:spPr>
          <a:xfrm>
            <a:off x="2186466" y="1936879"/>
            <a:ext cx="4515031" cy="651853"/>
          </a:xfrm>
          <a:prstGeom prst="rect">
            <a:avLst/>
          </a:prstGeom>
          <a:noFill/>
          <a:ln>
            <a:noFill/>
          </a:ln>
        </p:spPr>
        <p:txBody>
          <a:bodyPr wrap="square" lIns="91440" tIns="0" rIns="91440" bIns="0" anchor="ctr">
            <a:no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C9F60001-EF45-AB27-7091-A09D68744C57}"/>
              </a:ext>
            </a:extLst>
          </p:cNvPr>
          <p:cNvSpPr/>
          <p:nvPr/>
        </p:nvSpPr>
        <p:spPr>
          <a:xfrm>
            <a:off x="1289785" y="2045017"/>
            <a:ext cx="4601220" cy="651853"/>
          </a:xfrm>
          <a:prstGeom prst="rect">
            <a:avLst/>
          </a:prstGeom>
          <a:noFill/>
          <a:ln>
            <a:noFill/>
          </a:ln>
        </p:spPr>
        <p:txBody>
          <a:bodyPr wrap="square" lIns="91440" tIns="0" rIns="91440" bIns="0" anchor="ctr">
            <a:noAutofit/>
          </a:bodyPr>
          <a:lstStyle/>
          <a:p>
            <a:pPr marL="0" marR="0" lvl="1" indent="0" algn="ctr" defTabSz="829544" rtl="0" eaLnBrk="1" fontAlgn="auto" latinLnBrk="0" hangingPunct="1">
              <a:lnSpc>
                <a:spcPct val="100000"/>
              </a:lnSpc>
              <a:spcBef>
                <a:spcPts val="0"/>
              </a:spcBef>
              <a:spcAft>
                <a:spcPts val="0"/>
              </a:spcAft>
              <a:buClrTx/>
              <a:buSzTx/>
              <a:buFontTx/>
              <a:buNone/>
              <a:tabLst/>
              <a:defRPr/>
            </a:pPr>
            <a:endParaRPr kumimoji="0" lang="en-US" altLang="en-US" sz="1200" b="1" i="0" u="none" strike="noStrike" kern="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Text Placeholder 2">
            <a:extLst>
              <a:ext uri="{FF2B5EF4-FFF2-40B4-BE49-F238E27FC236}">
                <a16:creationId xmlns:a16="http://schemas.microsoft.com/office/drawing/2014/main" id="{E628846E-90B4-B8B1-A702-75E8A7EA04B8}"/>
              </a:ext>
            </a:extLst>
          </p:cNvPr>
          <p:cNvSpPr>
            <a:spLocks noGrp="1"/>
          </p:cNvSpPr>
          <p:nvPr>
            <p:ph type="body" sz="quarter" idx="22"/>
          </p:nvPr>
        </p:nvSpPr>
        <p:spPr>
          <a:xfrm>
            <a:off x="463294" y="682940"/>
            <a:ext cx="10615899"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Review results and determine if any are a true match. If unsure, please reach out to a team lead.</a:t>
            </a:r>
          </a:p>
        </p:txBody>
      </p:sp>
      <p:sp>
        <p:nvSpPr>
          <p:cNvPr id="15" name="Title 3">
            <a:extLst>
              <a:ext uri="{FF2B5EF4-FFF2-40B4-BE49-F238E27FC236}">
                <a16:creationId xmlns:a16="http://schemas.microsoft.com/office/drawing/2014/main" id="{78DEC3FC-767B-EB95-C2EC-B35EBFB8959E}"/>
              </a:ext>
            </a:extLst>
          </p:cNvPr>
          <p:cNvSpPr>
            <a:spLocks noGrp="1"/>
          </p:cNvSpPr>
          <p:nvPr>
            <p:ph type="title"/>
          </p:nvPr>
        </p:nvSpPr>
        <p:spPr>
          <a:xfrm>
            <a:off x="463295" y="345992"/>
            <a:ext cx="11277600"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OFAC Sanctions List Search Results</a:t>
            </a:r>
          </a:p>
        </p:txBody>
      </p:sp>
      <p:sp>
        <p:nvSpPr>
          <p:cNvPr id="9" name="Rectangle 8">
            <a:extLst>
              <a:ext uri="{FF2B5EF4-FFF2-40B4-BE49-F238E27FC236}">
                <a16:creationId xmlns:a16="http://schemas.microsoft.com/office/drawing/2014/main" id="{5641DD46-8B72-75CF-AD06-77DEB582A764}"/>
              </a:ext>
            </a:extLst>
          </p:cNvPr>
          <p:cNvSpPr/>
          <p:nvPr/>
        </p:nvSpPr>
        <p:spPr>
          <a:xfrm>
            <a:off x="734456" y="1266047"/>
            <a:ext cx="6133022"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No Results</a:t>
            </a:r>
          </a:p>
        </p:txBody>
      </p:sp>
      <p:sp>
        <p:nvSpPr>
          <p:cNvPr id="10" name="TextBox 25">
            <a:extLst>
              <a:ext uri="{FF2B5EF4-FFF2-40B4-BE49-F238E27FC236}">
                <a16:creationId xmlns:a16="http://schemas.microsoft.com/office/drawing/2014/main" id="{61AC3790-B089-BDB7-F273-CA8BA990AAF1}"/>
              </a:ext>
            </a:extLst>
          </p:cNvPr>
          <p:cNvSpPr txBox="1"/>
          <p:nvPr/>
        </p:nvSpPr>
        <p:spPr>
          <a:xfrm>
            <a:off x="1334902" y="1611903"/>
            <a:ext cx="5542907"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the search does not produce results, the Investigator will repeat the process for any remaining focal entities. </a:t>
            </a:r>
          </a:p>
        </p:txBody>
      </p:sp>
      <p:sp>
        <p:nvSpPr>
          <p:cNvPr id="11" name="Freeform 21">
            <a:extLst>
              <a:ext uri="{FF2B5EF4-FFF2-40B4-BE49-F238E27FC236}">
                <a16:creationId xmlns:a16="http://schemas.microsoft.com/office/drawing/2014/main" id="{486FB858-9687-C64D-7445-690160CD64EB}"/>
              </a:ext>
            </a:extLst>
          </p:cNvPr>
          <p:cNvSpPr>
            <a:spLocks noEditPoints="1"/>
          </p:cNvSpPr>
          <p:nvPr/>
        </p:nvSpPr>
        <p:spPr bwMode="auto">
          <a:xfrm>
            <a:off x="869123" y="2789966"/>
            <a:ext cx="346934" cy="37336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0076A8"/>
                </a:solid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12" name="Group 11">
            <a:extLst>
              <a:ext uri="{FF2B5EF4-FFF2-40B4-BE49-F238E27FC236}">
                <a16:creationId xmlns:a16="http://schemas.microsoft.com/office/drawing/2014/main" id="{D1CF4FB5-E190-0259-117D-3E29266FE0A2}"/>
              </a:ext>
            </a:extLst>
          </p:cNvPr>
          <p:cNvGrpSpPr/>
          <p:nvPr/>
        </p:nvGrpSpPr>
        <p:grpSpPr>
          <a:xfrm>
            <a:off x="916403" y="2825995"/>
            <a:ext cx="252521" cy="276161"/>
            <a:chOff x="1752782" y="6589742"/>
            <a:chExt cx="508516" cy="507152"/>
          </a:xfrm>
          <a:solidFill>
            <a:schemeClr val="accent6">
              <a:lumMod val="50000"/>
            </a:schemeClr>
          </a:solidFill>
        </p:grpSpPr>
        <p:sp>
          <p:nvSpPr>
            <p:cNvPr id="13" name="Freeform 149">
              <a:extLst>
                <a:ext uri="{FF2B5EF4-FFF2-40B4-BE49-F238E27FC236}">
                  <a16:creationId xmlns:a16="http://schemas.microsoft.com/office/drawing/2014/main" id="{8BB3074E-A50D-D93E-8593-6E519B89BF79}"/>
                </a:ext>
              </a:extLst>
            </p:cNvPr>
            <p:cNvSpPr>
              <a:spLocks noEditPoints="1"/>
            </p:cNvSpPr>
            <p:nvPr/>
          </p:nvSpPr>
          <p:spPr bwMode="auto">
            <a:xfrm>
              <a:off x="1826324" y="6589742"/>
              <a:ext cx="434974" cy="434975"/>
            </a:xfrm>
            <a:custGeom>
              <a:avLst/>
              <a:gdLst>
                <a:gd name="T0" fmla="*/ 176 w 180"/>
                <a:gd name="T1" fmla="*/ 101 h 180"/>
                <a:gd name="T2" fmla="*/ 174 w 180"/>
                <a:gd name="T3" fmla="*/ 99 h 180"/>
                <a:gd name="T4" fmla="*/ 160 w 180"/>
                <a:gd name="T5" fmla="*/ 96 h 180"/>
                <a:gd name="T6" fmla="*/ 85 w 180"/>
                <a:gd name="T7" fmla="*/ 21 h 180"/>
                <a:gd name="T8" fmla="*/ 81 w 180"/>
                <a:gd name="T9" fmla="*/ 7 h 180"/>
                <a:gd name="T10" fmla="*/ 80 w 180"/>
                <a:gd name="T11" fmla="*/ 5 h 180"/>
                <a:gd name="T12" fmla="*/ 59 w 180"/>
                <a:gd name="T13" fmla="*/ 5 h 180"/>
                <a:gd name="T14" fmla="*/ 5 w 180"/>
                <a:gd name="T15" fmla="*/ 59 h 180"/>
                <a:gd name="T16" fmla="*/ 5 w 180"/>
                <a:gd name="T17" fmla="*/ 80 h 180"/>
                <a:gd name="T18" fmla="*/ 7 w 180"/>
                <a:gd name="T19" fmla="*/ 81 h 180"/>
                <a:gd name="T20" fmla="*/ 21 w 180"/>
                <a:gd name="T21" fmla="*/ 85 h 180"/>
                <a:gd name="T22" fmla="*/ 96 w 180"/>
                <a:gd name="T23" fmla="*/ 160 h 180"/>
                <a:gd name="T24" fmla="*/ 100 w 180"/>
                <a:gd name="T25" fmla="*/ 174 h 180"/>
                <a:gd name="T26" fmla="*/ 101 w 180"/>
                <a:gd name="T27" fmla="*/ 175 h 180"/>
                <a:gd name="T28" fmla="*/ 112 w 180"/>
                <a:gd name="T29" fmla="*/ 180 h 180"/>
                <a:gd name="T30" fmla="*/ 122 w 180"/>
                <a:gd name="T31" fmla="*/ 175 h 180"/>
                <a:gd name="T32" fmla="*/ 176 w 180"/>
                <a:gd name="T33" fmla="*/ 122 h 180"/>
                <a:gd name="T34" fmla="*/ 180 w 180"/>
                <a:gd name="T35" fmla="*/ 111 h 180"/>
                <a:gd name="T36" fmla="*/ 176 w 180"/>
                <a:gd name="T37" fmla="*/ 101 h 180"/>
                <a:gd name="T38" fmla="*/ 14 w 180"/>
                <a:gd name="T39" fmla="*/ 74 h 180"/>
                <a:gd name="T40" fmla="*/ 12 w 180"/>
                <a:gd name="T41" fmla="*/ 73 h 180"/>
                <a:gd name="T42" fmla="*/ 11 w 180"/>
                <a:gd name="T43" fmla="*/ 69 h 180"/>
                <a:gd name="T44" fmla="*/ 12 w 180"/>
                <a:gd name="T45" fmla="*/ 66 h 180"/>
                <a:gd name="T46" fmla="*/ 66 w 180"/>
                <a:gd name="T47" fmla="*/ 12 h 180"/>
                <a:gd name="T48" fmla="*/ 73 w 180"/>
                <a:gd name="T49" fmla="*/ 12 h 180"/>
                <a:gd name="T50" fmla="*/ 74 w 180"/>
                <a:gd name="T51" fmla="*/ 14 h 180"/>
                <a:gd name="T52" fmla="*/ 75 w 180"/>
                <a:gd name="T53" fmla="*/ 19 h 180"/>
                <a:gd name="T54" fmla="*/ 20 w 180"/>
                <a:gd name="T55" fmla="*/ 75 h 180"/>
                <a:gd name="T56" fmla="*/ 14 w 180"/>
                <a:gd name="T57" fmla="*/ 74 h 180"/>
                <a:gd name="T58" fmla="*/ 29 w 180"/>
                <a:gd name="T59" fmla="*/ 79 h 180"/>
                <a:gd name="T60" fmla="*/ 79 w 180"/>
                <a:gd name="T61" fmla="*/ 29 h 180"/>
                <a:gd name="T62" fmla="*/ 152 w 180"/>
                <a:gd name="T63" fmla="*/ 102 h 180"/>
                <a:gd name="T64" fmla="*/ 102 w 180"/>
                <a:gd name="T65" fmla="*/ 151 h 180"/>
                <a:gd name="T66" fmla="*/ 29 w 180"/>
                <a:gd name="T67" fmla="*/ 79 h 180"/>
                <a:gd name="T68" fmla="*/ 169 w 180"/>
                <a:gd name="T69" fmla="*/ 115 h 180"/>
                <a:gd name="T70" fmla="*/ 115 w 180"/>
                <a:gd name="T71" fmla="*/ 168 h 180"/>
                <a:gd name="T72" fmla="*/ 108 w 180"/>
                <a:gd name="T73" fmla="*/ 168 h 180"/>
                <a:gd name="T74" fmla="*/ 107 w 180"/>
                <a:gd name="T75" fmla="*/ 167 h 180"/>
                <a:gd name="T76" fmla="*/ 106 w 180"/>
                <a:gd name="T77" fmla="*/ 161 h 180"/>
                <a:gd name="T78" fmla="*/ 162 w 180"/>
                <a:gd name="T79" fmla="*/ 106 h 180"/>
                <a:gd name="T80" fmla="*/ 167 w 180"/>
                <a:gd name="T81" fmla="*/ 106 h 180"/>
                <a:gd name="T82" fmla="*/ 169 w 180"/>
                <a:gd name="T83" fmla="*/ 108 h 180"/>
                <a:gd name="T84" fmla="*/ 170 w 180"/>
                <a:gd name="T85" fmla="*/ 111 h 180"/>
                <a:gd name="T86" fmla="*/ 169 w 180"/>
                <a:gd name="T87" fmla="*/ 11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 h="180">
                  <a:moveTo>
                    <a:pt x="176" y="101"/>
                  </a:moveTo>
                  <a:cubicBezTo>
                    <a:pt x="174" y="99"/>
                    <a:pt x="174" y="99"/>
                    <a:pt x="174" y="99"/>
                  </a:cubicBezTo>
                  <a:cubicBezTo>
                    <a:pt x="170" y="96"/>
                    <a:pt x="165" y="94"/>
                    <a:pt x="160" y="96"/>
                  </a:cubicBezTo>
                  <a:cubicBezTo>
                    <a:pt x="85" y="21"/>
                    <a:pt x="85" y="21"/>
                    <a:pt x="85" y="21"/>
                  </a:cubicBezTo>
                  <a:cubicBezTo>
                    <a:pt x="87" y="16"/>
                    <a:pt x="85" y="11"/>
                    <a:pt x="81" y="7"/>
                  </a:cubicBezTo>
                  <a:cubicBezTo>
                    <a:pt x="80" y="5"/>
                    <a:pt x="80" y="5"/>
                    <a:pt x="80" y="5"/>
                  </a:cubicBezTo>
                  <a:cubicBezTo>
                    <a:pt x="74" y="0"/>
                    <a:pt x="65" y="0"/>
                    <a:pt x="59" y="5"/>
                  </a:cubicBezTo>
                  <a:cubicBezTo>
                    <a:pt x="5" y="59"/>
                    <a:pt x="5" y="59"/>
                    <a:pt x="5" y="59"/>
                  </a:cubicBezTo>
                  <a:cubicBezTo>
                    <a:pt x="0" y="65"/>
                    <a:pt x="0" y="74"/>
                    <a:pt x="5" y="80"/>
                  </a:cubicBezTo>
                  <a:cubicBezTo>
                    <a:pt x="7" y="81"/>
                    <a:pt x="7" y="81"/>
                    <a:pt x="7" y="81"/>
                  </a:cubicBezTo>
                  <a:cubicBezTo>
                    <a:pt x="11" y="85"/>
                    <a:pt x="16" y="86"/>
                    <a:pt x="21" y="85"/>
                  </a:cubicBezTo>
                  <a:cubicBezTo>
                    <a:pt x="96" y="160"/>
                    <a:pt x="96" y="160"/>
                    <a:pt x="96" y="160"/>
                  </a:cubicBezTo>
                  <a:cubicBezTo>
                    <a:pt x="95" y="165"/>
                    <a:pt x="96" y="170"/>
                    <a:pt x="100" y="174"/>
                  </a:cubicBezTo>
                  <a:cubicBezTo>
                    <a:pt x="101" y="175"/>
                    <a:pt x="101" y="175"/>
                    <a:pt x="101" y="175"/>
                  </a:cubicBezTo>
                  <a:cubicBezTo>
                    <a:pt x="104" y="178"/>
                    <a:pt x="108" y="180"/>
                    <a:pt x="112" y="180"/>
                  </a:cubicBezTo>
                  <a:cubicBezTo>
                    <a:pt x="116" y="180"/>
                    <a:pt x="119" y="178"/>
                    <a:pt x="122" y="175"/>
                  </a:cubicBezTo>
                  <a:cubicBezTo>
                    <a:pt x="176" y="122"/>
                    <a:pt x="176" y="122"/>
                    <a:pt x="176" y="122"/>
                  </a:cubicBezTo>
                  <a:cubicBezTo>
                    <a:pt x="178" y="119"/>
                    <a:pt x="180" y="115"/>
                    <a:pt x="180" y="111"/>
                  </a:cubicBezTo>
                  <a:cubicBezTo>
                    <a:pt x="180" y="107"/>
                    <a:pt x="178" y="104"/>
                    <a:pt x="176" y="101"/>
                  </a:cubicBezTo>
                  <a:close/>
                  <a:moveTo>
                    <a:pt x="14" y="74"/>
                  </a:moveTo>
                  <a:cubicBezTo>
                    <a:pt x="12" y="73"/>
                    <a:pt x="12" y="73"/>
                    <a:pt x="12" y="73"/>
                  </a:cubicBezTo>
                  <a:cubicBezTo>
                    <a:pt x="12" y="72"/>
                    <a:pt x="11" y="71"/>
                    <a:pt x="11" y="69"/>
                  </a:cubicBezTo>
                  <a:cubicBezTo>
                    <a:pt x="11" y="68"/>
                    <a:pt x="12" y="67"/>
                    <a:pt x="12" y="66"/>
                  </a:cubicBezTo>
                  <a:cubicBezTo>
                    <a:pt x="66" y="12"/>
                    <a:pt x="66" y="12"/>
                    <a:pt x="66" y="12"/>
                  </a:cubicBezTo>
                  <a:cubicBezTo>
                    <a:pt x="68" y="10"/>
                    <a:pt x="71" y="10"/>
                    <a:pt x="73" y="12"/>
                  </a:cubicBezTo>
                  <a:cubicBezTo>
                    <a:pt x="74" y="14"/>
                    <a:pt x="74" y="14"/>
                    <a:pt x="74" y="14"/>
                  </a:cubicBezTo>
                  <a:cubicBezTo>
                    <a:pt x="76" y="15"/>
                    <a:pt x="76" y="18"/>
                    <a:pt x="75" y="19"/>
                  </a:cubicBezTo>
                  <a:cubicBezTo>
                    <a:pt x="20" y="75"/>
                    <a:pt x="20" y="75"/>
                    <a:pt x="20" y="75"/>
                  </a:cubicBezTo>
                  <a:cubicBezTo>
                    <a:pt x="18" y="76"/>
                    <a:pt x="15" y="76"/>
                    <a:pt x="14" y="74"/>
                  </a:cubicBezTo>
                  <a:close/>
                  <a:moveTo>
                    <a:pt x="29" y="79"/>
                  </a:moveTo>
                  <a:cubicBezTo>
                    <a:pt x="79" y="29"/>
                    <a:pt x="79" y="29"/>
                    <a:pt x="79" y="29"/>
                  </a:cubicBezTo>
                  <a:cubicBezTo>
                    <a:pt x="152" y="102"/>
                    <a:pt x="152" y="102"/>
                    <a:pt x="152" y="102"/>
                  </a:cubicBezTo>
                  <a:cubicBezTo>
                    <a:pt x="102" y="151"/>
                    <a:pt x="102" y="151"/>
                    <a:pt x="102" y="151"/>
                  </a:cubicBezTo>
                  <a:lnTo>
                    <a:pt x="29" y="79"/>
                  </a:lnTo>
                  <a:close/>
                  <a:moveTo>
                    <a:pt x="169" y="115"/>
                  </a:moveTo>
                  <a:cubicBezTo>
                    <a:pt x="115" y="168"/>
                    <a:pt x="115" y="168"/>
                    <a:pt x="115" y="168"/>
                  </a:cubicBezTo>
                  <a:cubicBezTo>
                    <a:pt x="113" y="170"/>
                    <a:pt x="110" y="170"/>
                    <a:pt x="108" y="168"/>
                  </a:cubicBezTo>
                  <a:cubicBezTo>
                    <a:pt x="107" y="167"/>
                    <a:pt x="107" y="167"/>
                    <a:pt x="107" y="167"/>
                  </a:cubicBezTo>
                  <a:cubicBezTo>
                    <a:pt x="105" y="165"/>
                    <a:pt x="105" y="163"/>
                    <a:pt x="106" y="161"/>
                  </a:cubicBezTo>
                  <a:cubicBezTo>
                    <a:pt x="162" y="106"/>
                    <a:pt x="162" y="106"/>
                    <a:pt x="162" y="106"/>
                  </a:cubicBezTo>
                  <a:cubicBezTo>
                    <a:pt x="163" y="105"/>
                    <a:pt x="166" y="105"/>
                    <a:pt x="167" y="106"/>
                  </a:cubicBezTo>
                  <a:cubicBezTo>
                    <a:pt x="169" y="108"/>
                    <a:pt x="169" y="108"/>
                    <a:pt x="169" y="108"/>
                  </a:cubicBezTo>
                  <a:cubicBezTo>
                    <a:pt x="170" y="109"/>
                    <a:pt x="170" y="110"/>
                    <a:pt x="170" y="111"/>
                  </a:cubicBezTo>
                  <a:cubicBezTo>
                    <a:pt x="170" y="113"/>
                    <a:pt x="170" y="114"/>
                    <a:pt x="169" y="115"/>
                  </a:cubicBez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50">
              <a:extLst>
                <a:ext uri="{FF2B5EF4-FFF2-40B4-BE49-F238E27FC236}">
                  <a16:creationId xmlns:a16="http://schemas.microsoft.com/office/drawing/2014/main" id="{7CE0C663-18F2-8336-99E6-927D729A5AD0}"/>
                </a:ext>
              </a:extLst>
            </p:cNvPr>
            <p:cNvSpPr>
              <a:spLocks/>
            </p:cNvSpPr>
            <p:nvPr/>
          </p:nvSpPr>
          <p:spPr bwMode="auto">
            <a:xfrm>
              <a:off x="1752782" y="6873878"/>
              <a:ext cx="215718" cy="223016"/>
            </a:xfrm>
            <a:custGeom>
              <a:avLst/>
              <a:gdLst>
                <a:gd name="T0" fmla="*/ 98 w 107"/>
                <a:gd name="T1" fmla="*/ 1 h 106"/>
                <a:gd name="T2" fmla="*/ 2 w 107"/>
                <a:gd name="T3" fmla="*/ 98 h 106"/>
                <a:gd name="T4" fmla="*/ 2 w 107"/>
                <a:gd name="T5" fmla="*/ 105 h 106"/>
                <a:gd name="T6" fmla="*/ 6 w 107"/>
                <a:gd name="T7" fmla="*/ 106 h 106"/>
                <a:gd name="T8" fmla="*/ 9 w 107"/>
                <a:gd name="T9" fmla="*/ 105 h 106"/>
                <a:gd name="T10" fmla="*/ 105 w 107"/>
                <a:gd name="T11" fmla="*/ 8 h 106"/>
                <a:gd name="T12" fmla="*/ 105 w 107"/>
                <a:gd name="T13" fmla="*/ 1 h 106"/>
                <a:gd name="T14" fmla="*/ 98 w 107"/>
                <a:gd name="T15" fmla="*/ 1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6">
                  <a:moveTo>
                    <a:pt x="98" y="1"/>
                  </a:moveTo>
                  <a:cubicBezTo>
                    <a:pt x="2" y="98"/>
                    <a:pt x="2" y="98"/>
                    <a:pt x="2" y="98"/>
                  </a:cubicBezTo>
                  <a:cubicBezTo>
                    <a:pt x="0" y="100"/>
                    <a:pt x="0" y="103"/>
                    <a:pt x="2" y="105"/>
                  </a:cubicBezTo>
                  <a:cubicBezTo>
                    <a:pt x="3" y="106"/>
                    <a:pt x="4" y="106"/>
                    <a:pt x="6" y="106"/>
                  </a:cubicBezTo>
                  <a:cubicBezTo>
                    <a:pt x="7" y="106"/>
                    <a:pt x="8" y="106"/>
                    <a:pt x="9" y="105"/>
                  </a:cubicBezTo>
                  <a:cubicBezTo>
                    <a:pt x="105" y="8"/>
                    <a:pt x="105" y="8"/>
                    <a:pt x="105" y="8"/>
                  </a:cubicBezTo>
                  <a:cubicBezTo>
                    <a:pt x="107" y="6"/>
                    <a:pt x="107" y="3"/>
                    <a:pt x="105" y="1"/>
                  </a:cubicBezTo>
                  <a:cubicBezTo>
                    <a:pt x="104" y="0"/>
                    <a:pt x="100" y="0"/>
                    <a:pt x="98" y="1"/>
                  </a:cubicBez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9" name="TextBox 38">
            <a:extLst>
              <a:ext uri="{FF2B5EF4-FFF2-40B4-BE49-F238E27FC236}">
                <a16:creationId xmlns:a16="http://schemas.microsoft.com/office/drawing/2014/main" id="{C4C55FD1-9DF9-2F95-8865-41E90D264337}"/>
              </a:ext>
            </a:extLst>
          </p:cNvPr>
          <p:cNvSpPr txBox="1"/>
          <p:nvPr/>
        </p:nvSpPr>
        <p:spPr>
          <a:xfrm>
            <a:off x="1218782" y="2831739"/>
            <a:ext cx="5598094"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
                <a:srgbClr val="5B9BD5"/>
              </a:buClr>
              <a:buSzPct val="75000"/>
              <a:buFontTx/>
              <a:buNone/>
              <a:tabLst/>
              <a:defRPr/>
            </a:pP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there are results where the “score” column lists a percentage of 90% or above, click on the hyperlink for the profile of the result</a:t>
            </a:r>
          </a:p>
          <a:p>
            <a:pPr marL="685800" lvl="1" indent="-228600">
              <a:buClr>
                <a:schemeClr val="accent6">
                  <a:lumMod val="75000"/>
                </a:schemeClr>
              </a:buClr>
              <a:buSzPct val="90000"/>
              <a:buFont typeface="+mj-lt"/>
              <a:buAutoNum type="arabicPeriod"/>
              <a:defRPr/>
            </a:pPr>
            <a:r>
              <a:rPr kumimoji="0" lang="en-US" sz="12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Screenshot the profile of the results page using print to PDF</a:t>
            </a:r>
          </a:p>
          <a:p>
            <a:pPr marL="685800" lvl="1" indent="-228600">
              <a:buClr>
                <a:schemeClr val="accent6">
                  <a:lumMod val="75000"/>
                </a:schemeClr>
              </a:buClr>
              <a:buSzPct val="90000"/>
              <a:buFont typeface="+mj-lt"/>
              <a:buAutoNum type="arabicPeriod"/>
              <a:defRPr/>
            </a:pPr>
            <a:r>
              <a:rPr kumimoji="0" lang="en-US" sz="12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the information in the details page for the result, to determine whether the focal entity name is a match to the entity name </a:t>
            </a:r>
          </a:p>
          <a:p>
            <a:pPr marL="685800" lvl="1" indent="-228600">
              <a:buClr>
                <a:schemeClr val="accent6">
                  <a:lumMod val="75000"/>
                </a:schemeClr>
              </a:buClr>
              <a:buSzPct val="90000"/>
              <a:buFont typeface="+mj-lt"/>
              <a:buAutoNum type="arabicPeriod"/>
              <a:defRPr/>
            </a:pPr>
            <a:r>
              <a:rPr kumimoji="0" lang="en-US" sz="12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the aliases section to determine if the focal entity name is a match to any of the aliases listed within the details page</a:t>
            </a: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685800" lvl="1" indent="-228600">
              <a:buClr>
                <a:schemeClr val="accent6">
                  <a:lumMod val="75000"/>
                </a:schemeClr>
              </a:buClr>
              <a:buSzPct val="90000"/>
              <a:buFont typeface="+mj-lt"/>
              <a:buAutoNum type="arabicPeriod"/>
              <a:defRPr/>
            </a:pP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the focal entity name </a:t>
            </a: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does not match </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result name or an alias name (check also for DOB and/or location) disposition the result as a </a:t>
            </a: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non-match due to name mismatch </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(include a text box in the PDF).</a:t>
            </a:r>
          </a:p>
        </p:txBody>
      </p:sp>
      <p:pic>
        <p:nvPicPr>
          <p:cNvPr id="41" name="Graphic 40" descr="Gold bars outline">
            <a:extLst>
              <a:ext uri="{FF2B5EF4-FFF2-40B4-BE49-F238E27FC236}">
                <a16:creationId xmlns:a16="http://schemas.microsoft.com/office/drawing/2014/main" id="{B0B080B7-731E-46D0-FA9D-92E47ED54E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8447" y="1602075"/>
            <a:ext cx="373364" cy="373364"/>
          </a:xfrm>
          <a:prstGeom prst="rect">
            <a:avLst/>
          </a:prstGeom>
        </p:spPr>
      </p:pic>
      <p:sp>
        <p:nvSpPr>
          <p:cNvPr id="44" name="Freeform 9">
            <a:extLst>
              <a:ext uri="{FF2B5EF4-FFF2-40B4-BE49-F238E27FC236}">
                <a16:creationId xmlns:a16="http://schemas.microsoft.com/office/drawing/2014/main" id="{61C9A579-C185-8ED2-80F5-7ABC5C0CC169}"/>
              </a:ext>
            </a:extLst>
          </p:cNvPr>
          <p:cNvSpPr>
            <a:spLocks noEditPoints="1"/>
          </p:cNvSpPr>
          <p:nvPr/>
        </p:nvSpPr>
        <p:spPr bwMode="auto">
          <a:xfrm>
            <a:off x="859915" y="1603068"/>
            <a:ext cx="380954" cy="409975"/>
          </a:xfrm>
          <a:custGeom>
            <a:avLst/>
            <a:gdLst>
              <a:gd name="T0" fmla="*/ 311 w 657"/>
              <a:gd name="T1" fmla="*/ 658 h 658"/>
              <a:gd name="T2" fmla="*/ 261 w 657"/>
              <a:gd name="T3" fmla="*/ 651 h 658"/>
              <a:gd name="T4" fmla="*/ 201 w 657"/>
              <a:gd name="T5" fmla="*/ 632 h 658"/>
              <a:gd name="T6" fmla="*/ 119 w 657"/>
              <a:gd name="T7" fmla="*/ 583 h 658"/>
              <a:gd name="T8" fmla="*/ 56 w 657"/>
              <a:gd name="T9" fmla="*/ 513 h 658"/>
              <a:gd name="T10" fmla="*/ 14 w 657"/>
              <a:gd name="T11" fmla="*/ 427 h 658"/>
              <a:gd name="T12" fmla="*/ 4 w 657"/>
              <a:gd name="T13" fmla="*/ 379 h 658"/>
              <a:gd name="T14" fmla="*/ 0 w 657"/>
              <a:gd name="T15" fmla="*/ 329 h 658"/>
              <a:gd name="T16" fmla="*/ 1 w 657"/>
              <a:gd name="T17" fmla="*/ 295 h 658"/>
              <a:gd name="T18" fmla="*/ 10 w 657"/>
              <a:gd name="T19" fmla="*/ 247 h 658"/>
              <a:gd name="T20" fmla="*/ 40 w 657"/>
              <a:gd name="T21" fmla="*/ 173 h 658"/>
              <a:gd name="T22" fmla="*/ 96 w 657"/>
              <a:gd name="T23" fmla="*/ 97 h 658"/>
              <a:gd name="T24" fmla="*/ 171 w 657"/>
              <a:gd name="T25" fmla="*/ 40 h 658"/>
              <a:gd name="T26" fmla="*/ 247 w 657"/>
              <a:gd name="T27" fmla="*/ 11 h 658"/>
              <a:gd name="T28" fmla="*/ 295 w 657"/>
              <a:gd name="T29" fmla="*/ 3 h 658"/>
              <a:gd name="T30" fmla="*/ 329 w 657"/>
              <a:gd name="T31" fmla="*/ 0 h 658"/>
              <a:gd name="T32" fmla="*/ 378 w 657"/>
              <a:gd name="T33" fmla="*/ 4 h 658"/>
              <a:gd name="T34" fmla="*/ 425 w 657"/>
              <a:gd name="T35" fmla="*/ 15 h 658"/>
              <a:gd name="T36" fmla="*/ 512 w 657"/>
              <a:gd name="T37" fmla="*/ 56 h 658"/>
              <a:gd name="T38" fmla="*/ 582 w 657"/>
              <a:gd name="T39" fmla="*/ 121 h 658"/>
              <a:gd name="T40" fmla="*/ 631 w 657"/>
              <a:gd name="T41" fmla="*/ 201 h 658"/>
              <a:gd name="T42" fmla="*/ 651 w 657"/>
              <a:gd name="T43" fmla="*/ 263 h 658"/>
              <a:gd name="T44" fmla="*/ 656 w 657"/>
              <a:gd name="T45" fmla="*/ 313 h 658"/>
              <a:gd name="T46" fmla="*/ 656 w 657"/>
              <a:gd name="T47" fmla="*/ 346 h 658"/>
              <a:gd name="T48" fmla="*/ 651 w 657"/>
              <a:gd name="T49" fmla="*/ 396 h 658"/>
              <a:gd name="T50" fmla="*/ 631 w 657"/>
              <a:gd name="T51" fmla="*/ 456 h 658"/>
              <a:gd name="T52" fmla="*/ 582 w 657"/>
              <a:gd name="T53" fmla="*/ 538 h 658"/>
              <a:gd name="T54" fmla="*/ 512 w 657"/>
              <a:gd name="T55" fmla="*/ 601 h 658"/>
              <a:gd name="T56" fmla="*/ 425 w 657"/>
              <a:gd name="T57" fmla="*/ 643 h 658"/>
              <a:gd name="T58" fmla="*/ 378 w 657"/>
              <a:gd name="T59" fmla="*/ 654 h 658"/>
              <a:gd name="T60" fmla="*/ 329 w 657"/>
              <a:gd name="T61" fmla="*/ 658 h 658"/>
              <a:gd name="T62" fmla="*/ 329 w 657"/>
              <a:gd name="T63" fmla="*/ 38 h 658"/>
              <a:gd name="T64" fmla="*/ 241 w 657"/>
              <a:gd name="T65" fmla="*/ 51 h 658"/>
              <a:gd name="T66" fmla="*/ 166 w 657"/>
              <a:gd name="T67" fmla="*/ 89 h 658"/>
              <a:gd name="T68" fmla="*/ 104 w 657"/>
              <a:gd name="T69" fmla="*/ 144 h 658"/>
              <a:gd name="T70" fmla="*/ 60 w 657"/>
              <a:gd name="T71" fmla="*/ 216 h 658"/>
              <a:gd name="T72" fmla="*/ 39 w 657"/>
              <a:gd name="T73" fmla="*/ 299 h 658"/>
              <a:gd name="T74" fmla="*/ 39 w 657"/>
              <a:gd name="T75" fmla="*/ 358 h 658"/>
              <a:gd name="T76" fmla="*/ 60 w 657"/>
              <a:gd name="T77" fmla="*/ 443 h 658"/>
              <a:gd name="T78" fmla="*/ 104 w 657"/>
              <a:gd name="T79" fmla="*/ 514 h 658"/>
              <a:gd name="T80" fmla="*/ 166 w 657"/>
              <a:gd name="T81" fmla="*/ 571 h 658"/>
              <a:gd name="T82" fmla="*/ 241 w 657"/>
              <a:gd name="T83" fmla="*/ 607 h 658"/>
              <a:gd name="T84" fmla="*/ 329 w 657"/>
              <a:gd name="T85" fmla="*/ 620 h 658"/>
              <a:gd name="T86" fmla="*/ 386 w 657"/>
              <a:gd name="T87" fmla="*/ 615 h 658"/>
              <a:gd name="T88" fmla="*/ 467 w 657"/>
              <a:gd name="T89" fmla="*/ 585 h 658"/>
              <a:gd name="T90" fmla="*/ 534 w 657"/>
              <a:gd name="T91" fmla="*/ 534 h 658"/>
              <a:gd name="T92" fmla="*/ 584 w 657"/>
              <a:gd name="T93" fmla="*/ 467 h 658"/>
              <a:gd name="T94" fmla="*/ 613 w 657"/>
              <a:gd name="T95" fmla="*/ 388 h 658"/>
              <a:gd name="T96" fmla="*/ 620 w 657"/>
              <a:gd name="T97" fmla="*/ 329 h 658"/>
              <a:gd name="T98" fmla="*/ 606 w 657"/>
              <a:gd name="T99" fmla="*/ 243 h 658"/>
              <a:gd name="T100" fmla="*/ 569 w 657"/>
              <a:gd name="T101" fmla="*/ 167 h 658"/>
              <a:gd name="T102" fmla="*/ 514 w 657"/>
              <a:gd name="T103" fmla="*/ 105 h 658"/>
              <a:gd name="T104" fmla="*/ 441 w 657"/>
              <a:gd name="T105" fmla="*/ 62 h 658"/>
              <a:gd name="T106" fmla="*/ 358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1" y="658"/>
                </a:lnTo>
                <a:lnTo>
                  <a:pt x="295" y="657"/>
                </a:lnTo>
                <a:lnTo>
                  <a:pt x="279" y="654"/>
                </a:lnTo>
                <a:lnTo>
                  <a:pt x="261" y="651"/>
                </a:lnTo>
                <a:lnTo>
                  <a:pt x="247" y="647"/>
                </a:lnTo>
                <a:lnTo>
                  <a:pt x="231" y="643"/>
                </a:lnTo>
                <a:lnTo>
                  <a:pt x="201" y="632"/>
                </a:lnTo>
                <a:lnTo>
                  <a:pt x="171" y="618"/>
                </a:lnTo>
                <a:lnTo>
                  <a:pt x="145" y="601"/>
                </a:lnTo>
                <a:lnTo>
                  <a:pt x="119" y="583"/>
                </a:lnTo>
                <a:lnTo>
                  <a:pt x="96" y="561"/>
                </a:lnTo>
                <a:lnTo>
                  <a:pt x="75" y="538"/>
                </a:lnTo>
                <a:lnTo>
                  <a:pt x="56" y="513"/>
                </a:lnTo>
                <a:lnTo>
                  <a:pt x="40" y="486"/>
                </a:lnTo>
                <a:lnTo>
                  <a:pt x="25" y="456"/>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7"/>
                </a:lnTo>
                <a:lnTo>
                  <a:pt x="119" y="75"/>
                </a:lnTo>
                <a:lnTo>
                  <a:pt x="145" y="56"/>
                </a:lnTo>
                <a:lnTo>
                  <a:pt x="171" y="40"/>
                </a:lnTo>
                <a:lnTo>
                  <a:pt x="201" y="27"/>
                </a:lnTo>
                <a:lnTo>
                  <a:pt x="231" y="15"/>
                </a:lnTo>
                <a:lnTo>
                  <a:pt x="247" y="11"/>
                </a:lnTo>
                <a:lnTo>
                  <a:pt x="261" y="7"/>
                </a:lnTo>
                <a:lnTo>
                  <a:pt x="279" y="4"/>
                </a:lnTo>
                <a:lnTo>
                  <a:pt x="295" y="3"/>
                </a:lnTo>
                <a:lnTo>
                  <a:pt x="311" y="1"/>
                </a:lnTo>
                <a:lnTo>
                  <a:pt x="329" y="0"/>
                </a:lnTo>
                <a:lnTo>
                  <a:pt x="329" y="0"/>
                </a:lnTo>
                <a:lnTo>
                  <a:pt x="345" y="1"/>
                </a:lnTo>
                <a:lnTo>
                  <a:pt x="362" y="3"/>
                </a:lnTo>
                <a:lnTo>
                  <a:pt x="378" y="4"/>
                </a:lnTo>
                <a:lnTo>
                  <a:pt x="394" y="7"/>
                </a:lnTo>
                <a:lnTo>
                  <a:pt x="410" y="11"/>
                </a:lnTo>
                <a:lnTo>
                  <a:pt x="425" y="15"/>
                </a:lnTo>
                <a:lnTo>
                  <a:pt x="456" y="27"/>
                </a:lnTo>
                <a:lnTo>
                  <a:pt x="484" y="40"/>
                </a:lnTo>
                <a:lnTo>
                  <a:pt x="512" y="56"/>
                </a:lnTo>
                <a:lnTo>
                  <a:pt x="537" y="75"/>
                </a:lnTo>
                <a:lnTo>
                  <a:pt x="561" y="97"/>
                </a:lnTo>
                <a:lnTo>
                  <a:pt x="582" y="121"/>
                </a:lnTo>
                <a:lnTo>
                  <a:pt x="601" y="145"/>
                </a:lnTo>
                <a:lnTo>
                  <a:pt x="617" y="173"/>
                </a:lnTo>
                <a:lnTo>
                  <a:pt x="631" y="201"/>
                </a:lnTo>
                <a:lnTo>
                  <a:pt x="643" y="232"/>
                </a:lnTo>
                <a:lnTo>
                  <a:pt x="647" y="247"/>
                </a:lnTo>
                <a:lnTo>
                  <a:pt x="651" y="263"/>
                </a:lnTo>
                <a:lnTo>
                  <a:pt x="653" y="279"/>
                </a:lnTo>
                <a:lnTo>
                  <a:pt x="655" y="295"/>
                </a:lnTo>
                <a:lnTo>
                  <a:pt x="656" y="313"/>
                </a:lnTo>
                <a:lnTo>
                  <a:pt x="657" y="329"/>
                </a:lnTo>
                <a:lnTo>
                  <a:pt x="657" y="329"/>
                </a:lnTo>
                <a:lnTo>
                  <a:pt x="656" y="346"/>
                </a:lnTo>
                <a:lnTo>
                  <a:pt x="655" y="363"/>
                </a:lnTo>
                <a:lnTo>
                  <a:pt x="653" y="379"/>
                </a:lnTo>
                <a:lnTo>
                  <a:pt x="651" y="396"/>
                </a:lnTo>
                <a:lnTo>
                  <a:pt x="647" y="411"/>
                </a:lnTo>
                <a:lnTo>
                  <a:pt x="643" y="427"/>
                </a:lnTo>
                <a:lnTo>
                  <a:pt x="631" y="456"/>
                </a:lnTo>
                <a:lnTo>
                  <a:pt x="617" y="486"/>
                </a:lnTo>
                <a:lnTo>
                  <a:pt x="601" y="513"/>
                </a:lnTo>
                <a:lnTo>
                  <a:pt x="582" y="538"/>
                </a:lnTo>
                <a:lnTo>
                  <a:pt x="561" y="561"/>
                </a:lnTo>
                <a:lnTo>
                  <a:pt x="537" y="583"/>
                </a:lnTo>
                <a:lnTo>
                  <a:pt x="512" y="601"/>
                </a:lnTo>
                <a:lnTo>
                  <a:pt x="484" y="618"/>
                </a:lnTo>
                <a:lnTo>
                  <a:pt x="456" y="632"/>
                </a:lnTo>
                <a:lnTo>
                  <a:pt x="425" y="643"/>
                </a:lnTo>
                <a:lnTo>
                  <a:pt x="410" y="647"/>
                </a:lnTo>
                <a:lnTo>
                  <a:pt x="394" y="651"/>
                </a:lnTo>
                <a:lnTo>
                  <a:pt x="378" y="654"/>
                </a:lnTo>
                <a:lnTo>
                  <a:pt x="362" y="657"/>
                </a:lnTo>
                <a:lnTo>
                  <a:pt x="345" y="658"/>
                </a:lnTo>
                <a:lnTo>
                  <a:pt x="329" y="658"/>
                </a:lnTo>
                <a:lnTo>
                  <a:pt x="329" y="658"/>
                </a:lnTo>
                <a:close/>
                <a:moveTo>
                  <a:pt x="329" y="38"/>
                </a:moveTo>
                <a:lnTo>
                  <a:pt x="329" y="38"/>
                </a:lnTo>
                <a:lnTo>
                  <a:pt x="299" y="40"/>
                </a:lnTo>
                <a:lnTo>
                  <a:pt x="269" y="44"/>
                </a:lnTo>
                <a:lnTo>
                  <a:pt x="241" y="51"/>
                </a:lnTo>
                <a:lnTo>
                  <a:pt x="214" y="62"/>
                </a:lnTo>
                <a:lnTo>
                  <a:pt x="190" y="74"/>
                </a:lnTo>
                <a:lnTo>
                  <a:pt x="166" y="89"/>
                </a:lnTo>
                <a:lnTo>
                  <a:pt x="143" y="105"/>
                </a:lnTo>
                <a:lnTo>
                  <a:pt x="123" y="124"/>
                </a:lnTo>
                <a:lnTo>
                  <a:pt x="104" y="144"/>
                </a:lnTo>
                <a:lnTo>
                  <a:pt x="87" y="167"/>
                </a:lnTo>
                <a:lnTo>
                  <a:pt x="72" y="191"/>
                </a:lnTo>
                <a:lnTo>
                  <a:pt x="60" y="216"/>
                </a:lnTo>
                <a:lnTo>
                  <a:pt x="51" y="243"/>
                </a:lnTo>
                <a:lnTo>
                  <a:pt x="43" y="271"/>
                </a:lnTo>
                <a:lnTo>
                  <a:pt x="39" y="299"/>
                </a:lnTo>
                <a:lnTo>
                  <a:pt x="37" y="329"/>
                </a:lnTo>
                <a:lnTo>
                  <a:pt x="37" y="329"/>
                </a:lnTo>
                <a:lnTo>
                  <a:pt x="39" y="358"/>
                </a:lnTo>
                <a:lnTo>
                  <a:pt x="43" y="388"/>
                </a:lnTo>
                <a:lnTo>
                  <a:pt x="51" y="416"/>
                </a:lnTo>
                <a:lnTo>
                  <a:pt x="60" y="443"/>
                </a:lnTo>
                <a:lnTo>
                  <a:pt x="72" y="467"/>
                </a:lnTo>
                <a:lnTo>
                  <a:pt x="87" y="491"/>
                </a:lnTo>
                <a:lnTo>
                  <a:pt x="104" y="514"/>
                </a:lnTo>
                <a:lnTo>
                  <a:pt x="123" y="534"/>
                </a:lnTo>
                <a:lnTo>
                  <a:pt x="143" y="553"/>
                </a:lnTo>
                <a:lnTo>
                  <a:pt x="166" y="571"/>
                </a:lnTo>
                <a:lnTo>
                  <a:pt x="190" y="585"/>
                </a:lnTo>
                <a:lnTo>
                  <a:pt x="214" y="597"/>
                </a:lnTo>
                <a:lnTo>
                  <a:pt x="241" y="607"/>
                </a:lnTo>
                <a:lnTo>
                  <a:pt x="269" y="615"/>
                </a:lnTo>
                <a:lnTo>
                  <a:pt x="299" y="619"/>
                </a:lnTo>
                <a:lnTo>
                  <a:pt x="329" y="620"/>
                </a:lnTo>
                <a:lnTo>
                  <a:pt x="329" y="620"/>
                </a:lnTo>
                <a:lnTo>
                  <a:pt x="358" y="619"/>
                </a:lnTo>
                <a:lnTo>
                  <a:pt x="386" y="615"/>
                </a:lnTo>
                <a:lnTo>
                  <a:pt x="414" y="607"/>
                </a:lnTo>
                <a:lnTo>
                  <a:pt x="441" y="597"/>
                </a:lnTo>
                <a:lnTo>
                  <a:pt x="467" y="585"/>
                </a:lnTo>
                <a:lnTo>
                  <a:pt x="491" y="571"/>
                </a:lnTo>
                <a:lnTo>
                  <a:pt x="514" y="553"/>
                </a:lnTo>
                <a:lnTo>
                  <a:pt x="534" y="534"/>
                </a:lnTo>
                <a:lnTo>
                  <a:pt x="553" y="514"/>
                </a:lnTo>
                <a:lnTo>
                  <a:pt x="569" y="491"/>
                </a:lnTo>
                <a:lnTo>
                  <a:pt x="584" y="467"/>
                </a:lnTo>
                <a:lnTo>
                  <a:pt x="596" y="443"/>
                </a:lnTo>
                <a:lnTo>
                  <a:pt x="606" y="416"/>
                </a:lnTo>
                <a:lnTo>
                  <a:pt x="613" y="388"/>
                </a:lnTo>
                <a:lnTo>
                  <a:pt x="617" y="358"/>
                </a:lnTo>
                <a:lnTo>
                  <a:pt x="620" y="329"/>
                </a:lnTo>
                <a:lnTo>
                  <a:pt x="620" y="329"/>
                </a:lnTo>
                <a:lnTo>
                  <a:pt x="617" y="299"/>
                </a:lnTo>
                <a:lnTo>
                  <a:pt x="613" y="271"/>
                </a:lnTo>
                <a:lnTo>
                  <a:pt x="606" y="243"/>
                </a:lnTo>
                <a:lnTo>
                  <a:pt x="596" y="216"/>
                </a:lnTo>
                <a:lnTo>
                  <a:pt x="584" y="191"/>
                </a:lnTo>
                <a:lnTo>
                  <a:pt x="569" y="167"/>
                </a:lnTo>
                <a:lnTo>
                  <a:pt x="553" y="144"/>
                </a:lnTo>
                <a:lnTo>
                  <a:pt x="534" y="124"/>
                </a:lnTo>
                <a:lnTo>
                  <a:pt x="514" y="105"/>
                </a:lnTo>
                <a:lnTo>
                  <a:pt x="491" y="89"/>
                </a:lnTo>
                <a:lnTo>
                  <a:pt x="467" y="74"/>
                </a:lnTo>
                <a:lnTo>
                  <a:pt x="441" y="62"/>
                </a:lnTo>
                <a:lnTo>
                  <a:pt x="414" y="51"/>
                </a:lnTo>
                <a:lnTo>
                  <a:pt x="386" y="44"/>
                </a:lnTo>
                <a:lnTo>
                  <a:pt x="358" y="40"/>
                </a:lnTo>
                <a:lnTo>
                  <a:pt x="329" y="38"/>
                </a:lnTo>
                <a:lnTo>
                  <a:pt x="329" y="38"/>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33C023C6-EA41-4C57-2FD8-A472C8BDDB90}"/>
              </a:ext>
            </a:extLst>
          </p:cNvPr>
          <p:cNvSpPr/>
          <p:nvPr/>
        </p:nvSpPr>
        <p:spPr>
          <a:xfrm>
            <a:off x="681852" y="2480263"/>
            <a:ext cx="6195957"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Results</a:t>
            </a:r>
          </a:p>
        </p:txBody>
      </p:sp>
      <p:sp>
        <p:nvSpPr>
          <p:cNvPr id="59" name="TextBox 58">
            <a:extLst>
              <a:ext uri="{FF2B5EF4-FFF2-40B4-BE49-F238E27FC236}">
                <a16:creationId xmlns:a16="http://schemas.microsoft.com/office/drawing/2014/main" id="{0FD0C1CF-6FA1-7F43-26C6-BC7A30C8FAA7}"/>
              </a:ext>
            </a:extLst>
          </p:cNvPr>
          <p:cNvSpPr txBox="1"/>
          <p:nvPr/>
        </p:nvSpPr>
        <p:spPr>
          <a:xfrm>
            <a:off x="1994211" y="5121959"/>
            <a:ext cx="4681546" cy="830997"/>
          </a:xfrm>
          <a:prstGeom prst="rect">
            <a:avLst/>
          </a:prstGeom>
          <a:noFill/>
          <a:ln>
            <a:solidFill>
              <a:srgbClr val="C00000"/>
            </a:solidFill>
            <a:prstDash val="lgDash"/>
          </a:ln>
        </p:spPr>
        <p:txBody>
          <a:bodyPr wrap="square" rtlCol="0">
            <a:spAutoFit/>
          </a:bodyPr>
          <a:lstStyle/>
          <a:p>
            <a:pPr marR="0" lvl="0" algn="l" defTabSz="914400" rtl="0" eaLnBrk="1" fontAlgn="auto" latinLnBrk="0" hangingPunct="1">
              <a:lnSpc>
                <a:spcPct val="100000"/>
              </a:lnSpc>
              <a:spcAft>
                <a:spcPts val="0"/>
              </a:spcAft>
              <a:buClr>
                <a:schemeClr val="accent6">
                  <a:lumMod val="75000"/>
                </a:schemeClr>
              </a:buClr>
              <a:buSzPct val="90000"/>
              <a:tabLst/>
              <a:defRPr/>
            </a:pP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the focal entity name </a:t>
            </a: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is a match</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to the result name or an alias name, the result is a potential hit and should be </a:t>
            </a: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escalated to a Team Lead immediately </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for further review via the Issue Management queue.</a:t>
            </a:r>
          </a:p>
        </p:txBody>
      </p:sp>
      <p:pic>
        <p:nvPicPr>
          <p:cNvPr id="62" name="Picture 61">
            <a:extLst>
              <a:ext uri="{FF2B5EF4-FFF2-40B4-BE49-F238E27FC236}">
                <a16:creationId xmlns:a16="http://schemas.microsoft.com/office/drawing/2014/main" id="{FEC475C1-56B4-F100-88C4-A73830ACDB6A}"/>
              </a:ext>
            </a:extLst>
          </p:cNvPr>
          <p:cNvPicPr>
            <a:picLocks noChangeAspect="1"/>
          </p:cNvPicPr>
          <p:nvPr/>
        </p:nvPicPr>
        <p:blipFill>
          <a:blip r:embed="rId5"/>
          <a:stretch>
            <a:fillRect/>
          </a:stretch>
        </p:blipFill>
        <p:spPr>
          <a:xfrm>
            <a:off x="7088225" y="2641752"/>
            <a:ext cx="4652670" cy="3421252"/>
          </a:xfrm>
          <a:prstGeom prst="rect">
            <a:avLst/>
          </a:prstGeom>
        </p:spPr>
      </p:pic>
      <p:pic>
        <p:nvPicPr>
          <p:cNvPr id="71" name="Picture 70">
            <a:extLst>
              <a:ext uri="{FF2B5EF4-FFF2-40B4-BE49-F238E27FC236}">
                <a16:creationId xmlns:a16="http://schemas.microsoft.com/office/drawing/2014/main" id="{B7739E6C-B202-5A2D-13C3-BF94D0AB4E57}"/>
              </a:ext>
            </a:extLst>
          </p:cNvPr>
          <p:cNvPicPr>
            <a:picLocks noChangeAspect="1"/>
          </p:cNvPicPr>
          <p:nvPr/>
        </p:nvPicPr>
        <p:blipFill>
          <a:blip r:embed="rId6"/>
          <a:stretch>
            <a:fillRect/>
          </a:stretch>
        </p:blipFill>
        <p:spPr>
          <a:xfrm>
            <a:off x="6981995" y="1266047"/>
            <a:ext cx="4842560" cy="895842"/>
          </a:xfrm>
          <a:prstGeom prst="rect">
            <a:avLst/>
          </a:prstGeom>
        </p:spPr>
      </p:pic>
      <p:sp>
        <p:nvSpPr>
          <p:cNvPr id="72" name="Rectangle 71">
            <a:extLst>
              <a:ext uri="{FF2B5EF4-FFF2-40B4-BE49-F238E27FC236}">
                <a16:creationId xmlns:a16="http://schemas.microsoft.com/office/drawing/2014/main" id="{A6C5273A-95C9-18BA-6A9D-683EF2589D75}"/>
              </a:ext>
            </a:extLst>
          </p:cNvPr>
          <p:cNvSpPr/>
          <p:nvPr/>
        </p:nvSpPr>
        <p:spPr>
          <a:xfrm>
            <a:off x="8525455" y="1602075"/>
            <a:ext cx="1831525" cy="3635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A911E0FC-3A51-A445-2F7C-3C4ACA1A4EEB}"/>
              </a:ext>
            </a:extLst>
          </p:cNvPr>
          <p:cNvCxnSpPr>
            <a:cxnSpLocks/>
          </p:cNvCxnSpPr>
          <p:nvPr/>
        </p:nvCxnSpPr>
        <p:spPr>
          <a:xfrm>
            <a:off x="6769750" y="1760234"/>
            <a:ext cx="175570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Warning outline">
            <a:extLst>
              <a:ext uri="{FF2B5EF4-FFF2-40B4-BE49-F238E27FC236}">
                <a16:creationId xmlns:a16="http://schemas.microsoft.com/office/drawing/2014/main" id="{85B508AE-7683-8E56-6E9E-5F34D2A9DB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9954" y="5205407"/>
            <a:ext cx="523340" cy="523340"/>
          </a:xfrm>
          <a:prstGeom prst="rect">
            <a:avLst/>
          </a:prstGeom>
        </p:spPr>
      </p:pic>
      <p:sp>
        <p:nvSpPr>
          <p:cNvPr id="81" name="Rectangle 80">
            <a:extLst>
              <a:ext uri="{FF2B5EF4-FFF2-40B4-BE49-F238E27FC236}">
                <a16:creationId xmlns:a16="http://schemas.microsoft.com/office/drawing/2014/main" id="{ED172F10-1EE5-AB64-97AE-128FA2DF7D23}"/>
              </a:ext>
            </a:extLst>
          </p:cNvPr>
          <p:cNvSpPr/>
          <p:nvPr/>
        </p:nvSpPr>
        <p:spPr>
          <a:xfrm>
            <a:off x="7156965" y="4250965"/>
            <a:ext cx="3922228" cy="87099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CAA79C15-91BA-C5DA-ADEF-9D9FE14566D7}"/>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6</a:t>
            </a:r>
          </a:p>
        </p:txBody>
      </p:sp>
      <p:cxnSp>
        <p:nvCxnSpPr>
          <p:cNvPr id="83" name="Straight Connector 82">
            <a:extLst>
              <a:ext uri="{FF2B5EF4-FFF2-40B4-BE49-F238E27FC236}">
                <a16:creationId xmlns:a16="http://schemas.microsoft.com/office/drawing/2014/main" id="{F15EBF08-95BA-EAA0-1828-B980D7E60006}"/>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923EDF1-8194-005C-04CA-92D4DDEF07A3}"/>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FC22FF38-96DC-0D35-B1B1-B3483A0E38AF}"/>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Tree>
    <p:extLst>
      <p:ext uri="{BB962C8B-B14F-4D97-AF65-F5344CB8AC3E}">
        <p14:creationId xmlns:p14="http://schemas.microsoft.com/office/powerpoint/2010/main" val="25192813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365760"/>
          </a:xfrm>
        </p:spPr>
        <p:txBody>
          <a:bodyPr/>
          <a:lstStyle/>
          <a:p>
            <a:r>
              <a:rPr lang="en-US" b="0"/>
              <a:t>Counterparty Due Diligence</a:t>
            </a:r>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Tree>
    <p:extLst>
      <p:ext uri="{BB962C8B-B14F-4D97-AF65-F5344CB8AC3E}">
        <p14:creationId xmlns:p14="http://schemas.microsoft.com/office/powerpoint/2010/main" val="24457190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43699-0336-A3FD-7E67-AC7A47FB8FB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26B8033-765C-8EE2-B974-1F6F8750B019}"/>
              </a:ext>
            </a:extLst>
          </p:cNvPr>
          <p:cNvSpPr>
            <a:spLocks noGrp="1"/>
          </p:cNvSpPr>
          <p:nvPr>
            <p:ph type="body" sz="quarter" idx="22"/>
          </p:nvPr>
        </p:nvSpPr>
        <p:spPr>
          <a:xfrm>
            <a:off x="463295" y="682940"/>
            <a:ext cx="10655420"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conduct due diligence on the counterparties selected for each alert.</a:t>
            </a:r>
          </a:p>
        </p:txBody>
      </p:sp>
      <p:sp>
        <p:nvSpPr>
          <p:cNvPr id="4" name="Title 3">
            <a:extLst>
              <a:ext uri="{FF2B5EF4-FFF2-40B4-BE49-F238E27FC236}">
                <a16:creationId xmlns:a16="http://schemas.microsoft.com/office/drawing/2014/main" id="{0FBA8339-0328-2BF4-603B-823E18D26D0C}"/>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Counterparty Due Diligence: Screening &amp; Research</a:t>
            </a:r>
          </a:p>
        </p:txBody>
      </p:sp>
      <p:sp>
        <p:nvSpPr>
          <p:cNvPr id="19" name="Pentagon 1">
            <a:extLst>
              <a:ext uri="{FF2B5EF4-FFF2-40B4-BE49-F238E27FC236}">
                <a16:creationId xmlns:a16="http://schemas.microsoft.com/office/drawing/2014/main" id="{D068EC8D-8798-DD91-0626-27E669768A3D}"/>
              </a:ext>
            </a:extLst>
          </p:cNvPr>
          <p:cNvSpPr/>
          <p:nvPr/>
        </p:nvSpPr>
        <p:spPr bwMode="gray">
          <a:xfrm>
            <a:off x="186290" y="1331025"/>
            <a:ext cx="2863689" cy="425457"/>
          </a:xfrm>
          <a:prstGeom prst="homePlate">
            <a:avLst>
              <a:gd name="adj" fmla="val 44455"/>
            </a:avLst>
          </a:prstGeom>
          <a:solidFill>
            <a:srgbClr val="F2F2F2"/>
          </a:solidFill>
          <a:ln w="19050" algn="ctr">
            <a:noFill/>
            <a:miter lim="800000"/>
            <a:headEnd/>
            <a:tailEnd/>
          </a:ln>
        </p:spPr>
        <p:txBody>
          <a:bodyPr wrap="square" lIns="360000" tIns="88900" rIns="88900" bIns="88900" rtlCol="0" anchor="ctr"/>
          <a:lstStyle/>
          <a:p>
            <a:pPr lvl="0" algn="ctr">
              <a:defRPr/>
            </a:pPr>
            <a:r>
              <a:rPr lang="en-US" sz="1200">
                <a:solidFill>
                  <a:prstClr val="white">
                    <a:lumMod val="50000"/>
                  </a:prstClr>
                </a:solidFill>
                <a:latin typeface="Open Sans" panose="020B0606030504020204" pitchFamily="34" charset="0"/>
                <a:ea typeface="Open Sans" panose="020B0606030504020204" pitchFamily="34" charset="0"/>
                <a:cs typeface="Open Sans" panose="020B0606030504020204" pitchFamily="34" charset="0"/>
              </a:rPr>
              <a:t>Counterparty Selection</a:t>
            </a:r>
            <a:endParaRPr kumimoji="0" lang="en-US" sz="1200" b="0" i="0" u="none" strike="noStrike" kern="12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0" name="Chevron 4">
            <a:extLst>
              <a:ext uri="{FF2B5EF4-FFF2-40B4-BE49-F238E27FC236}">
                <a16:creationId xmlns:a16="http://schemas.microsoft.com/office/drawing/2014/main" id="{56D368D9-EBD9-15A4-397D-1FE5FC54129A}"/>
              </a:ext>
            </a:extLst>
          </p:cNvPr>
          <p:cNvSpPr/>
          <p:nvPr/>
        </p:nvSpPr>
        <p:spPr bwMode="gray">
          <a:xfrm>
            <a:off x="2910259" y="1331025"/>
            <a:ext cx="523741" cy="425457"/>
          </a:xfrm>
          <a:prstGeom prst="chevron">
            <a:avLst/>
          </a:prstGeom>
          <a:solidFill>
            <a:srgbClr val="F2F2F2"/>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C8682EB-52F8-EC90-5BD5-1C4A16328D4D}"/>
              </a:ext>
            </a:extLst>
          </p:cNvPr>
          <p:cNvSpPr txBox="1"/>
          <p:nvPr/>
        </p:nvSpPr>
        <p:spPr>
          <a:xfrm>
            <a:off x="186290" y="1795144"/>
            <a:ext cx="2911949" cy="1633856"/>
          </a:xfrm>
          <a:prstGeom prst="rect">
            <a:avLst/>
          </a:prstGeom>
          <a:solidFill>
            <a:schemeClr val="bg1">
              <a:lumMod val="95000"/>
            </a:schemeClr>
          </a:solidFill>
        </p:spPr>
        <p:txBody>
          <a:bodyPr wrap="square" lIns="68580" tIns="68580" rIns="68580" bIns="68580" rtlCol="0" anchor="ctr">
            <a:noAutofit/>
          </a:bodyPr>
          <a:lstStyle>
            <a:defPPr>
              <a:defRPr lang="en-US"/>
            </a:defPPr>
            <a:lvl1pPr>
              <a:buSzPct val="100000"/>
              <a:defRPr sz="1200">
                <a:solidFill>
                  <a:srgbClr val="313131"/>
                </a:solidFill>
              </a:defRPr>
            </a:lvl1pPr>
          </a:lstStyle>
          <a:p>
            <a:pPr marL="0" marR="0" lvl="0" indent="0" algn="ctr" defTabSz="914400" rtl="0" eaLnBrk="1" fontAlgn="auto" latinLnBrk="0" hangingPunct="1">
              <a:lnSpc>
                <a:spcPct val="107000"/>
              </a:lnSpc>
              <a:spcBef>
                <a:spcPts val="0"/>
              </a:spcBef>
              <a:spcAft>
                <a:spcPts val="800"/>
              </a:spcAft>
              <a:buClrTx/>
              <a:buSzPct val="100000"/>
              <a:buFontTx/>
              <a:buNone/>
              <a:tabLst/>
              <a:defRPr/>
            </a:pPr>
            <a:r>
              <a:rPr kumimoji="0" lang="en-US" sz="1100" b="0" i="0" u="none" strike="noStrike" kern="1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Review the counterparties, </a:t>
            </a:r>
            <a:r>
              <a:rPr kumimoji="0" lang="en-US" sz="1100" b="1" i="0" u="none" strike="noStrike" kern="1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sorting by transaction date, volume, and value</a:t>
            </a:r>
            <a:r>
              <a:rPr kumimoji="0" lang="en-US" sz="1100" b="0" i="0" u="none" strike="noStrike" kern="1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 to understand which counterparties have conducted the most transactions with the customer / focal entity </a:t>
            </a:r>
          </a:p>
          <a:p>
            <a:pPr marL="0" marR="0" lvl="0" indent="0" algn="ctr" defTabSz="914400" rtl="0" eaLnBrk="1" fontAlgn="auto" latinLnBrk="0" hangingPunct="1">
              <a:lnSpc>
                <a:spcPct val="107000"/>
              </a:lnSpc>
              <a:spcBef>
                <a:spcPts val="0"/>
              </a:spcBef>
              <a:spcAft>
                <a:spcPts val="800"/>
              </a:spcAft>
              <a:buClrTx/>
              <a:buSzPct val="100000"/>
              <a:buFontTx/>
              <a:buNone/>
              <a:tabLst/>
              <a:defRPr/>
            </a:pPr>
            <a:r>
              <a:rPr kumimoji="0" lang="en-US" sz="1100" b="0" i="0" u="none" strike="noStrike" kern="1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Select the </a:t>
            </a:r>
            <a:r>
              <a:rPr kumimoji="0" lang="en-US" sz="1100" b="1" i="0" u="none" strike="noStrike" kern="1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top counterparties</a:t>
            </a:r>
            <a:r>
              <a:rPr kumimoji="0" lang="en-US" sz="1100" b="0" i="0" u="none" strike="noStrike" kern="100" cap="none" spc="0" normalizeH="0" baseline="0" noProof="0">
                <a:ln>
                  <a:noFill/>
                </a:ln>
                <a:solidFill>
                  <a:prstClr val="white">
                    <a:lumMod val="50000"/>
                  </a:prstClr>
                </a:solidFill>
                <a:effectLst/>
                <a:uLnTx/>
                <a:uFillTx/>
                <a:latin typeface="Open Sans" panose="020B0606030504020204" pitchFamily="34" charset="0"/>
                <a:ea typeface="Open Sans" panose="020B0606030504020204" pitchFamily="34" charset="0"/>
                <a:cs typeface="Open Sans" panose="020B0606030504020204" pitchFamily="34" charset="0"/>
              </a:rPr>
              <a:t>, for each alert, for screening.</a:t>
            </a:r>
          </a:p>
        </p:txBody>
      </p:sp>
      <p:sp>
        <p:nvSpPr>
          <p:cNvPr id="22" name="Chevron 4">
            <a:extLst>
              <a:ext uri="{FF2B5EF4-FFF2-40B4-BE49-F238E27FC236}">
                <a16:creationId xmlns:a16="http://schemas.microsoft.com/office/drawing/2014/main" id="{9B6774EF-642E-1C99-27EE-18824E03A70B}"/>
              </a:ext>
            </a:extLst>
          </p:cNvPr>
          <p:cNvSpPr/>
          <p:nvPr/>
        </p:nvSpPr>
        <p:spPr bwMode="gray">
          <a:xfrm>
            <a:off x="8379624" y="1919213"/>
            <a:ext cx="523741" cy="425457"/>
          </a:xfrm>
          <a:prstGeom prst="chevron">
            <a:avLst/>
          </a:prstGeom>
          <a:solidFill>
            <a:schemeClr val="accent6">
              <a:lumMod val="7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A89234AD-F4F2-30AC-AB61-B06881461AE6}"/>
              </a:ext>
            </a:extLst>
          </p:cNvPr>
          <p:cNvSpPr txBox="1"/>
          <p:nvPr/>
        </p:nvSpPr>
        <p:spPr>
          <a:xfrm>
            <a:off x="3234196" y="2383870"/>
            <a:ext cx="5479061" cy="870704"/>
          </a:xfrm>
          <a:prstGeom prst="rect">
            <a:avLst/>
          </a:prstGeom>
          <a:solidFill>
            <a:schemeClr val="accent6">
              <a:lumMod val="60000"/>
              <a:lumOff val="40000"/>
            </a:schemeClr>
          </a:solidFill>
        </p:spPr>
        <p:txBody>
          <a:bodyPr wrap="square" lIns="68580" tIns="68580" rIns="68580" bIns="68580" rtlCol="0" anchor="ctr">
            <a:noAutofit/>
          </a:bodyPr>
          <a:lstStyle>
            <a:defPPr>
              <a:defRPr lang="en-US"/>
            </a:defPPr>
            <a:lvl1pPr>
              <a:buSzPct val="100000"/>
              <a:defRPr sz="1200">
                <a:solidFill>
                  <a:srgbClr val="313131"/>
                </a:solidFill>
              </a:defRPr>
            </a:lvl1pPr>
          </a:lstStyle>
          <a:p>
            <a:pPr lvl="0" algn="ctr">
              <a:lnSpc>
                <a:spcPct val="107000"/>
              </a:lnSpc>
              <a:spcAft>
                <a:spcPts val="800"/>
              </a:spcAft>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Based on the counterparties selected in the Case Overview section, each counterparty should have its own entry under “Counterparty Location.” </a:t>
            </a:r>
          </a:p>
          <a:p>
            <a:pPr lvl="0" algn="ctr">
              <a:lnSpc>
                <a:spcPct val="107000"/>
              </a:lnSpc>
              <a:spcAft>
                <a:spcPts val="800"/>
              </a:spcAft>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For each counterparty: </a:t>
            </a:r>
            <a:endPar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E9641A5D-F61D-ABC2-AF43-B6FA8A4411BF}"/>
              </a:ext>
            </a:extLst>
          </p:cNvPr>
          <p:cNvSpPr txBox="1"/>
          <p:nvPr/>
        </p:nvSpPr>
        <p:spPr>
          <a:xfrm>
            <a:off x="3234196" y="3293234"/>
            <a:ext cx="5479061" cy="3403129"/>
          </a:xfrm>
          <a:prstGeom prst="rect">
            <a:avLst/>
          </a:prstGeom>
          <a:noFill/>
          <a:ln w="28575">
            <a:solidFill>
              <a:schemeClr val="accent6">
                <a:lumMod val="40000"/>
                <a:lumOff val="60000"/>
              </a:schemeClr>
            </a:solidFill>
          </a:ln>
        </p:spPr>
        <p:txBody>
          <a:bodyPr wrap="square" lIns="68580" tIns="68580" rIns="68580" bIns="68580" rtlCol="0" anchor="ctr">
            <a:noAutofit/>
          </a:bodyPr>
          <a:lstStyle>
            <a:defPPr>
              <a:defRPr lang="en-US"/>
            </a:defPPr>
            <a:lvl1pPr>
              <a:buSzPct val="100000"/>
              <a:defRPr sz="1200">
                <a:solidFill>
                  <a:srgbClr val="313131"/>
                </a:solidFill>
              </a:defRPr>
            </a:lvl1pPr>
          </a:lstStyle>
          <a:p>
            <a:pPr marL="171450" marR="0" lvl="0" indent="-171450" algn="l" defTabSz="914400" rtl="0" eaLnBrk="1" fontAlgn="auto" latinLnBrk="0" hangingPunct="1">
              <a:lnSpc>
                <a:spcPct val="107000"/>
              </a:lnSpc>
              <a:spcBef>
                <a:spcPts val="0"/>
              </a:spcBef>
              <a:spcAft>
                <a:spcPts val="800"/>
              </a:spcAft>
              <a:buClrTx/>
              <a:buSzPct val="100000"/>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the Rule Violations Transactions to determine if any apply</a:t>
            </a:r>
          </a:p>
          <a:p>
            <a:pPr marL="171450" marR="0" lvl="0" indent="-171450" algn="l" defTabSz="914400" rtl="0" eaLnBrk="1" fontAlgn="auto" latinLnBrk="0" hangingPunct="1">
              <a:lnSpc>
                <a:spcPct val="107000"/>
              </a:lnSpc>
              <a:spcBef>
                <a:spcPts val="0"/>
              </a:spcBef>
              <a:spcAft>
                <a:spcPts val="800"/>
              </a:spcAft>
              <a:buClrTx/>
              <a:buSzPct val="100000"/>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Conduct Due Diligence on the Counterparty’s occupation (for individuals) / nature of business (for entities) </a:t>
            </a:r>
          </a:p>
          <a:p>
            <a:pPr marL="628650" lvl="1" indent="-171450">
              <a:lnSpc>
                <a:spcPct val="107000"/>
              </a:lnSpc>
              <a:spcAft>
                <a:spcPts val="800"/>
              </a:spcAft>
              <a:buSzPct val="100000"/>
              <a:buFont typeface="Arial" panose="020B0604020202020204" pitchFamily="34" charset="0"/>
              <a:buChar char="•"/>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Note, if a counterparty has two or more zip codes, run the search additional times as applicable. </a:t>
            </a:r>
          </a:p>
          <a:p>
            <a:pPr marL="171450" marR="0" lvl="0" indent="-171450" algn="l" defTabSz="914400" rtl="0" eaLnBrk="1" fontAlgn="auto" latinLnBrk="0" hangingPunct="1">
              <a:lnSpc>
                <a:spcPct val="107000"/>
              </a:lnSpc>
              <a:spcBef>
                <a:spcPts val="0"/>
              </a:spcBef>
              <a:spcAft>
                <a:spcPts val="800"/>
              </a:spcAft>
              <a:buClrTx/>
              <a:buSzPct val="100000"/>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Record results in the Counterparty Due Diligence section in ECM under “Counterparty Occupation / Nature of Business” utilizing the NAICS drop down and selecting the most applicable NAICS code </a:t>
            </a:r>
          </a:p>
          <a:p>
            <a:pPr marL="171450" marR="0" lvl="0" indent="-171450" algn="l" defTabSz="914400" rtl="0" eaLnBrk="1" fontAlgn="auto" latinLnBrk="0" hangingPunct="1">
              <a:lnSpc>
                <a:spcPct val="107000"/>
              </a:lnSpc>
              <a:spcBef>
                <a:spcPts val="0"/>
              </a:spcBef>
              <a:spcAft>
                <a:spcPts val="800"/>
              </a:spcAft>
              <a:buClrTx/>
              <a:buSzPct val="100000"/>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Include additional detail, as needed, in the corresponding free text field </a:t>
            </a:r>
          </a:p>
          <a:p>
            <a:pPr marL="171450" indent="-171450">
              <a:lnSpc>
                <a:spcPct val="107000"/>
              </a:lnSpc>
              <a:spcAft>
                <a:spcPts val="800"/>
              </a:spcAft>
              <a:buFont typeface="Arial" panose="020B0604020202020204" pitchFamily="34" charset="0"/>
              <a:buChar char="•"/>
              <a:defRPr/>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Provide summary disposition in “Counterparty Screening Results” (e.g., true match, false positive)</a:t>
            </a:r>
          </a:p>
          <a:p>
            <a:pPr marL="171450" indent="-171450">
              <a:lnSpc>
                <a:spcPct val="107000"/>
              </a:lnSpc>
              <a:spcAft>
                <a:spcPts val="800"/>
              </a:spcAft>
              <a:buFont typeface="Arial" panose="020B0604020202020204" pitchFamily="34" charset="0"/>
              <a:buChar char="•"/>
              <a:defRPr/>
            </a:pPr>
            <a:r>
              <a:rPr lang="en-US" sz="11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Upload all applicable due diligence research, in PDF format, with dispositions in “Document Upload” section of ECM</a:t>
            </a:r>
          </a:p>
        </p:txBody>
      </p:sp>
      <p:sp>
        <p:nvSpPr>
          <p:cNvPr id="8" name="Pentagon 1">
            <a:extLst>
              <a:ext uri="{FF2B5EF4-FFF2-40B4-BE49-F238E27FC236}">
                <a16:creationId xmlns:a16="http://schemas.microsoft.com/office/drawing/2014/main" id="{122B4871-046E-9780-FB83-E9C32ECA4336}"/>
              </a:ext>
            </a:extLst>
          </p:cNvPr>
          <p:cNvSpPr/>
          <p:nvPr/>
        </p:nvSpPr>
        <p:spPr bwMode="gray">
          <a:xfrm>
            <a:off x="8849214" y="2854658"/>
            <a:ext cx="2863689" cy="425457"/>
          </a:xfrm>
          <a:prstGeom prst="homePlate">
            <a:avLst>
              <a:gd name="adj" fmla="val 44455"/>
            </a:avLst>
          </a:prstGeom>
          <a:solidFill>
            <a:schemeClr val="accent6">
              <a:lumMod val="20000"/>
              <a:lumOff val="80000"/>
            </a:schemeClr>
          </a:solidFill>
          <a:ln w="19050" algn="ctr">
            <a:noFill/>
            <a:miter lim="800000"/>
            <a:headEnd/>
            <a:tailEnd/>
          </a:ln>
        </p:spPr>
        <p:txBody>
          <a:bodyPr wrap="square" lIns="3600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Screening Disposition</a:t>
            </a:r>
          </a:p>
        </p:txBody>
      </p:sp>
      <p:sp>
        <p:nvSpPr>
          <p:cNvPr id="9" name="Pentagon 1">
            <a:extLst>
              <a:ext uri="{FF2B5EF4-FFF2-40B4-BE49-F238E27FC236}">
                <a16:creationId xmlns:a16="http://schemas.microsoft.com/office/drawing/2014/main" id="{464F3AA7-D698-9D50-66C8-F2384541D0F5}"/>
              </a:ext>
            </a:extLst>
          </p:cNvPr>
          <p:cNvSpPr/>
          <p:nvPr/>
        </p:nvSpPr>
        <p:spPr bwMode="gray">
          <a:xfrm>
            <a:off x="3234197" y="1919750"/>
            <a:ext cx="5261204" cy="425457"/>
          </a:xfrm>
          <a:prstGeom prst="homePlate">
            <a:avLst>
              <a:gd name="adj" fmla="val 43627"/>
            </a:avLst>
          </a:prstGeom>
          <a:solidFill>
            <a:schemeClr val="accent6">
              <a:lumMod val="75000"/>
            </a:schemeClr>
          </a:solidFill>
          <a:ln w="19050" algn="ctr">
            <a:noFill/>
            <a:miter lim="800000"/>
            <a:headEnd/>
            <a:tailEnd/>
          </a:ln>
        </p:spPr>
        <p:txBody>
          <a:bodyPr wrap="square" lIns="3600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200" b="0"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Counterparty Due Diligence</a:t>
            </a:r>
          </a:p>
        </p:txBody>
      </p:sp>
      <p:sp>
        <p:nvSpPr>
          <p:cNvPr id="14" name="TextBox 13">
            <a:extLst>
              <a:ext uri="{FF2B5EF4-FFF2-40B4-BE49-F238E27FC236}">
                <a16:creationId xmlns:a16="http://schemas.microsoft.com/office/drawing/2014/main" id="{51F679B3-30A5-CCE7-7ADE-D2C456804D18}"/>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7</a:t>
            </a:r>
          </a:p>
        </p:txBody>
      </p:sp>
      <p:cxnSp>
        <p:nvCxnSpPr>
          <p:cNvPr id="15" name="Straight Connector 14">
            <a:extLst>
              <a:ext uri="{FF2B5EF4-FFF2-40B4-BE49-F238E27FC236}">
                <a16:creationId xmlns:a16="http://schemas.microsoft.com/office/drawing/2014/main" id="{5F2AF7F7-BE11-9602-81A4-99ED56E95467}"/>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7616E5-58DE-CDDE-8E15-7C06BD0F9599}"/>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6670F03-1995-36EE-CA32-F32AD12A618E}"/>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2" name="Chevron 4">
            <a:extLst>
              <a:ext uri="{FF2B5EF4-FFF2-40B4-BE49-F238E27FC236}">
                <a16:creationId xmlns:a16="http://schemas.microsoft.com/office/drawing/2014/main" id="{8CC93661-CB83-E5E1-ADC7-44226C88BB32}"/>
              </a:ext>
            </a:extLst>
          </p:cNvPr>
          <p:cNvSpPr/>
          <p:nvPr/>
        </p:nvSpPr>
        <p:spPr bwMode="gray">
          <a:xfrm>
            <a:off x="11568603" y="2854658"/>
            <a:ext cx="523741" cy="425457"/>
          </a:xfrm>
          <a:prstGeom prst="chevron">
            <a:avLst/>
          </a:prstGeom>
          <a:solidFill>
            <a:schemeClr val="accent6">
              <a:lumMod val="20000"/>
              <a:lumOff val="8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60E3A0E4-165A-7449-F151-449009007064}"/>
              </a:ext>
            </a:extLst>
          </p:cNvPr>
          <p:cNvSpPr txBox="1"/>
          <p:nvPr/>
        </p:nvSpPr>
        <p:spPr>
          <a:xfrm>
            <a:off x="8849214" y="3318775"/>
            <a:ext cx="2988053" cy="2220049"/>
          </a:xfrm>
          <a:prstGeom prst="rect">
            <a:avLst/>
          </a:prstGeom>
          <a:solidFill>
            <a:schemeClr val="accent6">
              <a:lumMod val="20000"/>
              <a:lumOff val="80000"/>
            </a:schemeClr>
          </a:solidFill>
        </p:spPr>
        <p:txBody>
          <a:bodyPr wrap="square" lIns="68580" tIns="68580" rIns="68580" bIns="68580" rtlCol="0" anchor="ctr">
            <a:noAutofit/>
          </a:bodyPr>
          <a:lstStyle>
            <a:defPPr>
              <a:defRPr lang="en-US"/>
            </a:defPPr>
            <a:lvl1pPr>
              <a:buSzPct val="100000"/>
              <a:defRPr sz="1200">
                <a:solidFill>
                  <a:srgbClr val="313131"/>
                </a:solidFill>
              </a:defRPr>
            </a:lvl1pPr>
          </a:lstStyle>
          <a:p>
            <a:pPr algn="ctr">
              <a:lnSpc>
                <a:spcPct val="107000"/>
              </a:lnSpc>
              <a:spcAft>
                <a:spcPts val="800"/>
              </a:spcAf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For results that initially appear to be a potential hit but are deemed a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false positive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upon further review, annotate the </a:t>
            </a:r>
            <a:r>
              <a:rPr kumimoji="0" lang="en-US" sz="11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false positive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 a text </a:t>
            </a: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box in each of the PDF file(s) with </a:t>
            </a: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 brief explanation noting why it is not a positive match </a:t>
            </a:r>
          </a:p>
          <a:p>
            <a:pPr marL="171450" indent="-171450" algn="ctr">
              <a:lnSpc>
                <a:spcPct val="107000"/>
              </a:lnSpc>
              <a:spcAft>
                <a:spcPts val="800"/>
              </a:spcAft>
              <a:buFont typeface="Wingdings" panose="05000000000000000000" pitchFamily="2" charset="2"/>
              <a:buChar char="v"/>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 </a:t>
            </a:r>
            <a:endPar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7000"/>
              </a:lnSpc>
              <a:spcBef>
                <a:spcPts val="0"/>
              </a:spcBef>
              <a:spcAft>
                <a:spcPts val="800"/>
              </a:spcAft>
              <a:buClrTx/>
              <a:buSzPct val="100000"/>
              <a:buFontTx/>
              <a:buNone/>
              <a:tabLst/>
              <a:defRPr/>
            </a:pPr>
            <a:r>
              <a:rPr kumimoji="0" lang="en-US" sz="1100" b="0" i="0" u="none" strike="noStrike" kern="1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For results that are </a:t>
            </a:r>
            <a:r>
              <a:rPr kumimoji="0" lang="en-US" sz="1100" b="1" i="0" u="none" strike="noStrike" kern="1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positive hits</a:t>
            </a:r>
            <a:r>
              <a:rPr kumimoji="0" lang="en-US" sz="1100" b="0" i="0" u="none" strike="noStrike" kern="1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in ECM save the news article as a PDF file(s) under the label “Adverse News” </a:t>
            </a:r>
          </a:p>
        </p:txBody>
      </p:sp>
    </p:spTree>
    <p:extLst>
      <p:ext uri="{BB962C8B-B14F-4D97-AF65-F5344CB8AC3E}">
        <p14:creationId xmlns:p14="http://schemas.microsoft.com/office/powerpoint/2010/main" val="10538290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7934-46CC-DBE7-8CD4-7734111A2070}"/>
            </a:ext>
          </a:extLst>
        </p:cNvPr>
        <p:cNvGrpSpPr/>
        <p:nvPr/>
      </p:nvGrpSpPr>
      <p:grpSpPr>
        <a:xfrm>
          <a:off x="0" y="0"/>
          <a:ext cx="0" cy="0"/>
          <a:chOff x="0" y="0"/>
          <a:chExt cx="0" cy="0"/>
        </a:xfrm>
      </p:grpSpPr>
      <p:sp>
        <p:nvSpPr>
          <p:cNvPr id="20" name="Title 2">
            <a:extLst>
              <a:ext uri="{FF2B5EF4-FFF2-40B4-BE49-F238E27FC236}">
                <a16:creationId xmlns:a16="http://schemas.microsoft.com/office/drawing/2014/main" id="{B528E73A-E526-E17B-EB2F-D9C2DCB81214}"/>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a:solidFill>
                  <a:prstClr val="black"/>
                </a:solidFill>
                <a:latin typeface="Open Sans" panose="020B0606030504020204" pitchFamily="34" charset="0"/>
                <a:ea typeface="Open Sans" panose="020B0606030504020204" pitchFamily="34" charset="0"/>
                <a:cs typeface="Open Sans" panose="020B0606030504020204" pitchFamily="34" charset="0"/>
              </a:rPr>
              <a:t>GD Lookback Scope</a:t>
            </a: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object 4">
            <a:extLst>
              <a:ext uri="{FF2B5EF4-FFF2-40B4-BE49-F238E27FC236}">
                <a16:creationId xmlns:a16="http://schemas.microsoft.com/office/drawing/2014/main" id="{A51B71E3-4873-4774-069E-69D95FB26DD8}"/>
              </a:ext>
            </a:extLst>
          </p:cNvPr>
          <p:cNvSpPr txBox="1"/>
          <p:nvPr/>
        </p:nvSpPr>
        <p:spPr>
          <a:xfrm>
            <a:off x="456742" y="712644"/>
            <a:ext cx="10835491" cy="820788"/>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b="0" i="0" u="none" strike="noStrike" kern="1200" cap="none" spc="0" normalizeH="0" baseline="0" noProof="0">
                <a:ln>
                  <a:noFill/>
                </a:ln>
                <a:solidFill>
                  <a:schemeClr val="accent6">
                    <a:lumMod val="50000"/>
                  </a:schemeClr>
                </a:solidFill>
                <a:effectLst/>
                <a:uLnTx/>
                <a:uFillTx/>
                <a:ea typeface="Open Sans"/>
                <a:cs typeface="Open Sans"/>
              </a:rPr>
              <a:t>Green Dot Bank (“Green Dot”) engaged Deloitte Transactions and Business Analytics LLP (“DTBA”) as an independent third-party to </a:t>
            </a:r>
            <a:r>
              <a:rPr kumimoji="0" lang="en-US" b="0" i="0" u="none" kern="1200" cap="none" spc="0" normalizeH="0" baseline="0" noProof="0">
                <a:ln>
                  <a:noFill/>
                </a:ln>
                <a:solidFill>
                  <a:schemeClr val="accent6">
                    <a:lumMod val="50000"/>
                  </a:schemeClr>
                </a:solidFill>
                <a:effectLst/>
                <a:uLnTx/>
                <a:uFillTx/>
                <a:ea typeface="Open Sans"/>
                <a:cs typeface="Open Sans"/>
              </a:rPr>
              <a:t>assess</a:t>
            </a:r>
            <a:r>
              <a:rPr kumimoji="0" lang="en-US" b="0" i="0" u="none" strike="noStrike" kern="1200" cap="none" spc="0" normalizeH="0" baseline="0" noProof="0">
                <a:ln>
                  <a:noFill/>
                </a:ln>
                <a:solidFill>
                  <a:schemeClr val="accent6">
                    <a:lumMod val="50000"/>
                  </a:schemeClr>
                </a:solidFill>
                <a:effectLst/>
                <a:uLnTx/>
                <a:uFillTx/>
                <a:ea typeface="Open Sans"/>
                <a:cs typeface="Open Sans"/>
              </a:rPr>
              <a:t> whether suspicious activity involving high-risk customers or transactions at, by, or through the </a:t>
            </a:r>
            <a:r>
              <a:rPr lang="en-US">
                <a:solidFill>
                  <a:schemeClr val="accent6">
                    <a:lumMod val="50000"/>
                  </a:schemeClr>
                </a:solidFill>
                <a:ea typeface="Open Sans"/>
                <a:cs typeface="Open Sans"/>
              </a:rPr>
              <a:t>bank</a:t>
            </a:r>
            <a:r>
              <a:rPr kumimoji="0" lang="en-US" b="0" i="0" u="none" strike="noStrike" kern="1200" cap="none" spc="0" normalizeH="0" baseline="0" noProof="0">
                <a:ln>
                  <a:noFill/>
                </a:ln>
                <a:solidFill>
                  <a:schemeClr val="accent6">
                    <a:lumMod val="50000"/>
                  </a:schemeClr>
                </a:solidFill>
                <a:effectLst/>
                <a:uLnTx/>
                <a:uFillTx/>
                <a:ea typeface="Open Sans"/>
                <a:cs typeface="Open Sans"/>
              </a:rPr>
              <a:t> were identified and reported in accordance with DTBA’s understanding of applicable Suspicious </a:t>
            </a:r>
            <a:r>
              <a:rPr lang="en-US">
                <a:solidFill>
                  <a:schemeClr val="accent6">
                    <a:lumMod val="50000"/>
                  </a:schemeClr>
                </a:solidFill>
                <a:ea typeface="Open Sans"/>
                <a:cs typeface="Open Sans"/>
              </a:rPr>
              <a:t>A</a:t>
            </a:r>
            <a:r>
              <a:rPr kumimoji="0" lang="en-US" b="0" i="0" u="none" strike="noStrike" kern="1200" cap="none" spc="0" normalizeH="0" baseline="0" noProof="0" err="1">
                <a:ln>
                  <a:noFill/>
                </a:ln>
                <a:solidFill>
                  <a:schemeClr val="accent6">
                    <a:lumMod val="50000"/>
                  </a:schemeClr>
                </a:solidFill>
                <a:effectLst/>
                <a:uLnTx/>
                <a:uFillTx/>
                <a:ea typeface="Open Sans"/>
                <a:cs typeface="Open Sans"/>
              </a:rPr>
              <a:t>ctivity</a:t>
            </a:r>
            <a:r>
              <a:rPr kumimoji="0" lang="en-US" b="0" i="0" u="none" strike="noStrike" kern="1200" cap="none" spc="0" normalizeH="0" baseline="0" noProof="0">
                <a:ln>
                  <a:noFill/>
                </a:ln>
                <a:solidFill>
                  <a:schemeClr val="accent6">
                    <a:lumMod val="50000"/>
                  </a:schemeClr>
                </a:solidFill>
                <a:effectLst/>
                <a:uLnTx/>
                <a:uFillTx/>
                <a:ea typeface="Open Sans"/>
                <a:cs typeface="Open Sans"/>
              </a:rPr>
              <a:t> </a:t>
            </a:r>
            <a:r>
              <a:rPr lang="en-US">
                <a:solidFill>
                  <a:schemeClr val="accent6">
                    <a:lumMod val="50000"/>
                  </a:schemeClr>
                </a:solidFill>
                <a:ea typeface="Open Sans"/>
                <a:cs typeface="Open Sans"/>
              </a:rPr>
              <a:t>R</a:t>
            </a:r>
            <a:r>
              <a:rPr kumimoji="0" lang="en-US" b="0" i="0" u="none" strike="noStrike" kern="1200" cap="none" spc="0" normalizeH="0" baseline="0" noProof="0" err="1">
                <a:ln>
                  <a:noFill/>
                </a:ln>
                <a:solidFill>
                  <a:schemeClr val="accent6">
                    <a:lumMod val="50000"/>
                  </a:schemeClr>
                </a:solidFill>
                <a:effectLst/>
                <a:uLnTx/>
                <a:uFillTx/>
                <a:ea typeface="Open Sans"/>
                <a:cs typeface="Open Sans"/>
              </a:rPr>
              <a:t>eporting</a:t>
            </a:r>
            <a:r>
              <a:rPr kumimoji="0" lang="en-US" b="0" i="0" u="none" strike="noStrike" kern="1200" cap="none" spc="0" normalizeH="0" baseline="0" noProof="0">
                <a:ln>
                  <a:noFill/>
                </a:ln>
                <a:solidFill>
                  <a:schemeClr val="accent6">
                    <a:lumMod val="50000"/>
                  </a:schemeClr>
                </a:solidFill>
                <a:effectLst/>
                <a:uLnTx/>
                <a:uFillTx/>
                <a:ea typeface="Open Sans"/>
                <a:cs typeface="Open Sans"/>
              </a:rPr>
              <a:t> (“SAR”) </a:t>
            </a:r>
            <a:r>
              <a:rPr kumimoji="0" lang="en-US" b="0" i="0" u="none" kern="1200" cap="none" spc="0" normalizeH="0" baseline="0" noProof="0">
                <a:ln>
                  <a:noFill/>
                </a:ln>
                <a:solidFill>
                  <a:schemeClr val="accent6">
                    <a:lumMod val="50000"/>
                  </a:schemeClr>
                </a:solidFill>
                <a:effectLst/>
                <a:uLnTx/>
                <a:uFillTx/>
                <a:ea typeface="Open Sans"/>
                <a:cs typeface="Open Sans"/>
              </a:rPr>
              <a:t>regulatory requirements </a:t>
            </a:r>
            <a:endParaRPr lang="en-US" b="0" i="0" u="none" strike="sngStrike" kern="1200" cap="none" spc="0" normalizeH="0" baseline="0" noProof="0">
              <a:ln>
                <a:noFill/>
              </a:ln>
              <a:solidFill>
                <a:schemeClr val="accent6">
                  <a:lumMod val="50000"/>
                </a:schemeClr>
              </a:solidFill>
              <a:effectLst/>
              <a:uLnTx/>
              <a:uFillTx/>
              <a:ea typeface="Open Sans"/>
              <a:cs typeface="Open Sans"/>
            </a:endParaRPr>
          </a:p>
        </p:txBody>
      </p:sp>
      <p:graphicFrame>
        <p:nvGraphicFramePr>
          <p:cNvPr id="5" name="Table 4">
            <a:extLst>
              <a:ext uri="{FF2B5EF4-FFF2-40B4-BE49-F238E27FC236}">
                <a16:creationId xmlns:a16="http://schemas.microsoft.com/office/drawing/2014/main" id="{7005B18D-6FAB-0595-BFDA-B02F6ECF9929}"/>
              </a:ext>
            </a:extLst>
          </p:cNvPr>
          <p:cNvGraphicFramePr>
            <a:graphicFrameLocks noGrp="1"/>
          </p:cNvGraphicFramePr>
          <p:nvPr>
            <p:extLst>
              <p:ext uri="{D42A27DB-BD31-4B8C-83A1-F6EECF244321}">
                <p14:modId xmlns:p14="http://schemas.microsoft.com/office/powerpoint/2010/main" val="1362048217"/>
              </p:ext>
            </p:extLst>
          </p:nvPr>
        </p:nvGraphicFramePr>
        <p:xfrm>
          <a:off x="1095828" y="1968068"/>
          <a:ext cx="10000344" cy="3356500"/>
        </p:xfrm>
        <a:graphic>
          <a:graphicData uri="http://schemas.openxmlformats.org/drawingml/2006/table">
            <a:tbl>
              <a:tblPr firstRow="1" bandRow="1">
                <a:tableStyleId>{5C22544A-7EE6-4342-B048-85BDC9FD1C3A}</a:tableStyleId>
              </a:tblPr>
              <a:tblGrid>
                <a:gridCol w="2358291">
                  <a:extLst>
                    <a:ext uri="{9D8B030D-6E8A-4147-A177-3AD203B41FA5}">
                      <a16:colId xmlns:a16="http://schemas.microsoft.com/office/drawing/2014/main" val="3483435958"/>
                    </a:ext>
                  </a:extLst>
                </a:gridCol>
                <a:gridCol w="7642053">
                  <a:extLst>
                    <a:ext uri="{9D8B030D-6E8A-4147-A177-3AD203B41FA5}">
                      <a16:colId xmlns:a16="http://schemas.microsoft.com/office/drawing/2014/main" val="664924156"/>
                    </a:ext>
                  </a:extLst>
                </a:gridCol>
              </a:tblGrid>
              <a:tr h="743561">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Assess Green Dot’s product offerings</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Assess Green Dot’s products to identify applicable regulatory and industry Anti-Money Laundering (“AML”) red flags/typologies</a:t>
                      </a:r>
                      <a:endPar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469598"/>
                  </a:ext>
                </a:extLst>
              </a:tr>
              <a:tr h="615614">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Develop Rules </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Develop</a:t>
                      </a:r>
                      <a:r>
                        <a:rPr lang="en-US" sz="1100" spc="-15">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rules/parameters</a:t>
                      </a:r>
                      <a:r>
                        <a:rPr lang="en-US" sz="1100" spc="-15">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a:t>
                      </a:r>
                      <a:r>
                        <a:rPr lang="en-US" sz="1100" spc="-1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address</a:t>
                      </a:r>
                      <a:r>
                        <a:rPr lang="en-US" sz="1100" spc="-15">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the</a:t>
                      </a:r>
                      <a:r>
                        <a:rPr lang="en-US" sz="1100" spc="-15">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identified</a:t>
                      </a:r>
                      <a:r>
                        <a:rPr lang="en-US" sz="1100" spc="-15">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money</a:t>
                      </a:r>
                      <a:r>
                        <a:rPr lang="en-US" sz="1100" spc="-2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laundering</a:t>
                      </a:r>
                      <a:r>
                        <a:rPr lang="en-US" sz="1100" spc="-15">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red</a:t>
                      </a:r>
                      <a:r>
                        <a:rPr lang="en-US" sz="1100" spc="-15">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flags/typologies</a:t>
                      </a: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6717215"/>
                  </a:ext>
                </a:extLst>
              </a:tr>
              <a:tr h="615614">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Generate rule instances and cases </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Apply rules/parameters to Green Dot’s provided August 1, 2021 – October 31, 2022 transactional data to generate potential alerts and customer account-based cases</a:t>
                      </a: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0524950"/>
                  </a:ext>
                </a:extLst>
              </a:tr>
              <a:tr h="855022">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Conduct Transaction Monitoring Lookback</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Conduct a</a:t>
                      </a:r>
                      <a:r>
                        <a:rPr lang="en-US" sz="1100" spc="-5">
                          <a:solidFill>
                            <a:schemeClr val="tx1"/>
                          </a:solidFill>
                          <a:effectLst/>
                          <a:latin typeface="Open Sans" panose="020B0606030504020204" pitchFamily="34" charset="0"/>
                          <a:ea typeface="Open Sans" panose="020B0606030504020204" pitchFamily="34" charset="0"/>
                          <a:cs typeface="Open Sans" panose="020B0606030504020204" pitchFamily="34" charset="0"/>
                        </a:rPr>
                        <a:t> review of the generated alerts and cases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 identify potentially</a:t>
                      </a:r>
                      <a:r>
                        <a:rPr lang="en-US" sz="1100" spc="-1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suspicious</a:t>
                      </a:r>
                      <a:r>
                        <a:rPr lang="en-US" sz="1100" spc="-5">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activity</a:t>
                      </a:r>
                      <a:r>
                        <a:rPr lang="en-US" sz="1100" spc="-1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 escalate to Green Dot for SAR consideration</a:t>
                      </a: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5582756"/>
                  </a:ext>
                </a:extLst>
              </a:tr>
              <a:tr h="526689">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Final Report </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Prepare a Lookback report detailing findings of the Lookback</a:t>
                      </a: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9094101"/>
                  </a:ext>
                </a:extLst>
              </a:tr>
            </a:tbl>
          </a:graphicData>
        </a:graphic>
      </p:graphicFrame>
      <p:sp>
        <p:nvSpPr>
          <p:cNvPr id="4" name="Rectangle 3">
            <a:extLst>
              <a:ext uri="{FF2B5EF4-FFF2-40B4-BE49-F238E27FC236}">
                <a16:creationId xmlns:a16="http://schemas.microsoft.com/office/drawing/2014/main" id="{F8384240-F8D3-4111-9D14-2F59DB75B777}"/>
              </a:ext>
            </a:extLst>
          </p:cNvPr>
          <p:cNvSpPr/>
          <p:nvPr/>
        </p:nvSpPr>
        <p:spPr>
          <a:xfrm>
            <a:off x="821094" y="4096139"/>
            <a:ext cx="10532706" cy="597159"/>
          </a:xfrm>
          <a:prstGeom prst="rect">
            <a:avLst/>
          </a:prstGeom>
          <a:noFill/>
          <a:ln>
            <a:solidFill>
              <a:schemeClr val="accent6">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900DFD3-7B63-A4DE-D97B-0E6824023D0C}"/>
              </a:ext>
            </a:extLst>
          </p:cNvPr>
          <p:cNvSpPr txBox="1"/>
          <p:nvPr/>
        </p:nvSpPr>
        <p:spPr>
          <a:xfrm>
            <a:off x="1095828" y="6482655"/>
            <a:ext cx="6371772" cy="215444"/>
          </a:xfrm>
          <a:prstGeom prst="rect">
            <a:avLst/>
          </a:prstGeom>
          <a:noFill/>
        </p:spPr>
        <p:txBody>
          <a:bodyPr wrap="square" rtlCol="0">
            <a:spAutoFit/>
          </a:bodyPr>
          <a:lstStyle/>
          <a:p>
            <a:r>
              <a:rPr lang="en-US" sz="800" i="1">
                <a:latin typeface="Open Sans" panose="020B0606030504020204" pitchFamily="34" charset="0"/>
                <a:ea typeface="Open Sans" panose="020B0606030504020204" pitchFamily="34" charset="0"/>
                <a:cs typeface="Open Sans" panose="020B0606030504020204" pitchFamily="34" charset="0"/>
              </a:rPr>
              <a:t>More details on the alert generation methodology, customer identification process, and rule development can be found in the Appendix.</a:t>
            </a:r>
          </a:p>
        </p:txBody>
      </p:sp>
    </p:spTree>
    <p:extLst>
      <p:ext uri="{BB962C8B-B14F-4D97-AF65-F5344CB8AC3E}">
        <p14:creationId xmlns:p14="http://schemas.microsoft.com/office/powerpoint/2010/main" val="2087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F1CB0-1BE8-B3F8-2B29-0906CB4C3FB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24CF80A-B04E-445D-8426-F8F623912B2A}"/>
              </a:ext>
            </a:extLst>
          </p:cNvPr>
          <p:cNvSpPr>
            <a:spLocks noGrp="1"/>
          </p:cNvSpPr>
          <p:nvPr>
            <p:ph type="body" sz="quarter" idx="22"/>
          </p:nvPr>
        </p:nvSpPr>
        <p:spPr>
          <a:xfrm>
            <a:off x="463294" y="693538"/>
            <a:ext cx="10563941"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The following research steps will be conducted for </a:t>
            </a:r>
            <a:r>
              <a:rPr lang="en-US" sz="1400" b="1">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each counterparty </a:t>
            </a:r>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chosen for sampling. The below research steps are subject to the same requirements as customer research. </a:t>
            </a:r>
          </a:p>
        </p:txBody>
      </p:sp>
      <p:sp>
        <p:nvSpPr>
          <p:cNvPr id="4" name="Title 3">
            <a:extLst>
              <a:ext uri="{FF2B5EF4-FFF2-40B4-BE49-F238E27FC236}">
                <a16:creationId xmlns:a16="http://schemas.microsoft.com/office/drawing/2014/main" id="{6951BBC2-F577-0564-6098-51365A173BC8}"/>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Counterparty Screening &amp; Research: Internet Searches</a:t>
            </a:r>
          </a:p>
        </p:txBody>
      </p:sp>
      <p:sp>
        <p:nvSpPr>
          <p:cNvPr id="2" name="椭圆 16">
            <a:extLst>
              <a:ext uri="{FF2B5EF4-FFF2-40B4-BE49-F238E27FC236}">
                <a16:creationId xmlns:a16="http://schemas.microsoft.com/office/drawing/2014/main" id="{A7680334-80C7-DDC5-A8B2-9FB936CB25A5}"/>
              </a:ext>
            </a:extLst>
          </p:cNvPr>
          <p:cNvSpPr/>
          <p:nvPr/>
        </p:nvSpPr>
        <p:spPr>
          <a:xfrm>
            <a:off x="6362491" y="3044195"/>
            <a:ext cx="811372" cy="8113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B0503020204020204" pitchFamily="2" charset="-122"/>
              <a:cs typeface="+mn-cs"/>
            </a:endParaRPr>
          </a:p>
        </p:txBody>
      </p:sp>
      <p:cxnSp>
        <p:nvCxnSpPr>
          <p:cNvPr id="5" name="直接连接符 37">
            <a:extLst>
              <a:ext uri="{FF2B5EF4-FFF2-40B4-BE49-F238E27FC236}">
                <a16:creationId xmlns:a16="http://schemas.microsoft.com/office/drawing/2014/main" id="{6E78A818-7E1B-D673-15E7-9158AC273BAE}"/>
              </a:ext>
            </a:extLst>
          </p:cNvPr>
          <p:cNvCxnSpPr/>
          <p:nvPr/>
        </p:nvCxnSpPr>
        <p:spPr>
          <a:xfrm>
            <a:off x="7307362" y="3009831"/>
            <a:ext cx="0" cy="86876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文本框 27">
            <a:extLst>
              <a:ext uri="{FF2B5EF4-FFF2-40B4-BE49-F238E27FC236}">
                <a16:creationId xmlns:a16="http://schemas.microsoft.com/office/drawing/2014/main" id="{6EC3E45E-03A7-A394-B55A-0B9D9220EFBB}"/>
              </a:ext>
            </a:extLst>
          </p:cNvPr>
          <p:cNvSpPr txBox="1"/>
          <p:nvPr/>
        </p:nvSpPr>
        <p:spPr>
          <a:xfrm>
            <a:off x="7440862" y="3070356"/>
            <a:ext cx="4107090" cy="830993"/>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spc="200" normalizeH="0" baseline="0" noProof="0">
                <a:ln>
                  <a:noFill/>
                </a:ln>
                <a:solidFill>
                  <a:schemeClr val="accent6"/>
                </a:solidFill>
                <a:effectLst/>
                <a:uLnTx/>
                <a:uFillTx/>
                <a:latin typeface="Open Sans" panose="020B0606030504020204" pitchFamily="34" charset="0"/>
                <a:ea typeface="Open Sans" panose="020B0606030504020204" pitchFamily="34" charset="0"/>
                <a:cs typeface="Open Sans" panose="020B0606030504020204" pitchFamily="34" charset="0"/>
              </a:rPr>
              <a:t>INTERNET SEARCH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Locate business websites, business registration, reputable news articles, or finance information for the customer. </a:t>
            </a:r>
          </a:p>
        </p:txBody>
      </p:sp>
      <p:cxnSp>
        <p:nvCxnSpPr>
          <p:cNvPr id="10" name="直接连接符 58">
            <a:extLst>
              <a:ext uri="{FF2B5EF4-FFF2-40B4-BE49-F238E27FC236}">
                <a16:creationId xmlns:a16="http://schemas.microsoft.com/office/drawing/2014/main" id="{D4DA4B07-9595-6046-E1A8-CAEA3172C8AD}"/>
              </a:ext>
            </a:extLst>
          </p:cNvPr>
          <p:cNvCxnSpPr/>
          <p:nvPr/>
        </p:nvCxnSpPr>
        <p:spPr>
          <a:xfrm>
            <a:off x="7307362" y="1966584"/>
            <a:ext cx="0" cy="86876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文本框 36">
            <a:extLst>
              <a:ext uri="{FF2B5EF4-FFF2-40B4-BE49-F238E27FC236}">
                <a16:creationId xmlns:a16="http://schemas.microsoft.com/office/drawing/2014/main" id="{E6E96840-2959-1CB2-CBCE-9E6167D33F8C}"/>
              </a:ext>
            </a:extLst>
          </p:cNvPr>
          <p:cNvSpPr txBox="1"/>
          <p:nvPr/>
        </p:nvSpPr>
        <p:spPr>
          <a:xfrm>
            <a:off x="7440861" y="1870669"/>
            <a:ext cx="4107091" cy="1015659"/>
          </a:xfrm>
          <a:prstGeom prst="rect">
            <a:avLst/>
          </a:prstGeom>
          <a:noFill/>
        </p:spPr>
        <p:txBody>
          <a:bodyPr wrap="square" lIns="91436" tIns="45718" rIns="91436" bIns="45718"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spc="200" normalizeH="0" baseline="0" noProof="0" dirty="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NEGATIVE NEWS SEARCH</a:t>
            </a:r>
            <a:br>
              <a:rPr kumimoji="0" lang="en-US" sz="1200" b="1" i="0" u="none" strike="noStrike" kern="1200" cap="none" spc="0"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rPr>
            </a:br>
            <a:r>
              <a:rPr kumimoji="0" lang="en-US" sz="1200" i="0" u="none" strike="noStrike" kern="1200" cap="none" spc="0" normalizeH="0" baseline="0" noProof="0" dirty="0">
                <a:ln>
                  <a:noFill/>
                </a:ln>
                <a:effectLst/>
                <a:uLnTx/>
                <a:uFillTx/>
                <a:latin typeface="Open Sans" panose="020B0606030504020204" pitchFamily="34" charset="0"/>
                <a:ea typeface="Open Sans" panose="020B0606030504020204" pitchFamily="34" charset="0"/>
                <a:cs typeface="Open Sans" panose="020B0606030504020204" pitchFamily="34" charset="0"/>
              </a:rPr>
              <a:t>Negative </a:t>
            </a:r>
            <a:r>
              <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news may be located through </a:t>
            </a:r>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the internet searches. Negative </a:t>
            </a:r>
            <a:r>
              <a:rPr lang="en-US" sz="12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nwws</a:t>
            </a:r>
            <a:r>
              <a:rPr lang="en-US" sz="1200" dirty="0">
                <a:solidFill>
                  <a:srgbClr val="000000"/>
                </a:solidFill>
                <a:latin typeface="Open Sans" panose="020B0606030504020204" pitchFamily="34" charset="0"/>
                <a:ea typeface="Open Sans" panose="020B0606030504020204" pitchFamily="34" charset="0"/>
                <a:cs typeface="Open Sans" panose="020B0606030504020204" pitchFamily="34" charset="0"/>
              </a:rPr>
              <a:t> screening must contain at least 20 results which may span the first 2 pages of results.</a:t>
            </a:r>
            <a:endParaRPr kumimoji="0" lang="en-US" sz="1200" b="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椭圆 39">
            <a:extLst>
              <a:ext uri="{FF2B5EF4-FFF2-40B4-BE49-F238E27FC236}">
                <a16:creationId xmlns:a16="http://schemas.microsoft.com/office/drawing/2014/main" id="{92A257F4-8D27-7E76-5370-6234A39832F6}"/>
              </a:ext>
            </a:extLst>
          </p:cNvPr>
          <p:cNvSpPr/>
          <p:nvPr/>
        </p:nvSpPr>
        <p:spPr>
          <a:xfrm>
            <a:off x="6362491" y="2000948"/>
            <a:ext cx="811372" cy="811372"/>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B0503020204020204" pitchFamily="2" charset="-122"/>
              <a:cs typeface="+mn-cs"/>
            </a:endParaRPr>
          </a:p>
        </p:txBody>
      </p:sp>
      <p:grpSp>
        <p:nvGrpSpPr>
          <p:cNvPr id="13" name="Group 12">
            <a:extLst>
              <a:ext uri="{FF2B5EF4-FFF2-40B4-BE49-F238E27FC236}">
                <a16:creationId xmlns:a16="http://schemas.microsoft.com/office/drawing/2014/main" id="{C114C449-EBDE-E3C2-996D-6E93A0442F0E}"/>
              </a:ext>
            </a:extLst>
          </p:cNvPr>
          <p:cNvGrpSpPr/>
          <p:nvPr/>
        </p:nvGrpSpPr>
        <p:grpSpPr>
          <a:xfrm>
            <a:off x="644048" y="1630470"/>
            <a:ext cx="5253696" cy="3693036"/>
            <a:chOff x="908033" y="1897753"/>
            <a:chExt cx="5465789" cy="3997955"/>
          </a:xfrm>
        </p:grpSpPr>
        <p:sp>
          <p:nvSpPr>
            <p:cNvPr id="14" name="Rectangle 13">
              <a:extLst>
                <a:ext uri="{FF2B5EF4-FFF2-40B4-BE49-F238E27FC236}">
                  <a16:creationId xmlns:a16="http://schemas.microsoft.com/office/drawing/2014/main" id="{66F9CF36-598B-13F3-C1C3-667753C0B0BB}"/>
                </a:ext>
              </a:extLst>
            </p:cNvPr>
            <p:cNvSpPr/>
            <p:nvPr/>
          </p:nvSpPr>
          <p:spPr bwMode="gray">
            <a:xfrm>
              <a:off x="3039103" y="5017324"/>
              <a:ext cx="1203649" cy="795647"/>
            </a:xfrm>
            <a:prstGeom prst="rect">
              <a:avLst/>
            </a:prstGeom>
            <a:solidFill>
              <a:schemeClr val="tx1">
                <a:lumMod val="85000"/>
                <a:lumOff val="1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ounded Rectangle 2">
              <a:extLst>
                <a:ext uri="{FF2B5EF4-FFF2-40B4-BE49-F238E27FC236}">
                  <a16:creationId xmlns:a16="http://schemas.microsoft.com/office/drawing/2014/main" id="{E4352FBA-6C2B-7670-D059-F3D666EDEF3A}"/>
                </a:ext>
              </a:extLst>
            </p:cNvPr>
            <p:cNvSpPr/>
            <p:nvPr/>
          </p:nvSpPr>
          <p:spPr bwMode="gray">
            <a:xfrm>
              <a:off x="908033" y="1897753"/>
              <a:ext cx="5465789" cy="3336720"/>
            </a:xfrm>
            <a:prstGeom prst="roundRect">
              <a:avLst>
                <a:gd name="adj" fmla="val 2965"/>
              </a:avLst>
            </a:prstGeom>
            <a:gradFill>
              <a:gsLst>
                <a:gs pos="0">
                  <a:schemeClr val="tx1">
                    <a:lumMod val="75000"/>
                    <a:lumOff val="25000"/>
                  </a:schemeClr>
                </a:gs>
                <a:gs pos="100000">
                  <a:srgbClr val="000000"/>
                </a:gs>
              </a:gsLst>
              <a:lin ang="2700000" scaled="0"/>
            </a:gra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ounded Rectangle 13">
              <a:extLst>
                <a:ext uri="{FF2B5EF4-FFF2-40B4-BE49-F238E27FC236}">
                  <a16:creationId xmlns:a16="http://schemas.microsoft.com/office/drawing/2014/main" id="{60158DA8-AA94-EE51-E78B-14118B523A45}"/>
                </a:ext>
              </a:extLst>
            </p:cNvPr>
            <p:cNvSpPr/>
            <p:nvPr/>
          </p:nvSpPr>
          <p:spPr bwMode="gray">
            <a:xfrm>
              <a:off x="1021943" y="2024141"/>
              <a:ext cx="5237970" cy="3083946"/>
            </a:xfrm>
            <a:prstGeom prst="roundRect">
              <a:avLst>
                <a:gd name="adj" fmla="val 0"/>
              </a:avLst>
            </a:prstGeom>
            <a:solidFill>
              <a:srgbClr val="FFFFFF"/>
            </a:solidFill>
            <a:ln w="19050" algn="ctr">
              <a:noFill/>
              <a:miter lim="800000"/>
              <a:headEnd/>
              <a:tailEnd/>
            </a:ln>
          </p:spPr>
          <p:txBody>
            <a:bodyPr wrap="square" lIns="88900" tIns="88900" rIns="88900" bIns="88900" rtlCol="0" anchor="ctr"/>
            <a:lstStyle/>
            <a:p>
              <a:pPr algn="ctr">
                <a:defRPr/>
              </a:pP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In the Screening Bot File, include your counterparties and address/zip code (if available). C</a:t>
              </a:r>
              <a:r>
                <a:rPr kumimoji="0" lang="en-US" sz="12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lick the “Run” button to conduct internet research. A bot will run Google string search on the selected counterparties and save the results. </a:t>
              </a:r>
              <a:endPar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2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a:p>
              <a:pPr algn="ctr">
                <a:defRPr/>
              </a:pPr>
              <a:r>
                <a:rPr kumimoji="0" lang="en-US" sz="12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200">
                  <a:latin typeface="Open Sans" panose="020B0606030504020204" pitchFamily="34" charset="0"/>
                  <a:ea typeface="Open Sans" panose="020B0606030504020204" pitchFamily="34" charset="0"/>
                  <a:cs typeface="Open Sans" panose="020B0606030504020204" pitchFamily="34" charset="0"/>
                </a:rPr>
                <a:t>Please review on Green Dot desktop for screenshots</a:t>
              </a:r>
              <a:r>
                <a:rPr kumimoji="0" lang="en-US" sz="12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2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Rectangle 16">
              <a:extLst>
                <a:ext uri="{FF2B5EF4-FFF2-40B4-BE49-F238E27FC236}">
                  <a16:creationId xmlns:a16="http://schemas.microsoft.com/office/drawing/2014/main" id="{092906D3-E95E-00EE-199D-7C6C71FD18E6}"/>
                </a:ext>
              </a:extLst>
            </p:cNvPr>
            <p:cNvSpPr/>
            <p:nvPr/>
          </p:nvSpPr>
          <p:spPr bwMode="gray">
            <a:xfrm>
              <a:off x="2427948" y="5812971"/>
              <a:ext cx="2425959" cy="82737"/>
            </a:xfrm>
            <a:prstGeom prst="rect">
              <a:avLst/>
            </a:prstGeom>
            <a:solidFill>
              <a:srgbClr val="000000"/>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2" name="Connector: Elbow 21">
            <a:extLst>
              <a:ext uri="{FF2B5EF4-FFF2-40B4-BE49-F238E27FC236}">
                <a16:creationId xmlns:a16="http://schemas.microsoft.com/office/drawing/2014/main" id="{C9CE8425-A105-CE14-9C41-64BE4380A4FF}"/>
              </a:ext>
            </a:extLst>
          </p:cNvPr>
          <p:cNvCxnSpPr>
            <a:cxnSpLocks/>
            <a:endCxn id="23" idx="1"/>
          </p:cNvCxnSpPr>
          <p:nvPr/>
        </p:nvCxnSpPr>
        <p:spPr>
          <a:xfrm>
            <a:off x="3849368" y="4879597"/>
            <a:ext cx="1852280" cy="1178221"/>
          </a:xfrm>
          <a:prstGeom prst="bentConnector3">
            <a:avLst>
              <a:gd name="adj1" fmla="val 50000"/>
            </a:avLst>
          </a:prstGeom>
          <a:ln>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8945903-FC61-D34F-2C51-5B3855E01719}"/>
              </a:ext>
            </a:extLst>
          </p:cNvPr>
          <p:cNvSpPr txBox="1"/>
          <p:nvPr/>
        </p:nvSpPr>
        <p:spPr>
          <a:xfrm>
            <a:off x="5701648" y="5272988"/>
            <a:ext cx="3234109" cy="1569660"/>
          </a:xfrm>
          <a:prstGeom prst="rect">
            <a:avLst/>
          </a:prstGeom>
          <a:noFill/>
          <a:ln>
            <a:solidFill>
              <a:schemeClr val="accent6"/>
            </a:solidFill>
            <a:prstDash val="lgDash"/>
          </a:ln>
        </p:spPr>
        <p:txBody>
          <a:bodyPr wrap="square" rtlCol="0">
            <a:spAutoFit/>
          </a:bodyPr>
          <a:lstStyle/>
          <a:p>
            <a:pPr algn="ct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The Bot will save the PDF in a folder on the Z drive.</a:t>
            </a:r>
          </a:p>
          <a:p>
            <a:pPr algn="ctr"/>
            <a:r>
              <a:rPr lang="en-US" sz="1200">
                <a:latin typeface="Open Sans" panose="020B0606030504020204" pitchFamily="34" charset="0"/>
                <a:ea typeface="Open Sans" panose="020B0606030504020204" pitchFamily="34" charset="0"/>
                <a:cs typeface="Open Sans" panose="020B0606030504020204" pitchFamily="34" charset="0"/>
              </a:rPr>
              <a:t>Any</a:t>
            </a:r>
            <a:r>
              <a:rPr lang="en-US" sz="120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1200" b="1"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relevant information  </a:t>
            </a:r>
            <a:r>
              <a:rPr lang="en-US" sz="1200" b="0" i="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(e.g., owner of company, position, former positions of note) found during internet searches related to the customer must be captured and uploaded in the supporting documents. </a:t>
            </a:r>
            <a:endParaRPr lang="en-US" sz="1200">
              <a:latin typeface="Open Sans" panose="020B0606030504020204" pitchFamily="34" charset="0"/>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8088F06F-4E28-EF15-A2CB-4E8045982266}"/>
              </a:ext>
            </a:extLst>
          </p:cNvPr>
          <p:cNvSpPr txBox="1"/>
          <p:nvPr/>
        </p:nvSpPr>
        <p:spPr>
          <a:xfrm>
            <a:off x="11327932" y="97542"/>
            <a:ext cx="537327" cy="830997"/>
          </a:xfrm>
          <a:prstGeom prst="rect">
            <a:avLst/>
          </a:prstGeom>
          <a:noFill/>
        </p:spPr>
        <p:txBody>
          <a:bodyPr wrap="none" rtlCol="0">
            <a:spAutoFit/>
          </a:bodyPr>
          <a:lstStyle/>
          <a:p>
            <a:r>
              <a:rPr lang="en-US" sz="4800">
                <a:latin typeface="Open Sans" panose="020B0606030504020204" pitchFamily="34" charset="0"/>
                <a:ea typeface="Open Sans" panose="020B0606030504020204" pitchFamily="34" charset="0"/>
                <a:cs typeface="Open Sans" panose="020B0606030504020204" pitchFamily="34" charset="0"/>
              </a:rPr>
              <a:t>7</a:t>
            </a:r>
          </a:p>
        </p:txBody>
      </p:sp>
      <p:cxnSp>
        <p:nvCxnSpPr>
          <p:cNvPr id="25" name="Straight Connector 24">
            <a:extLst>
              <a:ext uri="{FF2B5EF4-FFF2-40B4-BE49-F238E27FC236}">
                <a16:creationId xmlns:a16="http://schemas.microsoft.com/office/drawing/2014/main" id="{507BBABA-C708-C2A7-8313-2B5D9BD246AB}"/>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7FD2F4-3C3A-8D7F-E616-8D3762178B0B}"/>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B708A5F-71C2-26F2-0128-CB0380448C15}"/>
              </a:ext>
            </a:extLst>
          </p:cNvPr>
          <p:cNvSpPr txBox="1"/>
          <p:nvPr/>
        </p:nvSpPr>
        <p:spPr>
          <a:xfrm>
            <a:off x="11247778" y="1242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20" name="Rectangle 19">
            <a:extLst>
              <a:ext uri="{FF2B5EF4-FFF2-40B4-BE49-F238E27FC236}">
                <a16:creationId xmlns:a16="http://schemas.microsoft.com/office/drawing/2014/main" id="{D77E972F-FD0D-7B1F-C905-3CBC1240E1B0}"/>
              </a:ext>
            </a:extLst>
          </p:cNvPr>
          <p:cNvSpPr/>
          <p:nvPr/>
        </p:nvSpPr>
        <p:spPr>
          <a:xfrm>
            <a:off x="753537" y="1747219"/>
            <a:ext cx="5034717" cy="284873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548640"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Note</a:t>
            </a:r>
            <a:r>
              <a:rPr lang="en-US" sz="1100" b="1">
                <a:solidFill>
                  <a:srgbClr val="FF0000"/>
                </a:solidFill>
                <a:latin typeface="Open Sans" panose="020B0606030504020204" pitchFamily="34" charset="0"/>
                <a:ea typeface="Open Sans" panose="020B0606030504020204" pitchFamily="34" charset="0"/>
                <a:cs typeface="Open Sans" panose="020B0606030504020204" pitchFamily="34" charset="0"/>
              </a:rPr>
              <a:t>: for the WE 6/14, the Screening Bot will not be available. </a:t>
            </a:r>
          </a:p>
          <a:p>
            <a:pPr marL="0" marR="0" lvl="0" indent="0" defTabSz="914400" rtl="0" eaLnBrk="1" fontAlgn="auto" latinLnBrk="0" hangingPunct="1">
              <a:lnSpc>
                <a:spcPct val="100000"/>
              </a:lnSpc>
              <a:spcBef>
                <a:spcPts val="0"/>
              </a:spcBef>
              <a:spcAft>
                <a:spcPts val="0"/>
              </a:spcAft>
              <a:buClrTx/>
              <a:buSzTx/>
              <a:buFontTx/>
              <a:buNone/>
              <a:tabLst/>
              <a:defRPr/>
            </a:pPr>
            <a:r>
              <a:rPr lang="en-US" sz="1100" b="1">
                <a:solidFill>
                  <a:srgbClr val="FF0000"/>
                </a:solidFill>
                <a:latin typeface="Open Sans" panose="020B0606030504020204" pitchFamily="34" charset="0"/>
                <a:ea typeface="Open Sans" panose="020B0606030504020204" pitchFamily="34" charset="0"/>
                <a:cs typeface="Open Sans" panose="020B0606030504020204" pitchFamily="34" charset="0"/>
              </a:rPr>
              <a:t>Please use: </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100" b="1">
              <a:solidFill>
                <a:srgbClr val="FF0000"/>
              </a:solidFill>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100" b="1">
                <a:solidFill>
                  <a:srgbClr val="FF0000"/>
                </a:solidFill>
                <a:latin typeface="Open Sans" panose="020B0606030504020204" pitchFamily="34" charset="0"/>
                <a:ea typeface="Open Sans" panose="020B0606030504020204" pitchFamily="34" charset="0"/>
                <a:cs typeface="Open Sans" panose="020B0606030504020204" pitchFamily="34" charset="0"/>
              </a:rPr>
              <a:t>“Name of Individual/Entity” and “Investigations” OR “Fraud” OR “Laundering” OR “Criminal” OR “Terrorist” OR “Evasion” OR “Indictment” OR “Regulatory” OR “ Court” OR “Court Case” OR “Arrest” OR “Litigation” OR Murder” OR “Defendant” or “Felony” OR “Bankruptcy” OR “Crime” OR “Complaint”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100" b="1">
                <a:solidFill>
                  <a:srgbClr val="FF0000"/>
                </a:solidFill>
                <a:latin typeface="Open Sans" panose="020B0606030504020204" pitchFamily="34" charset="0"/>
                <a:ea typeface="Open Sans" panose="020B0606030504020204" pitchFamily="34" charset="0"/>
                <a:cs typeface="Open Sans" panose="020B0606030504020204" pitchFamily="34" charset="0"/>
              </a:rPr>
              <a:t>Print the screen of the results to  PDF. Any adverse media articles should be saved as PDF</a:t>
            </a:r>
            <a:endParaRPr kumimoji="0" lang="en-US" sz="1100" b="1"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21" name="Graphic 20" descr="Warning with solid fill">
            <a:extLst>
              <a:ext uri="{FF2B5EF4-FFF2-40B4-BE49-F238E27FC236}">
                <a16:creationId xmlns:a16="http://schemas.microsoft.com/office/drawing/2014/main" id="{85C2FC23-774E-B463-EDFB-7E128FD385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286" y="2738791"/>
            <a:ext cx="457200" cy="457200"/>
          </a:xfrm>
          <a:prstGeom prst="rect">
            <a:avLst/>
          </a:prstGeom>
        </p:spPr>
      </p:pic>
      <p:sp>
        <p:nvSpPr>
          <p:cNvPr id="28" name="Rectangle 27">
            <a:extLst>
              <a:ext uri="{FF2B5EF4-FFF2-40B4-BE49-F238E27FC236}">
                <a16:creationId xmlns:a16="http://schemas.microsoft.com/office/drawing/2014/main" id="{920FCE47-275A-C6FE-685C-2011F5449904}"/>
              </a:ext>
            </a:extLst>
          </p:cNvPr>
          <p:cNvSpPr/>
          <p:nvPr/>
        </p:nvSpPr>
        <p:spPr>
          <a:xfrm>
            <a:off x="5723455" y="5321128"/>
            <a:ext cx="3190493" cy="31355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rtlCol="0" anchor="ctr"/>
          <a:lstStyle/>
          <a:p>
            <a:pPr algn="ctr"/>
            <a:r>
              <a:rPr lang="en-US" sz="1100">
                <a:solidFill>
                  <a:srgbClr val="000000"/>
                </a:solidFill>
                <a:latin typeface="Open Sans" panose="020B0606030504020204" pitchFamily="34" charset="0"/>
                <a:ea typeface="Open Sans" panose="020B0606030504020204" pitchFamily="34" charset="0"/>
                <a:cs typeface="Open Sans" panose="020B0606030504020204" pitchFamily="34" charset="0"/>
              </a:rPr>
              <a:t>Save the PDF(s) in your folder on the Z drive.</a:t>
            </a:r>
          </a:p>
        </p:txBody>
      </p:sp>
    </p:spTree>
    <p:extLst>
      <p:ext uri="{BB962C8B-B14F-4D97-AF65-F5344CB8AC3E}">
        <p14:creationId xmlns:p14="http://schemas.microsoft.com/office/powerpoint/2010/main" val="318921512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Top Corners Rounded 41">
            <a:extLst>
              <a:ext uri="{FF2B5EF4-FFF2-40B4-BE49-F238E27FC236}">
                <a16:creationId xmlns:a16="http://schemas.microsoft.com/office/drawing/2014/main" id="{44AA6D31-A1D0-D48D-503E-FD934CF1FECC}"/>
              </a:ext>
            </a:extLst>
          </p:cNvPr>
          <p:cNvSpPr/>
          <p:nvPr/>
        </p:nvSpPr>
        <p:spPr bwMode="gray">
          <a:xfrm>
            <a:off x="6498346" y="2483577"/>
            <a:ext cx="2418013" cy="668179"/>
          </a:xfrm>
          <a:prstGeom prst="round2Same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Top Corners Rounded 42">
            <a:extLst>
              <a:ext uri="{FF2B5EF4-FFF2-40B4-BE49-F238E27FC236}">
                <a16:creationId xmlns:a16="http://schemas.microsoft.com/office/drawing/2014/main" id="{80A08742-7B15-ECF5-8D83-52ED621733F6}"/>
              </a:ext>
            </a:extLst>
          </p:cNvPr>
          <p:cNvSpPr/>
          <p:nvPr/>
        </p:nvSpPr>
        <p:spPr bwMode="gray">
          <a:xfrm>
            <a:off x="9084506" y="2486381"/>
            <a:ext cx="2406006" cy="668179"/>
          </a:xfrm>
          <a:prstGeom prst="round2Same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10FF6BD7-84BC-BC8D-E234-5C74FCA6FC4B}"/>
              </a:ext>
            </a:extLst>
          </p:cNvPr>
          <p:cNvSpPr/>
          <p:nvPr/>
        </p:nvSpPr>
        <p:spPr>
          <a:xfrm>
            <a:off x="9121354" y="2483251"/>
            <a:ext cx="2363951" cy="651853"/>
          </a:xfrm>
          <a:prstGeom prst="rect">
            <a:avLst/>
          </a:prstGeom>
          <a:noFill/>
          <a:ln>
            <a:noFill/>
          </a:ln>
        </p:spPr>
        <p:txBody>
          <a:bodyPr wrap="square" lIns="91440" tIns="0" rIns="91440" bIns="0" anchor="ctr">
            <a:no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70AD47">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True Match</a:t>
            </a:r>
          </a:p>
        </p:txBody>
      </p:sp>
      <p:sp>
        <p:nvSpPr>
          <p:cNvPr id="47" name="Rectangle 46">
            <a:extLst>
              <a:ext uri="{FF2B5EF4-FFF2-40B4-BE49-F238E27FC236}">
                <a16:creationId xmlns:a16="http://schemas.microsoft.com/office/drawing/2014/main" id="{C9F60001-EF45-AB27-7091-A09D68744C57}"/>
              </a:ext>
            </a:extLst>
          </p:cNvPr>
          <p:cNvSpPr/>
          <p:nvPr/>
        </p:nvSpPr>
        <p:spPr>
          <a:xfrm>
            <a:off x="6538324" y="2491877"/>
            <a:ext cx="2378035" cy="651853"/>
          </a:xfrm>
          <a:prstGeom prst="rect">
            <a:avLst/>
          </a:prstGeom>
          <a:noFill/>
          <a:ln>
            <a:noFill/>
          </a:ln>
        </p:spPr>
        <p:txBody>
          <a:bodyPr wrap="square" lIns="91440" tIns="0" rIns="91440" bIns="0" anchor="ctr">
            <a:noAutofit/>
          </a:bodyPr>
          <a:lstStyle/>
          <a:p>
            <a:pPr marL="0" marR="0" lvl="1" indent="0" algn="ctr" defTabSz="829544"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a:ln>
                  <a:noFill/>
                </a:ln>
                <a:solidFill>
                  <a:srgbClr val="70AD47">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rPr>
              <a:t>False Positive</a:t>
            </a:r>
          </a:p>
        </p:txBody>
      </p:sp>
      <p:sp>
        <p:nvSpPr>
          <p:cNvPr id="48" name="Rectangle 47">
            <a:extLst>
              <a:ext uri="{FF2B5EF4-FFF2-40B4-BE49-F238E27FC236}">
                <a16:creationId xmlns:a16="http://schemas.microsoft.com/office/drawing/2014/main" id="{3BE9C6FB-F4F9-0D0E-1BD8-D45EBB4D149B}"/>
              </a:ext>
            </a:extLst>
          </p:cNvPr>
          <p:cNvSpPr/>
          <p:nvPr/>
        </p:nvSpPr>
        <p:spPr>
          <a:xfrm>
            <a:off x="6507490" y="3095650"/>
            <a:ext cx="2408871" cy="2517949"/>
          </a:xfrm>
          <a:prstGeom prst="rect">
            <a:avLst/>
          </a:prstGeom>
          <a:solidFill>
            <a:schemeClr val="bg1">
              <a:lumMod val="85000"/>
              <a:alpha val="9000"/>
            </a:schemeClr>
          </a:solidFill>
        </p:spPr>
        <p:txBody>
          <a:bodyPr wrap="square" lIns="182880" tIns="182880" rIns="182880" bIns="91440" anchor="t">
            <a:noAutofit/>
          </a:bodyPr>
          <a:lstStyle/>
          <a:p>
            <a:pPr marL="173355" marR="0" lvl="1" indent="-173355" algn="l" defTabSz="1217613" rtl="0" eaLnBrk="0" fontAlgn="base" latinLnBrk="0" hangingPunct="0">
              <a:lnSpc>
                <a:spcPct val="100000"/>
              </a:lnSpc>
              <a:spcBef>
                <a:spcPts val="600"/>
              </a:spcBef>
              <a:spcAft>
                <a:spcPts val="600"/>
              </a:spcAft>
              <a:buClr>
                <a:srgbClr val="70AD47">
                  <a:lumMod val="50000"/>
                </a:srgbClr>
              </a:buClr>
              <a:buSzTx/>
              <a:buFont typeface="Wingdings" panose="05000000000000000000" pitchFamily="2" charset="2"/>
              <a:buChar char="ü"/>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Write ups for False Positives should include at least two reasons for mitigation (e.g., DOB and location mismatch)</a:t>
            </a:r>
          </a:p>
          <a:p>
            <a:pPr marL="173355" marR="0" lvl="1" indent="-173355" algn="l" defTabSz="1217613" rtl="0" eaLnBrk="0" fontAlgn="base" latinLnBrk="0" hangingPunct="0">
              <a:lnSpc>
                <a:spcPct val="100000"/>
              </a:lnSpc>
              <a:spcBef>
                <a:spcPts val="600"/>
              </a:spcBef>
              <a:spcAft>
                <a:spcPts val="600"/>
              </a:spcAft>
              <a:buClr>
                <a:srgbClr val="70AD47">
                  <a:lumMod val="50000"/>
                </a:srgbClr>
              </a:buClr>
              <a:buSzTx/>
              <a:buFont typeface="Wingdings" panose="05000000000000000000" pitchFamily="2" charset="2"/>
              <a:buChar char="ü"/>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Reference any supporting documentation (see step 9 for uploading relevant documentation to the zip-file). </a:t>
            </a:r>
            <a:endParaRPr kumimoji="0" lang="en-US" sz="1100" b="0" i="0" u="none" strike="noStrike" kern="1200" cap="none" spc="-10" normalizeH="0" baseline="0" noProof="0">
              <a:ln>
                <a:noFill/>
              </a:ln>
              <a:solidFill>
                <a:srgbClr val="DA291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A44C7BF8-3499-02B0-5D06-6FA904B4416B}"/>
              </a:ext>
            </a:extLst>
          </p:cNvPr>
          <p:cNvSpPr/>
          <p:nvPr/>
        </p:nvSpPr>
        <p:spPr>
          <a:xfrm>
            <a:off x="9076815" y="3098455"/>
            <a:ext cx="2408872" cy="2517951"/>
          </a:xfrm>
          <a:prstGeom prst="rect">
            <a:avLst/>
          </a:prstGeom>
          <a:solidFill>
            <a:schemeClr val="bg1">
              <a:lumMod val="85000"/>
              <a:alpha val="9000"/>
            </a:schemeClr>
          </a:solidFill>
        </p:spPr>
        <p:txBody>
          <a:bodyPr wrap="square" lIns="182880" tIns="182880" rIns="182880" bIns="91440" anchor="t">
            <a:noAutofit/>
          </a:bodyPr>
          <a:lstStyle/>
          <a:p>
            <a:pPr marL="173355" marR="0" lvl="1" indent="-173355" algn="l" defTabSz="1217613" rtl="0" eaLnBrk="0" fontAlgn="base" latinLnBrk="0" hangingPunct="0">
              <a:lnSpc>
                <a:spcPct val="100000"/>
              </a:lnSpc>
              <a:spcBef>
                <a:spcPts val="600"/>
              </a:spcBef>
              <a:spcAft>
                <a:spcPts val="600"/>
              </a:spcAft>
              <a:buClr>
                <a:srgbClr val="70AD47">
                  <a:lumMod val="50000"/>
                </a:srgbClr>
              </a:buClr>
              <a:buSzTx/>
              <a:buFont typeface="Wingdings" panose="05000000000000000000" pitchFamily="2" charset="2"/>
              <a:buChar char="ü"/>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Write-ups for true matches should include the reason for why it was determined to be a true match </a:t>
            </a:r>
          </a:p>
          <a:p>
            <a:pPr marL="173355" marR="0" lvl="1" indent="-173355" algn="l" defTabSz="1217613" rtl="0" eaLnBrk="0" fontAlgn="base" latinLnBrk="0" hangingPunct="0">
              <a:lnSpc>
                <a:spcPct val="100000"/>
              </a:lnSpc>
              <a:spcBef>
                <a:spcPts val="600"/>
              </a:spcBef>
              <a:spcAft>
                <a:spcPts val="600"/>
              </a:spcAft>
              <a:buClr>
                <a:srgbClr val="70AD47">
                  <a:lumMod val="50000"/>
                </a:srgbClr>
              </a:buClr>
              <a:buSzTx/>
              <a:buFont typeface="Wingdings" panose="05000000000000000000" pitchFamily="2" charset="2"/>
              <a:buChar char="ü"/>
              <a:tabLst/>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Indicate if adverse media / information is identified (e.g., money laundering/financial crime offenses) </a:t>
            </a:r>
          </a:p>
          <a:p>
            <a:pPr marL="173355" marR="0" lvl="1" indent="-173355" algn="l" defTabSz="1217613" rtl="0" eaLnBrk="0" fontAlgn="base" latinLnBrk="0" hangingPunct="0">
              <a:lnSpc>
                <a:spcPct val="100000"/>
              </a:lnSpc>
              <a:spcBef>
                <a:spcPts val="600"/>
              </a:spcBef>
              <a:spcAft>
                <a:spcPts val="600"/>
              </a:spcAft>
              <a:buClr>
                <a:srgbClr val="70AD47">
                  <a:lumMod val="50000"/>
                </a:srgbClr>
              </a:buClr>
              <a:buSzTx/>
              <a:buFont typeface="Wingdings" panose="05000000000000000000" pitchFamily="2" charset="2"/>
              <a:buChar char="ü"/>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Save PDF file of news article(s) and label “Adverse News” in ECM</a:t>
            </a:r>
          </a:p>
        </p:txBody>
      </p:sp>
      <p:sp>
        <p:nvSpPr>
          <p:cNvPr id="50" name="Rectangle 49">
            <a:extLst>
              <a:ext uri="{FF2B5EF4-FFF2-40B4-BE49-F238E27FC236}">
                <a16:creationId xmlns:a16="http://schemas.microsoft.com/office/drawing/2014/main" id="{239DFF07-69F6-317F-6DFF-017F6C2C8E29}"/>
              </a:ext>
            </a:extLst>
          </p:cNvPr>
          <p:cNvSpPr/>
          <p:nvPr/>
        </p:nvSpPr>
        <p:spPr>
          <a:xfrm>
            <a:off x="839972" y="3167101"/>
            <a:ext cx="4926346" cy="2449306"/>
          </a:xfrm>
          <a:prstGeom prst="rect">
            <a:avLst/>
          </a:prstGeom>
          <a:solidFill>
            <a:schemeClr val="bg1">
              <a:lumMod val="85000"/>
              <a:alpha val="9000"/>
            </a:schemeClr>
          </a:solidFill>
          <a:ln>
            <a:solidFill>
              <a:schemeClr val="accent6">
                <a:lumMod val="75000"/>
              </a:schemeClr>
            </a:solidFill>
          </a:ln>
        </p:spPr>
        <p:txBody>
          <a:bodyPr wrap="square" lIns="182880" tIns="182880" rIns="182880" bIns="91440" anchor="ctr">
            <a:noAutofit/>
          </a:bodyPr>
          <a:lstStyle/>
          <a:p>
            <a:pPr lvl="0" algn="ctr"/>
            <a:r>
              <a:rPr kumimoji="0" lang="en-US" sz="11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100">
                <a:latin typeface="Open Sans" panose="020B0606030504020204" pitchFamily="34" charset="0"/>
                <a:ea typeface="Open Sans" panose="020B0606030504020204" pitchFamily="34" charset="0"/>
                <a:cs typeface="Open Sans" panose="020B0606030504020204" pitchFamily="34" charset="0"/>
              </a:rPr>
              <a:t>Please review on Green Dot desktop for screenshots</a:t>
            </a:r>
            <a:r>
              <a:rPr kumimoji="0" lang="en-US" sz="11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1" indent="0" algn="l" defTabSz="1217613" rtl="0" eaLnBrk="0" fontAlgn="base" latinLnBrk="0" hangingPunct="0">
              <a:lnSpc>
                <a:spcPct val="100000"/>
              </a:lnSpc>
              <a:spcBef>
                <a:spcPts val="600"/>
              </a:spcBef>
              <a:spcAft>
                <a:spcPts val="600"/>
              </a:spcAft>
              <a:buClr>
                <a:srgbClr val="004F59"/>
              </a:buClr>
              <a:buSzTx/>
              <a:buFontTx/>
              <a:buNone/>
              <a:tabLst/>
              <a:defRPr/>
            </a:pPr>
            <a:endPar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51" name="Straight Connector 50">
            <a:extLst>
              <a:ext uri="{FF2B5EF4-FFF2-40B4-BE49-F238E27FC236}">
                <a16:creationId xmlns:a16="http://schemas.microsoft.com/office/drawing/2014/main" id="{9E39C6BB-316D-587B-EC1B-59EB74D91EE2}"/>
              </a:ext>
            </a:extLst>
          </p:cNvPr>
          <p:cNvCxnSpPr>
            <a:cxnSpLocks/>
          </p:cNvCxnSpPr>
          <p:nvPr/>
        </p:nvCxnSpPr>
        <p:spPr>
          <a:xfrm>
            <a:off x="6513354" y="3140926"/>
            <a:ext cx="24030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D5BCE8E-D6AE-F717-B780-F7A8448BA9D3}"/>
              </a:ext>
            </a:extLst>
          </p:cNvPr>
          <p:cNvCxnSpPr>
            <a:cxnSpLocks/>
          </p:cNvCxnSpPr>
          <p:nvPr/>
        </p:nvCxnSpPr>
        <p:spPr>
          <a:xfrm>
            <a:off x="9064216" y="3143730"/>
            <a:ext cx="24123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Freeform 21">
            <a:extLst>
              <a:ext uri="{FF2B5EF4-FFF2-40B4-BE49-F238E27FC236}">
                <a16:creationId xmlns:a16="http://schemas.microsoft.com/office/drawing/2014/main" id="{E3E0B3B2-4548-9E1A-B770-666F24BD1A49}"/>
              </a:ext>
            </a:extLst>
          </p:cNvPr>
          <p:cNvSpPr>
            <a:spLocks noEditPoints="1"/>
          </p:cNvSpPr>
          <p:nvPr/>
        </p:nvSpPr>
        <p:spPr bwMode="auto">
          <a:xfrm>
            <a:off x="7329167" y="1615156"/>
            <a:ext cx="551956" cy="5486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0076A8"/>
                </a:solid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69" name="Straight Connector 68">
            <a:extLst>
              <a:ext uri="{FF2B5EF4-FFF2-40B4-BE49-F238E27FC236}">
                <a16:creationId xmlns:a16="http://schemas.microsoft.com/office/drawing/2014/main" id="{C5059C43-831E-9CE1-DA54-D5A6E448E348}"/>
              </a:ext>
            </a:extLst>
          </p:cNvPr>
          <p:cNvCxnSpPr>
            <a:cxnSpLocks/>
            <a:stCxn id="43" idx="3"/>
            <a:endCxn id="22" idx="2"/>
          </p:cNvCxnSpPr>
          <p:nvPr/>
        </p:nvCxnSpPr>
        <p:spPr>
          <a:xfrm flipH="1" flipV="1">
            <a:off x="10270379" y="2160576"/>
            <a:ext cx="17130" cy="325805"/>
          </a:xfrm>
          <a:prstGeom prst="line">
            <a:avLst/>
          </a:prstGeom>
          <a:ln w="19050" cap="rnd">
            <a:solidFill>
              <a:schemeClr val="bg1">
                <a:lumMod val="85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B25BD00-A83D-29ED-D11C-D80C5651C1CF}"/>
              </a:ext>
            </a:extLst>
          </p:cNvPr>
          <p:cNvCxnSpPr>
            <a:cxnSpLocks/>
          </p:cNvCxnSpPr>
          <p:nvPr/>
        </p:nvCxnSpPr>
        <p:spPr>
          <a:xfrm flipV="1">
            <a:off x="7602889" y="2188350"/>
            <a:ext cx="0" cy="274801"/>
          </a:xfrm>
          <a:prstGeom prst="line">
            <a:avLst/>
          </a:prstGeom>
          <a:ln w="19050" cap="rnd">
            <a:solidFill>
              <a:schemeClr val="bg1">
                <a:lumMod val="85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116B827A-98ED-D091-38B1-6ABBA6ECBACE}"/>
              </a:ext>
            </a:extLst>
          </p:cNvPr>
          <p:cNvSpPr/>
          <p:nvPr/>
        </p:nvSpPr>
        <p:spPr bwMode="gray">
          <a:xfrm rot="10800000" flipV="1">
            <a:off x="463294" y="5927414"/>
            <a:ext cx="11333609" cy="579916"/>
          </a:xfrm>
          <a:prstGeom prst="rect">
            <a:avLst/>
          </a:prstGeom>
          <a:solidFill>
            <a:schemeClr val="accent6">
              <a:alpha val="30000"/>
            </a:schemeClr>
          </a:solidFill>
          <a:ln w="19050" algn="ctr">
            <a:noFill/>
            <a:miter lim="800000"/>
            <a:headEnd/>
            <a:tailEnd/>
          </a:ln>
        </p:spPr>
        <p:txBody>
          <a:bodyPr wrap="square" lIns="914400" tIns="88900" rIns="914400" bIns="88900"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slide 43 for details on determining if search results are true match or false positive.</a:t>
            </a:r>
          </a:p>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slide 44 for details on determining materiality of any potential negative news identified.</a:t>
            </a:r>
          </a:p>
        </p:txBody>
      </p:sp>
      <p:grpSp>
        <p:nvGrpSpPr>
          <p:cNvPr id="2" name="Group 1">
            <a:extLst>
              <a:ext uri="{FF2B5EF4-FFF2-40B4-BE49-F238E27FC236}">
                <a16:creationId xmlns:a16="http://schemas.microsoft.com/office/drawing/2014/main" id="{EA4A57C7-EA0B-BC3C-E26C-C3B8B27A8885}"/>
              </a:ext>
            </a:extLst>
          </p:cNvPr>
          <p:cNvGrpSpPr/>
          <p:nvPr/>
        </p:nvGrpSpPr>
        <p:grpSpPr>
          <a:xfrm>
            <a:off x="7434234" y="1687523"/>
            <a:ext cx="365738" cy="367748"/>
            <a:chOff x="1709738" y="6567488"/>
            <a:chExt cx="563562" cy="563563"/>
          </a:xfrm>
          <a:solidFill>
            <a:schemeClr val="accent6">
              <a:lumMod val="50000"/>
            </a:schemeClr>
          </a:solidFill>
        </p:grpSpPr>
        <p:sp>
          <p:nvSpPr>
            <p:cNvPr id="5" name="Freeform 149">
              <a:extLst>
                <a:ext uri="{FF2B5EF4-FFF2-40B4-BE49-F238E27FC236}">
                  <a16:creationId xmlns:a16="http://schemas.microsoft.com/office/drawing/2014/main" id="{3F16F93B-AE74-D3C7-7D0C-1063CE89BF4C}"/>
                </a:ext>
              </a:extLst>
            </p:cNvPr>
            <p:cNvSpPr>
              <a:spLocks noEditPoints="1"/>
            </p:cNvSpPr>
            <p:nvPr/>
          </p:nvSpPr>
          <p:spPr bwMode="auto">
            <a:xfrm>
              <a:off x="1838325" y="6567488"/>
              <a:ext cx="434975" cy="434975"/>
            </a:xfrm>
            <a:custGeom>
              <a:avLst/>
              <a:gdLst>
                <a:gd name="T0" fmla="*/ 176 w 180"/>
                <a:gd name="T1" fmla="*/ 101 h 180"/>
                <a:gd name="T2" fmla="*/ 174 w 180"/>
                <a:gd name="T3" fmla="*/ 99 h 180"/>
                <a:gd name="T4" fmla="*/ 160 w 180"/>
                <a:gd name="T5" fmla="*/ 96 h 180"/>
                <a:gd name="T6" fmla="*/ 85 w 180"/>
                <a:gd name="T7" fmla="*/ 21 h 180"/>
                <a:gd name="T8" fmla="*/ 81 w 180"/>
                <a:gd name="T9" fmla="*/ 7 h 180"/>
                <a:gd name="T10" fmla="*/ 80 w 180"/>
                <a:gd name="T11" fmla="*/ 5 h 180"/>
                <a:gd name="T12" fmla="*/ 59 w 180"/>
                <a:gd name="T13" fmla="*/ 5 h 180"/>
                <a:gd name="T14" fmla="*/ 5 w 180"/>
                <a:gd name="T15" fmla="*/ 59 h 180"/>
                <a:gd name="T16" fmla="*/ 5 w 180"/>
                <a:gd name="T17" fmla="*/ 80 h 180"/>
                <a:gd name="T18" fmla="*/ 7 w 180"/>
                <a:gd name="T19" fmla="*/ 81 h 180"/>
                <a:gd name="T20" fmla="*/ 21 w 180"/>
                <a:gd name="T21" fmla="*/ 85 h 180"/>
                <a:gd name="T22" fmla="*/ 96 w 180"/>
                <a:gd name="T23" fmla="*/ 160 h 180"/>
                <a:gd name="T24" fmla="*/ 100 w 180"/>
                <a:gd name="T25" fmla="*/ 174 h 180"/>
                <a:gd name="T26" fmla="*/ 101 w 180"/>
                <a:gd name="T27" fmla="*/ 175 h 180"/>
                <a:gd name="T28" fmla="*/ 112 w 180"/>
                <a:gd name="T29" fmla="*/ 180 h 180"/>
                <a:gd name="T30" fmla="*/ 122 w 180"/>
                <a:gd name="T31" fmla="*/ 175 h 180"/>
                <a:gd name="T32" fmla="*/ 176 w 180"/>
                <a:gd name="T33" fmla="*/ 122 h 180"/>
                <a:gd name="T34" fmla="*/ 180 w 180"/>
                <a:gd name="T35" fmla="*/ 111 h 180"/>
                <a:gd name="T36" fmla="*/ 176 w 180"/>
                <a:gd name="T37" fmla="*/ 101 h 180"/>
                <a:gd name="T38" fmla="*/ 14 w 180"/>
                <a:gd name="T39" fmla="*/ 74 h 180"/>
                <a:gd name="T40" fmla="*/ 12 w 180"/>
                <a:gd name="T41" fmla="*/ 73 h 180"/>
                <a:gd name="T42" fmla="*/ 11 w 180"/>
                <a:gd name="T43" fmla="*/ 69 h 180"/>
                <a:gd name="T44" fmla="*/ 12 w 180"/>
                <a:gd name="T45" fmla="*/ 66 h 180"/>
                <a:gd name="T46" fmla="*/ 66 w 180"/>
                <a:gd name="T47" fmla="*/ 12 h 180"/>
                <a:gd name="T48" fmla="*/ 73 w 180"/>
                <a:gd name="T49" fmla="*/ 12 h 180"/>
                <a:gd name="T50" fmla="*/ 74 w 180"/>
                <a:gd name="T51" fmla="*/ 14 h 180"/>
                <a:gd name="T52" fmla="*/ 75 w 180"/>
                <a:gd name="T53" fmla="*/ 19 h 180"/>
                <a:gd name="T54" fmla="*/ 20 w 180"/>
                <a:gd name="T55" fmla="*/ 75 h 180"/>
                <a:gd name="T56" fmla="*/ 14 w 180"/>
                <a:gd name="T57" fmla="*/ 74 h 180"/>
                <a:gd name="T58" fmla="*/ 29 w 180"/>
                <a:gd name="T59" fmla="*/ 79 h 180"/>
                <a:gd name="T60" fmla="*/ 79 w 180"/>
                <a:gd name="T61" fmla="*/ 29 h 180"/>
                <a:gd name="T62" fmla="*/ 152 w 180"/>
                <a:gd name="T63" fmla="*/ 102 h 180"/>
                <a:gd name="T64" fmla="*/ 102 w 180"/>
                <a:gd name="T65" fmla="*/ 151 h 180"/>
                <a:gd name="T66" fmla="*/ 29 w 180"/>
                <a:gd name="T67" fmla="*/ 79 h 180"/>
                <a:gd name="T68" fmla="*/ 169 w 180"/>
                <a:gd name="T69" fmla="*/ 115 h 180"/>
                <a:gd name="T70" fmla="*/ 115 w 180"/>
                <a:gd name="T71" fmla="*/ 168 h 180"/>
                <a:gd name="T72" fmla="*/ 108 w 180"/>
                <a:gd name="T73" fmla="*/ 168 h 180"/>
                <a:gd name="T74" fmla="*/ 107 w 180"/>
                <a:gd name="T75" fmla="*/ 167 h 180"/>
                <a:gd name="T76" fmla="*/ 106 w 180"/>
                <a:gd name="T77" fmla="*/ 161 h 180"/>
                <a:gd name="T78" fmla="*/ 162 w 180"/>
                <a:gd name="T79" fmla="*/ 106 h 180"/>
                <a:gd name="T80" fmla="*/ 167 w 180"/>
                <a:gd name="T81" fmla="*/ 106 h 180"/>
                <a:gd name="T82" fmla="*/ 169 w 180"/>
                <a:gd name="T83" fmla="*/ 108 h 180"/>
                <a:gd name="T84" fmla="*/ 170 w 180"/>
                <a:gd name="T85" fmla="*/ 111 h 180"/>
                <a:gd name="T86" fmla="*/ 169 w 180"/>
                <a:gd name="T87" fmla="*/ 11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 h="180">
                  <a:moveTo>
                    <a:pt x="176" y="101"/>
                  </a:moveTo>
                  <a:cubicBezTo>
                    <a:pt x="174" y="99"/>
                    <a:pt x="174" y="99"/>
                    <a:pt x="174" y="99"/>
                  </a:cubicBezTo>
                  <a:cubicBezTo>
                    <a:pt x="170" y="96"/>
                    <a:pt x="165" y="94"/>
                    <a:pt x="160" y="96"/>
                  </a:cubicBezTo>
                  <a:cubicBezTo>
                    <a:pt x="85" y="21"/>
                    <a:pt x="85" y="21"/>
                    <a:pt x="85" y="21"/>
                  </a:cubicBezTo>
                  <a:cubicBezTo>
                    <a:pt x="87" y="16"/>
                    <a:pt x="85" y="11"/>
                    <a:pt x="81" y="7"/>
                  </a:cubicBezTo>
                  <a:cubicBezTo>
                    <a:pt x="80" y="5"/>
                    <a:pt x="80" y="5"/>
                    <a:pt x="80" y="5"/>
                  </a:cubicBezTo>
                  <a:cubicBezTo>
                    <a:pt x="74" y="0"/>
                    <a:pt x="65" y="0"/>
                    <a:pt x="59" y="5"/>
                  </a:cubicBezTo>
                  <a:cubicBezTo>
                    <a:pt x="5" y="59"/>
                    <a:pt x="5" y="59"/>
                    <a:pt x="5" y="59"/>
                  </a:cubicBezTo>
                  <a:cubicBezTo>
                    <a:pt x="0" y="65"/>
                    <a:pt x="0" y="74"/>
                    <a:pt x="5" y="80"/>
                  </a:cubicBezTo>
                  <a:cubicBezTo>
                    <a:pt x="7" y="81"/>
                    <a:pt x="7" y="81"/>
                    <a:pt x="7" y="81"/>
                  </a:cubicBezTo>
                  <a:cubicBezTo>
                    <a:pt x="11" y="85"/>
                    <a:pt x="16" y="86"/>
                    <a:pt x="21" y="85"/>
                  </a:cubicBezTo>
                  <a:cubicBezTo>
                    <a:pt x="96" y="160"/>
                    <a:pt x="96" y="160"/>
                    <a:pt x="96" y="160"/>
                  </a:cubicBezTo>
                  <a:cubicBezTo>
                    <a:pt x="95" y="165"/>
                    <a:pt x="96" y="170"/>
                    <a:pt x="100" y="174"/>
                  </a:cubicBezTo>
                  <a:cubicBezTo>
                    <a:pt x="101" y="175"/>
                    <a:pt x="101" y="175"/>
                    <a:pt x="101" y="175"/>
                  </a:cubicBezTo>
                  <a:cubicBezTo>
                    <a:pt x="104" y="178"/>
                    <a:pt x="108" y="180"/>
                    <a:pt x="112" y="180"/>
                  </a:cubicBezTo>
                  <a:cubicBezTo>
                    <a:pt x="116" y="180"/>
                    <a:pt x="119" y="178"/>
                    <a:pt x="122" y="175"/>
                  </a:cubicBezTo>
                  <a:cubicBezTo>
                    <a:pt x="176" y="122"/>
                    <a:pt x="176" y="122"/>
                    <a:pt x="176" y="122"/>
                  </a:cubicBezTo>
                  <a:cubicBezTo>
                    <a:pt x="178" y="119"/>
                    <a:pt x="180" y="115"/>
                    <a:pt x="180" y="111"/>
                  </a:cubicBezTo>
                  <a:cubicBezTo>
                    <a:pt x="180" y="107"/>
                    <a:pt x="178" y="104"/>
                    <a:pt x="176" y="101"/>
                  </a:cubicBezTo>
                  <a:close/>
                  <a:moveTo>
                    <a:pt x="14" y="74"/>
                  </a:moveTo>
                  <a:cubicBezTo>
                    <a:pt x="12" y="73"/>
                    <a:pt x="12" y="73"/>
                    <a:pt x="12" y="73"/>
                  </a:cubicBezTo>
                  <a:cubicBezTo>
                    <a:pt x="12" y="72"/>
                    <a:pt x="11" y="71"/>
                    <a:pt x="11" y="69"/>
                  </a:cubicBezTo>
                  <a:cubicBezTo>
                    <a:pt x="11" y="68"/>
                    <a:pt x="12" y="67"/>
                    <a:pt x="12" y="66"/>
                  </a:cubicBezTo>
                  <a:cubicBezTo>
                    <a:pt x="66" y="12"/>
                    <a:pt x="66" y="12"/>
                    <a:pt x="66" y="12"/>
                  </a:cubicBezTo>
                  <a:cubicBezTo>
                    <a:pt x="68" y="10"/>
                    <a:pt x="71" y="10"/>
                    <a:pt x="73" y="12"/>
                  </a:cubicBezTo>
                  <a:cubicBezTo>
                    <a:pt x="74" y="14"/>
                    <a:pt x="74" y="14"/>
                    <a:pt x="74" y="14"/>
                  </a:cubicBezTo>
                  <a:cubicBezTo>
                    <a:pt x="76" y="15"/>
                    <a:pt x="76" y="18"/>
                    <a:pt x="75" y="19"/>
                  </a:cubicBezTo>
                  <a:cubicBezTo>
                    <a:pt x="20" y="75"/>
                    <a:pt x="20" y="75"/>
                    <a:pt x="20" y="75"/>
                  </a:cubicBezTo>
                  <a:cubicBezTo>
                    <a:pt x="18" y="76"/>
                    <a:pt x="15" y="76"/>
                    <a:pt x="14" y="74"/>
                  </a:cubicBezTo>
                  <a:close/>
                  <a:moveTo>
                    <a:pt x="29" y="79"/>
                  </a:moveTo>
                  <a:cubicBezTo>
                    <a:pt x="79" y="29"/>
                    <a:pt x="79" y="29"/>
                    <a:pt x="79" y="29"/>
                  </a:cubicBezTo>
                  <a:cubicBezTo>
                    <a:pt x="152" y="102"/>
                    <a:pt x="152" y="102"/>
                    <a:pt x="152" y="102"/>
                  </a:cubicBezTo>
                  <a:cubicBezTo>
                    <a:pt x="102" y="151"/>
                    <a:pt x="102" y="151"/>
                    <a:pt x="102" y="151"/>
                  </a:cubicBezTo>
                  <a:lnTo>
                    <a:pt x="29" y="79"/>
                  </a:lnTo>
                  <a:close/>
                  <a:moveTo>
                    <a:pt x="169" y="115"/>
                  </a:moveTo>
                  <a:cubicBezTo>
                    <a:pt x="115" y="168"/>
                    <a:pt x="115" y="168"/>
                    <a:pt x="115" y="168"/>
                  </a:cubicBezTo>
                  <a:cubicBezTo>
                    <a:pt x="113" y="170"/>
                    <a:pt x="110" y="170"/>
                    <a:pt x="108" y="168"/>
                  </a:cubicBezTo>
                  <a:cubicBezTo>
                    <a:pt x="107" y="167"/>
                    <a:pt x="107" y="167"/>
                    <a:pt x="107" y="167"/>
                  </a:cubicBezTo>
                  <a:cubicBezTo>
                    <a:pt x="105" y="165"/>
                    <a:pt x="105" y="163"/>
                    <a:pt x="106" y="161"/>
                  </a:cubicBezTo>
                  <a:cubicBezTo>
                    <a:pt x="162" y="106"/>
                    <a:pt x="162" y="106"/>
                    <a:pt x="162" y="106"/>
                  </a:cubicBezTo>
                  <a:cubicBezTo>
                    <a:pt x="163" y="105"/>
                    <a:pt x="166" y="105"/>
                    <a:pt x="167" y="106"/>
                  </a:cubicBezTo>
                  <a:cubicBezTo>
                    <a:pt x="169" y="108"/>
                    <a:pt x="169" y="108"/>
                    <a:pt x="169" y="108"/>
                  </a:cubicBezTo>
                  <a:cubicBezTo>
                    <a:pt x="170" y="109"/>
                    <a:pt x="170" y="110"/>
                    <a:pt x="170" y="111"/>
                  </a:cubicBezTo>
                  <a:cubicBezTo>
                    <a:pt x="170" y="113"/>
                    <a:pt x="170" y="114"/>
                    <a:pt x="169" y="1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150">
              <a:extLst>
                <a:ext uri="{FF2B5EF4-FFF2-40B4-BE49-F238E27FC236}">
                  <a16:creationId xmlns:a16="http://schemas.microsoft.com/office/drawing/2014/main" id="{21D6A34F-095A-0A95-FBF5-02C14CE19067}"/>
                </a:ext>
              </a:extLst>
            </p:cNvPr>
            <p:cNvSpPr>
              <a:spLocks/>
            </p:cNvSpPr>
            <p:nvPr/>
          </p:nvSpPr>
          <p:spPr bwMode="auto">
            <a:xfrm>
              <a:off x="1709738" y="6873876"/>
              <a:ext cx="258762" cy="257175"/>
            </a:xfrm>
            <a:custGeom>
              <a:avLst/>
              <a:gdLst>
                <a:gd name="T0" fmla="*/ 98 w 107"/>
                <a:gd name="T1" fmla="*/ 1 h 106"/>
                <a:gd name="T2" fmla="*/ 2 w 107"/>
                <a:gd name="T3" fmla="*/ 98 h 106"/>
                <a:gd name="T4" fmla="*/ 2 w 107"/>
                <a:gd name="T5" fmla="*/ 105 h 106"/>
                <a:gd name="T6" fmla="*/ 6 w 107"/>
                <a:gd name="T7" fmla="*/ 106 h 106"/>
                <a:gd name="T8" fmla="*/ 9 w 107"/>
                <a:gd name="T9" fmla="*/ 105 h 106"/>
                <a:gd name="T10" fmla="*/ 105 w 107"/>
                <a:gd name="T11" fmla="*/ 8 h 106"/>
                <a:gd name="T12" fmla="*/ 105 w 107"/>
                <a:gd name="T13" fmla="*/ 1 h 106"/>
                <a:gd name="T14" fmla="*/ 98 w 107"/>
                <a:gd name="T15" fmla="*/ 1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6">
                  <a:moveTo>
                    <a:pt x="98" y="1"/>
                  </a:moveTo>
                  <a:cubicBezTo>
                    <a:pt x="2" y="98"/>
                    <a:pt x="2" y="98"/>
                    <a:pt x="2" y="98"/>
                  </a:cubicBezTo>
                  <a:cubicBezTo>
                    <a:pt x="0" y="100"/>
                    <a:pt x="0" y="103"/>
                    <a:pt x="2" y="105"/>
                  </a:cubicBezTo>
                  <a:cubicBezTo>
                    <a:pt x="3" y="106"/>
                    <a:pt x="4" y="106"/>
                    <a:pt x="6" y="106"/>
                  </a:cubicBezTo>
                  <a:cubicBezTo>
                    <a:pt x="7" y="106"/>
                    <a:pt x="8" y="106"/>
                    <a:pt x="9" y="105"/>
                  </a:cubicBezTo>
                  <a:cubicBezTo>
                    <a:pt x="105" y="8"/>
                    <a:pt x="105" y="8"/>
                    <a:pt x="105" y="8"/>
                  </a:cubicBezTo>
                  <a:cubicBezTo>
                    <a:pt x="107" y="6"/>
                    <a:pt x="107" y="3"/>
                    <a:pt x="105" y="1"/>
                  </a:cubicBezTo>
                  <a:cubicBezTo>
                    <a:pt x="104" y="0"/>
                    <a:pt x="100" y="0"/>
                    <a:pt x="98"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 name="Text Placeholder 2">
            <a:extLst>
              <a:ext uri="{FF2B5EF4-FFF2-40B4-BE49-F238E27FC236}">
                <a16:creationId xmlns:a16="http://schemas.microsoft.com/office/drawing/2014/main" id="{E628846E-90B4-B8B1-A702-75E8A7EA04B8}"/>
              </a:ext>
            </a:extLst>
          </p:cNvPr>
          <p:cNvSpPr>
            <a:spLocks noGrp="1"/>
          </p:cNvSpPr>
          <p:nvPr>
            <p:ph type="body" sz="quarter" idx="22"/>
          </p:nvPr>
        </p:nvSpPr>
        <p:spPr>
          <a:xfrm>
            <a:off x="463294" y="682940"/>
            <a:ext cx="10615899" cy="425457"/>
          </a:xfrm>
        </p:spPr>
        <p:txBody>
          <a:bodyPr/>
          <a:lstStyle/>
          <a:p>
            <a:r>
              <a:rPr lang="en-US" sz="1400"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Once due diligence has been conducted on the Counterparty, Investigators will review the results and provide comments within the PDF to disposition each.</a:t>
            </a:r>
          </a:p>
        </p:txBody>
      </p:sp>
      <p:sp>
        <p:nvSpPr>
          <p:cNvPr id="15" name="Title 3">
            <a:extLst>
              <a:ext uri="{FF2B5EF4-FFF2-40B4-BE49-F238E27FC236}">
                <a16:creationId xmlns:a16="http://schemas.microsoft.com/office/drawing/2014/main" id="{78DEC3FC-767B-EB95-C2EC-B35EBFB8959E}"/>
              </a:ext>
            </a:extLst>
          </p:cNvPr>
          <p:cNvSpPr>
            <a:spLocks noGrp="1"/>
          </p:cNvSpPr>
          <p:nvPr>
            <p:ph type="title"/>
          </p:nvPr>
        </p:nvSpPr>
        <p:spPr>
          <a:xfrm>
            <a:off x="463295" y="345992"/>
            <a:ext cx="11277600" cy="334099"/>
          </a:xfrm>
        </p:spPr>
        <p:txBody>
          <a:bodyPr/>
          <a:lstStyle/>
          <a:p>
            <a:r>
              <a:rPr lang="en-US" sz="1800" dirty="0">
                <a:latin typeface="Open Sans" panose="020B0606030504020204" pitchFamily="34" charset="0"/>
                <a:ea typeface="Open Sans" panose="020B0606030504020204" pitchFamily="34" charset="0"/>
                <a:cs typeface="Open Sans" panose="020B0606030504020204" pitchFamily="34" charset="0"/>
              </a:rPr>
              <a:t>Counterparty Screening &amp; Research: Dispositions</a:t>
            </a:r>
          </a:p>
        </p:txBody>
      </p:sp>
      <p:sp>
        <p:nvSpPr>
          <p:cNvPr id="16" name="TextBox 15">
            <a:extLst>
              <a:ext uri="{FF2B5EF4-FFF2-40B4-BE49-F238E27FC236}">
                <a16:creationId xmlns:a16="http://schemas.microsoft.com/office/drawing/2014/main" id="{899D30CF-47FF-9F5E-2223-4B163CC8F9B4}"/>
              </a:ext>
            </a:extLst>
          </p:cNvPr>
          <p:cNvSpPr txBox="1"/>
          <p:nvPr/>
        </p:nvSpPr>
        <p:spPr>
          <a:xfrm>
            <a:off x="11327932" y="97542"/>
            <a:ext cx="53732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a:solidFill>
                  <a:prstClr val="black"/>
                </a:solidFill>
                <a:latin typeface="Open Sans" panose="020B0606030504020204" pitchFamily="34" charset="0"/>
                <a:ea typeface="Open Sans" panose="020B0606030504020204" pitchFamily="34" charset="0"/>
                <a:cs typeface="Open Sans" panose="020B0606030504020204" pitchFamily="34" charset="0"/>
              </a:rPr>
              <a:t>7</a:t>
            </a:r>
            <a:endParaRPr kumimoji="0" lang="en-US" sz="4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7" name="Straight Connector 16">
            <a:extLst>
              <a:ext uri="{FF2B5EF4-FFF2-40B4-BE49-F238E27FC236}">
                <a16:creationId xmlns:a16="http://schemas.microsoft.com/office/drawing/2014/main" id="{D5FA3704-9A0A-9128-AC22-64FFB835BAE2}"/>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583060E-90B6-185C-F1A4-EC09123191A5}"/>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FD308C8-B836-84E1-EA83-78C68CF09F9F}"/>
              </a:ext>
            </a:extLst>
          </p:cNvPr>
          <p:cNvSpPr txBox="1"/>
          <p:nvPr/>
        </p:nvSpPr>
        <p:spPr>
          <a:xfrm>
            <a:off x="11247778" y="124278"/>
            <a:ext cx="4489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STEP</a:t>
            </a:r>
          </a:p>
        </p:txBody>
      </p:sp>
      <p:pic>
        <p:nvPicPr>
          <p:cNvPr id="21" name="Graphic 20" descr="Good Inventory outline">
            <a:extLst>
              <a:ext uri="{FF2B5EF4-FFF2-40B4-BE49-F238E27FC236}">
                <a16:creationId xmlns:a16="http://schemas.microsoft.com/office/drawing/2014/main" id="{3C56AE40-62D3-B4D0-DBBF-D842ABCF45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7379" y="1658024"/>
            <a:ext cx="446000" cy="446000"/>
          </a:xfrm>
          <a:prstGeom prst="rect">
            <a:avLst/>
          </a:prstGeom>
        </p:spPr>
      </p:pic>
      <p:sp>
        <p:nvSpPr>
          <p:cNvPr id="22" name="Freeform 21">
            <a:extLst>
              <a:ext uri="{FF2B5EF4-FFF2-40B4-BE49-F238E27FC236}">
                <a16:creationId xmlns:a16="http://schemas.microsoft.com/office/drawing/2014/main" id="{523DF6E2-A4FB-9503-F1EE-5C36DE009455}"/>
              </a:ext>
            </a:extLst>
          </p:cNvPr>
          <p:cNvSpPr>
            <a:spLocks noEditPoints="1"/>
          </p:cNvSpPr>
          <p:nvPr/>
        </p:nvSpPr>
        <p:spPr bwMode="auto">
          <a:xfrm>
            <a:off x="9994401" y="1611936"/>
            <a:ext cx="551956" cy="5486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0076A8"/>
                </a:solid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Rectangle 29">
            <a:extLst>
              <a:ext uri="{FF2B5EF4-FFF2-40B4-BE49-F238E27FC236}">
                <a16:creationId xmlns:a16="http://schemas.microsoft.com/office/drawing/2014/main" id="{91B5E312-1D3A-59B9-D79A-86817FC0D2E2}"/>
              </a:ext>
            </a:extLst>
          </p:cNvPr>
          <p:cNvSpPr/>
          <p:nvPr/>
        </p:nvSpPr>
        <p:spPr>
          <a:xfrm>
            <a:off x="1215906" y="1172892"/>
            <a:ext cx="5132616" cy="1922757"/>
          </a:xfrm>
          <a:prstGeom prst="rect">
            <a:avLst/>
          </a:prstGeom>
          <a:solidFill>
            <a:schemeClr val="bg1">
              <a:lumMod val="85000"/>
              <a:alpha val="9000"/>
            </a:schemeClr>
          </a:solidFill>
          <a:ln>
            <a:solidFill>
              <a:schemeClr val="accent6">
                <a:lumMod val="75000"/>
              </a:schemeClr>
            </a:solidFill>
          </a:ln>
        </p:spPr>
        <p:txBody>
          <a:bodyPr wrap="square" lIns="182880" tIns="182880" rIns="182880" bIns="91440" anchor="t">
            <a:noAutofit/>
          </a:bodyPr>
          <a:lstStyle/>
          <a:p>
            <a:pPr marL="0" marR="0" lvl="1" indent="0" algn="l" defTabSz="1217613" rtl="0" eaLnBrk="0" fontAlgn="base" latinLnBrk="0" hangingPunct="0">
              <a:lnSpc>
                <a:spcPct val="100000"/>
              </a:lnSpc>
              <a:spcBef>
                <a:spcPts val="600"/>
              </a:spcBef>
              <a:spcAft>
                <a:spcPts val="600"/>
              </a:spcAft>
              <a:buClr>
                <a:srgbClr val="70AD47">
                  <a:lumMod val="50000"/>
                </a:srgbClr>
              </a:buClr>
              <a:buSzTx/>
              <a:buFontTx/>
              <a:buNone/>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All results </a:t>
            </a: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on the first page of Google should </a:t>
            </a: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be reviewed</a:t>
            </a:r>
          </a:p>
          <a:p>
            <a:pPr marL="0" marR="0" lvl="1" indent="0" algn="l" defTabSz="1217613" rtl="0" eaLnBrk="0" fontAlgn="base" latinLnBrk="0" hangingPunct="0">
              <a:lnSpc>
                <a:spcPct val="100000"/>
              </a:lnSpc>
              <a:spcBef>
                <a:spcPts val="600"/>
              </a:spcBef>
              <a:spcAft>
                <a:spcPts val="600"/>
              </a:spcAft>
              <a:buClr>
                <a:srgbClr val="70AD47">
                  <a:lumMod val="50000"/>
                </a:srgbClr>
              </a:buClr>
              <a:buSzTx/>
              <a:buFontTx/>
              <a:buNone/>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Disposition in the PDF by adding a text box to evidence that the results were reviewed. </a:t>
            </a:r>
          </a:p>
          <a:p>
            <a:pPr marL="0" marR="0" lvl="1" indent="0" algn="l" defTabSz="1217613" rtl="0" eaLnBrk="0" fontAlgn="base" latinLnBrk="0" hangingPunct="0">
              <a:lnSpc>
                <a:spcPct val="100000"/>
              </a:lnSpc>
              <a:spcBef>
                <a:spcPts val="600"/>
              </a:spcBef>
              <a:spcAft>
                <a:spcPts val="600"/>
              </a:spcAft>
              <a:buClr>
                <a:srgbClr val="70AD47">
                  <a:lumMod val="50000"/>
                </a:srgbClr>
              </a:buClr>
              <a:buSzTx/>
              <a:buFontTx/>
              <a:buNone/>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 the Case Overview tab in ECM, select the counterparties that were subject to screening and click “save” </a:t>
            </a:r>
          </a:p>
          <a:p>
            <a:pPr marL="0" marR="0" lvl="1" indent="0" algn="l" defTabSz="1217613" rtl="0" eaLnBrk="0" fontAlgn="base" latinLnBrk="0" hangingPunct="0">
              <a:lnSpc>
                <a:spcPct val="100000"/>
              </a:lnSpc>
              <a:spcBef>
                <a:spcPts val="600"/>
              </a:spcBef>
              <a:spcAft>
                <a:spcPts val="600"/>
              </a:spcAft>
              <a:buClr>
                <a:srgbClr val="70AD47">
                  <a:lumMod val="50000"/>
                </a:srgbClr>
              </a:buClr>
              <a:buSzTx/>
              <a:buFontTx/>
              <a:buNone/>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Upon reviewing applicable screening results, provide summary disposition in “Counterparty Screening Results” (e.g., true match, false positive) </a:t>
            </a:r>
          </a:p>
          <a:p>
            <a:pPr marL="173355" marR="0" lvl="1" indent="-173355" algn="l" defTabSz="1217613" rtl="0" eaLnBrk="0" fontAlgn="base" latinLnBrk="0" hangingPunct="0">
              <a:lnSpc>
                <a:spcPct val="100000"/>
              </a:lnSpc>
              <a:spcBef>
                <a:spcPts val="600"/>
              </a:spcBef>
              <a:spcAft>
                <a:spcPts val="600"/>
              </a:spcAft>
              <a:buClr>
                <a:srgbClr val="70AD47">
                  <a:lumMod val="50000"/>
                </a:srgbClr>
              </a:buClr>
              <a:buSzTx/>
              <a:buFont typeface="Wingdings" panose="05000000000000000000" pitchFamily="2" charset="2"/>
              <a:buChar char="ü"/>
              <a:tabLst/>
              <a:defRPr/>
            </a:pPr>
            <a:endPar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3355" marR="0" lvl="1" indent="-173355" algn="l" defTabSz="1217613" rtl="0" eaLnBrk="0" fontAlgn="base" latinLnBrk="0" hangingPunct="0">
              <a:lnSpc>
                <a:spcPct val="100000"/>
              </a:lnSpc>
              <a:spcBef>
                <a:spcPts val="600"/>
              </a:spcBef>
              <a:spcAft>
                <a:spcPts val="600"/>
              </a:spcAft>
              <a:buClr>
                <a:srgbClr val="70AD47">
                  <a:lumMod val="50000"/>
                </a:srgbClr>
              </a:buClr>
              <a:buSzTx/>
              <a:buFont typeface="Wingdings" panose="05000000000000000000" pitchFamily="2" charset="2"/>
              <a:buChar char="ü"/>
              <a:tabLst/>
              <a:defRPr/>
            </a:pPr>
            <a:endPar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34" name="Straight Connector 33">
            <a:extLst>
              <a:ext uri="{FF2B5EF4-FFF2-40B4-BE49-F238E27FC236}">
                <a16:creationId xmlns:a16="http://schemas.microsoft.com/office/drawing/2014/main" id="{012D5E12-B98E-A7AC-17DB-BF088613F63D}"/>
              </a:ext>
            </a:extLst>
          </p:cNvPr>
          <p:cNvCxnSpPr>
            <a:cxnSpLocks/>
          </p:cNvCxnSpPr>
          <p:nvPr/>
        </p:nvCxnSpPr>
        <p:spPr>
          <a:xfrm>
            <a:off x="839971" y="2253665"/>
            <a:ext cx="375935"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A8E6919-CC9A-B7C4-3E8E-635FB88E64C1}"/>
              </a:ext>
            </a:extLst>
          </p:cNvPr>
          <p:cNvCxnSpPr>
            <a:cxnSpLocks/>
          </p:cNvCxnSpPr>
          <p:nvPr/>
        </p:nvCxnSpPr>
        <p:spPr>
          <a:xfrm>
            <a:off x="839971" y="1724612"/>
            <a:ext cx="375935"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0E083CD-7564-4359-3111-8EC372D50E4B}"/>
              </a:ext>
            </a:extLst>
          </p:cNvPr>
          <p:cNvCxnSpPr>
            <a:cxnSpLocks/>
          </p:cNvCxnSpPr>
          <p:nvPr/>
        </p:nvCxnSpPr>
        <p:spPr>
          <a:xfrm>
            <a:off x="839971" y="1419813"/>
            <a:ext cx="0" cy="1747288"/>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EE713AF-8932-AD46-65D0-B614156770FD}"/>
              </a:ext>
            </a:extLst>
          </p:cNvPr>
          <p:cNvCxnSpPr>
            <a:cxnSpLocks/>
          </p:cNvCxnSpPr>
          <p:nvPr/>
        </p:nvCxnSpPr>
        <p:spPr>
          <a:xfrm>
            <a:off x="839971" y="1419813"/>
            <a:ext cx="375935"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B310CC58-C258-E801-23E6-610BE958E28E}"/>
              </a:ext>
            </a:extLst>
          </p:cNvPr>
          <p:cNvCxnSpPr>
            <a:cxnSpLocks/>
          </p:cNvCxnSpPr>
          <p:nvPr/>
        </p:nvCxnSpPr>
        <p:spPr>
          <a:xfrm>
            <a:off x="839971" y="2713672"/>
            <a:ext cx="375935" cy="0"/>
          </a:xfrm>
          <a:prstGeom prst="line">
            <a:avLst/>
          </a:prstGeom>
          <a:ln w="12700">
            <a:solidFill>
              <a:schemeClr val="accent6">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16CD2CE-1C10-1EB8-6A87-1C70028C8F51}"/>
              </a:ext>
            </a:extLst>
          </p:cNvPr>
          <p:cNvCxnSpPr>
            <a:cxnSpLocks/>
          </p:cNvCxnSpPr>
          <p:nvPr/>
        </p:nvCxnSpPr>
        <p:spPr>
          <a:xfrm>
            <a:off x="6096000" y="3095649"/>
            <a:ext cx="0" cy="2517950"/>
          </a:xfrm>
          <a:prstGeom prst="line">
            <a:avLst/>
          </a:prstGeom>
          <a:ln>
            <a:solidFill>
              <a:schemeClr val="accent6">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1F4B42-4F58-E384-04A8-F97B3B4E5587}"/>
              </a:ext>
            </a:extLst>
          </p:cNvPr>
          <p:cNvCxnSpPr>
            <a:cxnSpLocks/>
          </p:cNvCxnSpPr>
          <p:nvPr/>
        </p:nvCxnSpPr>
        <p:spPr>
          <a:xfrm flipH="1">
            <a:off x="5766318" y="5613599"/>
            <a:ext cx="329682"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53539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81910D1C-171C-DF05-84A5-8B60D7162BA3}"/>
              </a:ext>
            </a:extLst>
          </p:cNvPr>
          <p:cNvSpPr txBox="1">
            <a:spLocks/>
          </p:cNvSpPr>
          <p:nvPr/>
        </p:nvSpPr>
        <p:spPr>
          <a:xfrm>
            <a:off x="496748" y="680091"/>
            <a:ext cx="11277600" cy="640763"/>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sz="18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R="0" lvl="0" defTabSz="914400" fontAlgn="auto">
              <a:lnSpc>
                <a:spcPct val="90000"/>
              </a:lnSpc>
              <a:spcBef>
                <a:spcPts val="1000"/>
              </a:spcBef>
              <a:spcAft>
                <a:spcPts val="750"/>
              </a:spcAft>
              <a:buClrTx/>
              <a:buSzPct val="100000"/>
              <a:tabLst/>
              <a:defRPr/>
            </a:pPr>
            <a:r>
              <a:rPr lang="en-US" sz="1400"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There are various steps we can take to increase efficiency when dispositioning Google negative news results</a:t>
            </a:r>
          </a:p>
        </p:txBody>
      </p:sp>
      <p:sp>
        <p:nvSpPr>
          <p:cNvPr id="18" name="Oval 17">
            <a:extLst>
              <a:ext uri="{FF2B5EF4-FFF2-40B4-BE49-F238E27FC236}">
                <a16:creationId xmlns:a16="http://schemas.microsoft.com/office/drawing/2014/main" id="{856F5A7B-8350-9613-ACD7-E05A522B5647}"/>
              </a:ext>
            </a:extLst>
          </p:cNvPr>
          <p:cNvSpPr/>
          <p:nvPr/>
        </p:nvSpPr>
        <p:spPr bwMode="gray">
          <a:xfrm>
            <a:off x="464025" y="1514003"/>
            <a:ext cx="320040" cy="32004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1</a:t>
            </a:r>
          </a:p>
        </p:txBody>
      </p:sp>
      <p:sp>
        <p:nvSpPr>
          <p:cNvPr id="19" name="Oval 18">
            <a:extLst>
              <a:ext uri="{FF2B5EF4-FFF2-40B4-BE49-F238E27FC236}">
                <a16:creationId xmlns:a16="http://schemas.microsoft.com/office/drawing/2014/main" id="{BE78B22A-B0FF-0483-19AA-06A128992EEC}"/>
              </a:ext>
            </a:extLst>
          </p:cNvPr>
          <p:cNvSpPr/>
          <p:nvPr/>
        </p:nvSpPr>
        <p:spPr bwMode="gray">
          <a:xfrm>
            <a:off x="475415" y="2486212"/>
            <a:ext cx="320040" cy="32004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2</a:t>
            </a:r>
          </a:p>
        </p:txBody>
      </p:sp>
      <p:sp>
        <p:nvSpPr>
          <p:cNvPr id="20" name="Oval 19">
            <a:extLst>
              <a:ext uri="{FF2B5EF4-FFF2-40B4-BE49-F238E27FC236}">
                <a16:creationId xmlns:a16="http://schemas.microsoft.com/office/drawing/2014/main" id="{49829AFA-B13C-6232-B89C-52DB41C7F119}"/>
              </a:ext>
            </a:extLst>
          </p:cNvPr>
          <p:cNvSpPr/>
          <p:nvPr/>
        </p:nvSpPr>
        <p:spPr bwMode="gray">
          <a:xfrm>
            <a:off x="473733" y="4107775"/>
            <a:ext cx="320040" cy="32004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3</a:t>
            </a:r>
          </a:p>
        </p:txBody>
      </p:sp>
      <p:graphicFrame>
        <p:nvGraphicFramePr>
          <p:cNvPr id="21" name="Table 20">
            <a:extLst>
              <a:ext uri="{FF2B5EF4-FFF2-40B4-BE49-F238E27FC236}">
                <a16:creationId xmlns:a16="http://schemas.microsoft.com/office/drawing/2014/main" id="{84AF1073-201E-08C6-2727-E27760DF5E8B}"/>
              </a:ext>
            </a:extLst>
          </p:cNvPr>
          <p:cNvGraphicFramePr>
            <a:graphicFrameLocks noGrp="1"/>
          </p:cNvGraphicFramePr>
          <p:nvPr/>
        </p:nvGraphicFramePr>
        <p:xfrm>
          <a:off x="962127" y="1141491"/>
          <a:ext cx="10054089" cy="5228085"/>
        </p:xfrm>
        <a:graphic>
          <a:graphicData uri="http://schemas.openxmlformats.org/drawingml/2006/table">
            <a:tbl>
              <a:tblPr firstRow="1" bandRow="1"/>
              <a:tblGrid>
                <a:gridCol w="10054089">
                  <a:extLst>
                    <a:ext uri="{9D8B030D-6E8A-4147-A177-3AD203B41FA5}">
                      <a16:colId xmlns:a16="http://schemas.microsoft.com/office/drawing/2014/main" val="4158059163"/>
                    </a:ext>
                  </a:extLst>
                </a:gridCol>
              </a:tblGrid>
              <a:tr h="1068589">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Dispositioning results should take no more than 5 minutes per focal entity/counterparty</a:t>
                      </a:r>
                      <a:r>
                        <a:rPr lang="en-US" sz="1200" b="0" dirty="0">
                          <a:solidFill>
                            <a:schemeClr val="tx1"/>
                          </a:solidFill>
                          <a:latin typeface="Calibri" panose="020F0502020204030204" pitchFamily="34" charset="0"/>
                          <a:ea typeface="Calibri" panose="020F0502020204030204" pitchFamily="34" charset="0"/>
                          <a:cs typeface="Calibri" panose="020F0502020204030204" pitchFamily="34" charset="0"/>
                        </a:rPr>
                        <a:t>: If dispositioning results is taking longer, escalate to your QC for further guidance</a:t>
                      </a:r>
                    </a:p>
                  </a:txBody>
                  <a:tcPr anchor="ctr">
                    <a:lnL w="12700" cmpd="sng">
                      <a:noFill/>
                    </a:lnL>
                    <a:lnR w="12700" cmpd="sng">
                      <a:noFill/>
                    </a:lnR>
                    <a:lnT w="12700" cmpd="sng">
                      <a:noFill/>
                    </a:lnT>
                    <a:lnB w="3175"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89609055"/>
                  </a:ext>
                </a:extLst>
              </a:tr>
              <a:tr h="126056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buFont typeface="Arial" panose="020B0604020202020204" pitchFamily="34" charset="0"/>
                        <a:buNone/>
                      </a:pPr>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buFont typeface="Arial" panose="020B0604020202020204" pitchFamily="34" charset="0"/>
                        <a:buNone/>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Results that are similar type can be dispositioned at the top of the page rather than individually: </a:t>
                      </a:r>
                      <a:r>
                        <a:rPr lang="en-US" sz="1200" b="0" dirty="0">
                          <a:solidFill>
                            <a:schemeClr val="tx1"/>
                          </a:solidFill>
                          <a:latin typeface="Calibri" panose="020F0502020204030204" pitchFamily="34" charset="0"/>
                          <a:ea typeface="Calibri" panose="020F0502020204030204" pitchFamily="34" charset="0"/>
                          <a:cs typeface="Calibri" panose="020F0502020204030204" pitchFamily="34" charset="0"/>
                        </a:rPr>
                        <a:t>For example: A review of the screening results indicates that the top 5 are false hits due to name mismatch, while the 2</a:t>
                      </a:r>
                      <a:r>
                        <a:rPr lang="en-US" sz="1200" b="0" baseline="30000" dirty="0">
                          <a:solidFill>
                            <a:schemeClr val="tx1"/>
                          </a:solidFill>
                          <a:latin typeface="Calibri" panose="020F0502020204030204" pitchFamily="34" charset="0"/>
                          <a:ea typeface="Calibri" panose="020F0502020204030204" pitchFamily="34" charset="0"/>
                          <a:cs typeface="Calibri" panose="020F0502020204030204" pitchFamily="34" charset="0"/>
                        </a:rPr>
                        <a:t>nd</a:t>
                      </a:r>
                      <a:r>
                        <a:rPr lang="en-US" sz="1200" b="0" dirty="0">
                          <a:solidFill>
                            <a:schemeClr val="tx1"/>
                          </a:solidFill>
                          <a:latin typeface="Calibri" panose="020F0502020204030204" pitchFamily="34" charset="0"/>
                          <a:ea typeface="Calibri" panose="020F0502020204030204" pitchFamily="34" charset="0"/>
                          <a:cs typeface="Calibri" panose="020F0502020204030204" pitchFamily="34" charset="0"/>
                        </a:rPr>
                        <a:t> half aren’t relevant because they don’t have negative news. Rather than individually dispositioning each record, explain this at the top of the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latin typeface="Calibri" panose="020F0502020204030204" pitchFamily="34" charset="0"/>
                          <a:ea typeface="Calibri" panose="020F0502020204030204" pitchFamily="34" charset="0"/>
                          <a:cs typeface="Calibri" panose="020F0502020204030204" pitchFamily="34" charset="0"/>
                        </a:rPr>
                        <a:t>Hits 1-5: </a:t>
                      </a:r>
                      <a:r>
                        <a:rPr lang="en-US" sz="1200" kern="100">
                          <a:effectLst/>
                          <a:latin typeface="Calibri" panose="020F0502020204030204" pitchFamily="34" charset="0"/>
                          <a:ea typeface="Calibri" panose="020F0502020204030204" pitchFamily="34" charset="0"/>
                          <a:cs typeface="Calibri" panose="020F0502020204030204" pitchFamily="34" charset="0"/>
                        </a:rPr>
                        <a:t>NAME MISMATCH - </a:t>
                      </a:r>
                      <a:r>
                        <a:rPr lang="en-US" sz="1200" kern="100" dirty="0">
                          <a:effectLst/>
                          <a:latin typeface="Calibri" panose="020F0502020204030204" pitchFamily="34" charset="0"/>
                          <a:ea typeface="Calibri" panose="020F0502020204030204" pitchFamily="34" charset="0"/>
                          <a:cs typeface="Calibri" panose="020F0502020204030204" pitchFamily="34" charset="0"/>
                        </a:rPr>
                        <a:t>Not related to the focal entity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latin typeface="Calibri" panose="020F0502020204030204" pitchFamily="34" charset="0"/>
                          <a:ea typeface="Calibri" panose="020F0502020204030204" pitchFamily="34" charset="0"/>
                          <a:cs typeface="Calibri" panose="020F0502020204030204" pitchFamily="34" charset="0"/>
                        </a:rPr>
                        <a:t>Hits 6-10: </a:t>
                      </a:r>
                      <a:r>
                        <a:rPr lang="en-US" sz="1200" kern="100" dirty="0">
                          <a:effectLst/>
                          <a:latin typeface="Calibri" panose="020F0502020204030204" pitchFamily="34" charset="0"/>
                          <a:ea typeface="Calibri" panose="020F0502020204030204" pitchFamily="34" charset="0"/>
                          <a:cs typeface="Calibri" panose="020F0502020204030204" pitchFamily="34" charset="0"/>
                        </a:rPr>
                        <a:t>NON-NEGATIVE HIT - Name match to focal entity; however. Hits are biographies, social media websites, and wedding announcements and do not contain negative news</a:t>
                      </a:r>
                    </a:p>
                    <a:p>
                      <a:endParaRPr lang="en-US" sz="12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3175" cap="flat" cmpd="sng" algn="ctr">
                      <a:solidFill>
                        <a:sysClr val="windowText" lastClr="000000">
                          <a:lumMod val="50000"/>
                          <a:lumOff val="50000"/>
                        </a:sysClr>
                      </a:solidFill>
                      <a:prstDash val="solid"/>
                      <a:round/>
                      <a:headEnd type="none" w="med" len="med"/>
                      <a:tailEnd type="none" w="med" len="med"/>
                    </a:lnT>
                    <a:lnB w="3175"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5303546"/>
                  </a:ext>
                </a:extLst>
              </a:tr>
              <a:tr h="121106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indent="0">
                        <a:buFont typeface="Arial" panose="020B0604020202020204" pitchFamily="34" charset="0"/>
                        <a:buNone/>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Assess relevancy before determining whether it’s the subject:  </a:t>
                      </a:r>
                      <a:r>
                        <a:rPr lang="en-US" sz="1200" b="0" dirty="0">
                          <a:solidFill>
                            <a:schemeClr val="tx1"/>
                          </a:solidFill>
                          <a:latin typeface="Calibri" panose="020F0502020204030204" pitchFamily="34" charset="0"/>
                          <a:ea typeface="Calibri" panose="020F0502020204030204" pitchFamily="34" charset="0"/>
                          <a:cs typeface="Calibri" panose="020F0502020204030204" pitchFamily="34" charset="0"/>
                        </a:rPr>
                        <a:t>When dispositioning google negative news search results, first consider if the result is relevant, THEN whether it is the focal entity/counterparty. For example, screening results include a hit stating that John Doe was arrested for driving while intoxicated. This result should be marked as not-material because it is not related to financial crime and would not affect the overall disposition of our case. There is no need to try to determine whether the John Doe listed the hit is the focal entity). </a:t>
                      </a:r>
                    </a:p>
                    <a:p>
                      <a:pPr marL="171450" indent="-171450">
                        <a:buFont typeface="Arial" panose="020B0604020202020204" pitchFamily="34" charset="0"/>
                        <a:buChar char="•"/>
                      </a:pPr>
                      <a:endParaRPr lang="en-US" sz="12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en-US" sz="1200" b="0" dirty="0">
                          <a:solidFill>
                            <a:schemeClr val="tx1"/>
                          </a:solidFill>
                          <a:latin typeface="Calibri" panose="020F0502020204030204" pitchFamily="34" charset="0"/>
                          <a:ea typeface="Calibri" panose="020F0502020204030204" pitchFamily="34" charset="0"/>
                          <a:cs typeface="Calibri" panose="020F0502020204030204" pitchFamily="34" charset="0"/>
                        </a:rPr>
                        <a:t>ARREST NOT FINCRIME – Arrest records match by name to focal entity; charges are for DUI and not FinCrime related</a:t>
                      </a:r>
                    </a:p>
                  </a:txBody>
                  <a:tcPr anchor="ctr">
                    <a:lnL w="12700" cmpd="sng">
                      <a:noFill/>
                    </a:lnL>
                    <a:lnR w="12700" cmpd="sng">
                      <a:noFill/>
                    </a:lnR>
                    <a:lnT w="3175" cap="flat" cmpd="sng" algn="ctr">
                      <a:solidFill>
                        <a:sysClr val="windowText" lastClr="000000">
                          <a:lumMod val="50000"/>
                          <a:lumOff val="50000"/>
                        </a:sysClr>
                      </a:solidFill>
                      <a:prstDash val="solid"/>
                      <a:round/>
                      <a:headEnd type="none" w="med" len="med"/>
                      <a:tailEnd type="none" w="med" len="med"/>
                    </a:lnT>
                    <a:lnB w="3175"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5568811"/>
                  </a:ext>
                </a:extLst>
              </a:tr>
              <a:tr h="1211068">
                <a:tc>
                  <a:txBody>
                    <a:bodyPr/>
                    <a:lstStyle/>
                    <a:p>
                      <a:pPr marL="0" indent="0">
                        <a:buFont typeface="Arial" panose="020B0604020202020204" pitchFamily="34" charset="0"/>
                        <a:buNone/>
                      </a:pPr>
                      <a:r>
                        <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rPr>
                        <a:t>Name match records should only be referenced in the narrative if </a:t>
                      </a:r>
                      <a:r>
                        <a:rPr lang="en-US" sz="1200" dirty="0">
                          <a:solidFill>
                            <a:schemeClr val="tx1"/>
                          </a:solidFill>
                          <a:latin typeface="Calibri" panose="020F0502020204030204" pitchFamily="34" charset="0"/>
                          <a:ea typeface="Calibri" panose="020F0502020204030204" pitchFamily="34" charset="0"/>
                          <a:cs typeface="Calibri" panose="020F0502020204030204" pitchFamily="34" charset="0"/>
                        </a:rPr>
                        <a:t>the record is relevant to the investigation (Financial Crime related adverse news or a related offense such as drug trafficking but the record is from a city where the focal entity has resided). Otherwise disposition the record within the screening results PDF.  Note, any hit referenced in the narrative must be saved individually as a PDF in addition to the results page. ), and there is a reasonable belief that the record could potentially related to the focal entity (e.g., the record is name match only) </a:t>
                      </a:r>
                      <a:endParaRPr lang="en-US" sz="1200" b="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nchor="ctr">
                    <a:lnL w="12700" cmpd="sng">
                      <a:noFill/>
                    </a:lnL>
                    <a:lnR w="12700" cmpd="sng">
                      <a:noFill/>
                    </a:lnR>
                    <a:lnT w="3175" cap="flat" cmpd="sng" algn="ctr">
                      <a:solidFill>
                        <a:sysClr val="windowText" lastClr="000000">
                          <a:lumMod val="50000"/>
                          <a:lumOff val="50000"/>
                        </a:sysClr>
                      </a:solidFill>
                      <a:prstDash val="solid"/>
                      <a:round/>
                      <a:headEnd type="none" w="med" len="med"/>
                      <a:tailEnd type="none" w="med" len="med"/>
                    </a:lnT>
                    <a:lnB w="3175" cap="flat" cmpd="sng" algn="ctr">
                      <a:solidFill>
                        <a:sysClr val="windowText" lastClr="000000">
                          <a:lumMod val="50000"/>
                          <a:lumOff val="50000"/>
                        </a:sys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7270853"/>
                  </a:ext>
                </a:extLst>
              </a:tr>
            </a:tbl>
          </a:graphicData>
        </a:graphic>
      </p:graphicFrame>
      <p:sp>
        <p:nvSpPr>
          <p:cNvPr id="24" name="Oval 23">
            <a:extLst>
              <a:ext uri="{FF2B5EF4-FFF2-40B4-BE49-F238E27FC236}">
                <a16:creationId xmlns:a16="http://schemas.microsoft.com/office/drawing/2014/main" id="{D3D7BAA4-F88A-BF71-F173-5EC21005948E}"/>
              </a:ext>
            </a:extLst>
          </p:cNvPr>
          <p:cNvSpPr/>
          <p:nvPr/>
        </p:nvSpPr>
        <p:spPr bwMode="gray">
          <a:xfrm>
            <a:off x="496748" y="5473977"/>
            <a:ext cx="320040" cy="320040"/>
          </a:xfrm>
          <a:prstGeom prst="ellipse">
            <a:avLst/>
          </a:prstGeom>
          <a:solidFill>
            <a:sysClr val="window" lastClr="FFFFFF"/>
          </a:solidFill>
          <a:ln w="19050" algn="ctr">
            <a:solidFill>
              <a:srgbClr val="005587"/>
            </a:solid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4</a:t>
            </a:r>
          </a:p>
        </p:txBody>
      </p:sp>
      <p:sp>
        <p:nvSpPr>
          <p:cNvPr id="2" name="Title 3">
            <a:extLst>
              <a:ext uri="{FF2B5EF4-FFF2-40B4-BE49-F238E27FC236}">
                <a16:creationId xmlns:a16="http://schemas.microsoft.com/office/drawing/2014/main" id="{CC18D9EC-B99C-11AC-B69D-5C15C36BA75F}"/>
              </a:ext>
            </a:extLst>
          </p:cNvPr>
          <p:cNvSpPr txBox="1">
            <a:spLocks/>
          </p:cNvSpPr>
          <p:nvPr/>
        </p:nvSpPr>
        <p:spPr>
          <a:xfrm>
            <a:off x="463295" y="345992"/>
            <a:ext cx="11277600" cy="334099"/>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latin typeface="Open Sans" panose="020B0606030504020204" pitchFamily="34" charset="0"/>
                <a:ea typeface="Open Sans" panose="020B0606030504020204" pitchFamily="34" charset="0"/>
                <a:cs typeface="Open Sans" panose="020B0606030504020204" pitchFamily="34" charset="0"/>
              </a:rPr>
              <a:t>Key Reminders</a:t>
            </a:r>
          </a:p>
        </p:txBody>
      </p:sp>
    </p:spTree>
    <p:extLst>
      <p:ext uri="{BB962C8B-B14F-4D97-AF65-F5344CB8AC3E}">
        <p14:creationId xmlns:p14="http://schemas.microsoft.com/office/powerpoint/2010/main" val="41151254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AD382-5B24-3927-1F88-C2CB52C5B937}"/>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DD829A19-4D6D-F90E-7F7F-4F665A2C2AB8}"/>
              </a:ext>
            </a:extLst>
          </p:cNvPr>
          <p:cNvSpPr txBox="1"/>
          <p:nvPr/>
        </p:nvSpPr>
        <p:spPr>
          <a:xfrm>
            <a:off x="114758" y="1083547"/>
            <a:ext cx="11602720" cy="5621026"/>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Identity Mismatch</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NAME MISMATCH – Not related to the focal entity</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FULL NAME DIFFERENCE – Record full name is XX; while focal entity’s full name is YY</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 SUPPORTING IDENTIFIERS – Name match to focal entity, but no DOB, address, or other identifiers to confirm link</a:t>
            </a: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Demographic/Personal Details Mismatch</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AGE MISMATCH – Name match to focal entity, but apparent age mismatch (focal entity age 20, subject of adverse news age 55)</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STATE MISMATCH – Name match to focal entity, but does not match focal entity’s known states of residence</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COUNTRY MISMATCH – Name match to focal entity, but does not match focal entity’s known countries of residence</a:t>
            </a: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Event/Timing Mismatch</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EVENT DATE MISMATCH – Name match to focal entity; however, adverse news occurred in XX (2002) when focal entity was only YY years old (e.g., 5 years old)</a:t>
            </a: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Nature of the Hit/News</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NON-NEGATIVE HIT – Name match to focal entity; however hit is a XX (e.g., wedding announcement, biography, social media profile) and does not contain negative news</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NAME MATCH IS A VICTIM/WITNESS –Name match to focal entity is mentioned in the criminal matter, but was the victim/witness not the perpetrator</a:t>
            </a: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Legal/Criminal Matter – Not FINCRIME related</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LAWSUIT NOT FINCRIME – Name match lawsuit; cause of action is XX (e.g., contract/civil rights) lawsuit, not FinCrime related</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ARREST NOT FINCRIME – Arrest records match by name to focal entity; charges XX (e.g., battery, DUI) are not FinCrime related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 name="Text Placeholder 2">
            <a:extLst>
              <a:ext uri="{FF2B5EF4-FFF2-40B4-BE49-F238E27FC236}">
                <a16:creationId xmlns:a16="http://schemas.microsoft.com/office/drawing/2014/main" id="{71786532-4E45-B542-6F24-5EC59CF0813A}"/>
              </a:ext>
            </a:extLst>
          </p:cNvPr>
          <p:cNvSpPr txBox="1">
            <a:spLocks/>
          </p:cNvSpPr>
          <p:nvPr/>
        </p:nvSpPr>
        <p:spPr>
          <a:xfrm>
            <a:off x="496748" y="680091"/>
            <a:ext cx="11277600" cy="640763"/>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sz="18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R="0" lvl="0" defTabSz="914400" fontAlgn="auto">
              <a:lnSpc>
                <a:spcPct val="90000"/>
              </a:lnSpc>
              <a:spcBef>
                <a:spcPts val="1000"/>
              </a:spcBef>
              <a:spcAft>
                <a:spcPts val="750"/>
              </a:spcAft>
              <a:buClrTx/>
              <a:buSzPct val="100000"/>
              <a:tabLst/>
              <a:defRPr/>
            </a:pPr>
            <a:r>
              <a:rPr lang="en-US" sz="1400"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The disposition statements below can be copied into your PDFs and modified to assist with quickly dispositioning results </a:t>
            </a:r>
          </a:p>
        </p:txBody>
      </p:sp>
      <p:sp>
        <p:nvSpPr>
          <p:cNvPr id="5" name="Title 3">
            <a:extLst>
              <a:ext uri="{FF2B5EF4-FFF2-40B4-BE49-F238E27FC236}">
                <a16:creationId xmlns:a16="http://schemas.microsoft.com/office/drawing/2014/main" id="{B125D4D9-9D47-5AED-6867-5547BBF7761C}"/>
              </a:ext>
            </a:extLst>
          </p:cNvPr>
          <p:cNvSpPr txBox="1">
            <a:spLocks/>
          </p:cNvSpPr>
          <p:nvPr/>
        </p:nvSpPr>
        <p:spPr>
          <a:xfrm>
            <a:off x="463295" y="345992"/>
            <a:ext cx="11277600" cy="334099"/>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latin typeface="Open Sans" panose="020B0606030504020204" pitchFamily="34" charset="0"/>
                <a:ea typeface="Open Sans" panose="020B0606030504020204" pitchFamily="34" charset="0"/>
                <a:cs typeface="Open Sans" panose="020B0606030504020204" pitchFamily="34" charset="0"/>
              </a:rPr>
              <a:t>Hit is not a match to the focal entity</a:t>
            </a:r>
          </a:p>
        </p:txBody>
      </p:sp>
    </p:spTree>
    <p:extLst>
      <p:ext uri="{BB962C8B-B14F-4D97-AF65-F5344CB8AC3E}">
        <p14:creationId xmlns:p14="http://schemas.microsoft.com/office/powerpoint/2010/main" val="3999862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BFCA8-17BC-4821-B503-04CB1C5CF1CC}"/>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8E91A3ED-12AB-8B1E-8870-1ABBEC8DC861}"/>
              </a:ext>
            </a:extLst>
          </p:cNvPr>
          <p:cNvSpPr txBox="1"/>
          <p:nvPr/>
        </p:nvSpPr>
        <p:spPr>
          <a:xfrm>
            <a:off x="114758" y="1083547"/>
            <a:ext cx="11602720" cy="2471446"/>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Nature of the Hit/News</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NON-NEGATIVE HIT – Match to focal entity; however hit is a XX (e.g., wedding announcement, biography, social media profile) and does not contain negative news</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NAME MATCH IS A VICTIM/WITNESS - Match to focal entity is mentioned in the criminal matter, but was the victim/witness not the perpetrator</a:t>
            </a: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Legal/Criminal Matter – Not FINCRIME related</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LAWSUIT NOT FINCRIME – Focal entity is subject of lawsuit; however, cause of action is XX (e.g., contract/civil rights) lawsuit, not FinCrime related</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ARREST NOT FINCRIME – Arrest records match by name and DOB to focal entity; charges XX (e.g., battery, DUI) are not FinCrime related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4" name="Text Placeholder 2">
            <a:extLst>
              <a:ext uri="{FF2B5EF4-FFF2-40B4-BE49-F238E27FC236}">
                <a16:creationId xmlns:a16="http://schemas.microsoft.com/office/drawing/2014/main" id="{55CD6FAA-D5B2-83E3-BEF5-005550269184}"/>
              </a:ext>
            </a:extLst>
          </p:cNvPr>
          <p:cNvSpPr txBox="1">
            <a:spLocks/>
          </p:cNvSpPr>
          <p:nvPr/>
        </p:nvSpPr>
        <p:spPr>
          <a:xfrm>
            <a:off x="439878" y="4498737"/>
            <a:ext cx="11277600" cy="640763"/>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sz="18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endParaRPr kumimoji="0" lang="en-US" sz="1800" b="0" i="0" u="none" strike="noStrike" kern="1200" cap="none" spc="0" normalizeH="0" baseline="0" noProof="0" dirty="0">
              <a:ln>
                <a:noFill/>
              </a:ln>
              <a:solidFill>
                <a:srgbClr val="53565A"/>
              </a:solidFill>
              <a:effectLst/>
              <a:uLnTx/>
              <a:uFillTx/>
              <a:latin typeface="Calibri"/>
              <a:ea typeface="+mn-ea"/>
              <a:cs typeface="Calibri Light" panose="020F0302020204030204" pitchFamily="34" charset="0"/>
            </a:endParaRPr>
          </a:p>
        </p:txBody>
      </p:sp>
      <p:sp>
        <p:nvSpPr>
          <p:cNvPr id="6" name="Text Placeholder 2">
            <a:extLst>
              <a:ext uri="{FF2B5EF4-FFF2-40B4-BE49-F238E27FC236}">
                <a16:creationId xmlns:a16="http://schemas.microsoft.com/office/drawing/2014/main" id="{59E0C60B-206B-0A4B-45E6-FBA7E720F049}"/>
              </a:ext>
            </a:extLst>
          </p:cNvPr>
          <p:cNvSpPr txBox="1">
            <a:spLocks/>
          </p:cNvSpPr>
          <p:nvPr/>
        </p:nvSpPr>
        <p:spPr>
          <a:xfrm>
            <a:off x="496748" y="680091"/>
            <a:ext cx="11277600" cy="640763"/>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sz="18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R="0" lvl="0" defTabSz="914400" fontAlgn="auto">
              <a:lnSpc>
                <a:spcPct val="90000"/>
              </a:lnSpc>
              <a:spcBef>
                <a:spcPts val="1000"/>
              </a:spcBef>
              <a:spcAft>
                <a:spcPts val="750"/>
              </a:spcAft>
              <a:buClrTx/>
              <a:buSzPct val="100000"/>
              <a:tabLst/>
              <a:defRPr/>
            </a:pPr>
            <a:r>
              <a:rPr lang="en-US" sz="1400"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The disposition statements below can be copied into your PDFs and modified to assist with quickly dispositioning results </a:t>
            </a:r>
          </a:p>
        </p:txBody>
      </p:sp>
      <p:sp>
        <p:nvSpPr>
          <p:cNvPr id="7" name="Title 3">
            <a:extLst>
              <a:ext uri="{FF2B5EF4-FFF2-40B4-BE49-F238E27FC236}">
                <a16:creationId xmlns:a16="http://schemas.microsoft.com/office/drawing/2014/main" id="{71D0DF08-E7C2-8AB4-43CF-3300BA2BA96F}"/>
              </a:ext>
            </a:extLst>
          </p:cNvPr>
          <p:cNvSpPr txBox="1">
            <a:spLocks/>
          </p:cNvSpPr>
          <p:nvPr/>
        </p:nvSpPr>
        <p:spPr>
          <a:xfrm>
            <a:off x="463295" y="345992"/>
            <a:ext cx="11277600" cy="334099"/>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latin typeface="Open Sans" panose="020B0606030504020204" pitchFamily="34" charset="0"/>
                <a:ea typeface="Open Sans" panose="020B0606030504020204" pitchFamily="34" charset="0"/>
                <a:cs typeface="Open Sans" panose="020B0606030504020204" pitchFamily="34" charset="0"/>
              </a:rPr>
              <a:t>Hit is a match to the focal entity, but is not relevant</a:t>
            </a:r>
          </a:p>
        </p:txBody>
      </p:sp>
    </p:spTree>
    <p:extLst>
      <p:ext uri="{BB962C8B-B14F-4D97-AF65-F5344CB8AC3E}">
        <p14:creationId xmlns:p14="http://schemas.microsoft.com/office/powerpoint/2010/main" val="899871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45144-71CF-A9BF-2FDB-073FB7D4D8F4}"/>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37F551B3-B4D2-8B60-C0A8-99E527724CDA}"/>
              </a:ext>
            </a:extLst>
          </p:cNvPr>
          <p:cNvSpPr txBox="1"/>
          <p:nvPr/>
        </p:nvSpPr>
        <p:spPr>
          <a:xfrm>
            <a:off x="114758" y="910565"/>
            <a:ext cx="11602720" cy="4676152"/>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Identity Mismatch</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NAME MISMATCH – Not related to the counterparty</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FULL NAME DIFFERENCE – Record full name is XX; while counterparty’s full name is YY</a:t>
            </a: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Demographic/Personal Details Mismatch</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AGE MISMATCH – Name match to counterparty, but apparent age mismatch (counterparty age 20, subject of adverse news age 55)</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STATE MISMATCH – Name match to counterparty, but does not match counterparty’s known states of residence</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COUNTRY MISMATCH – Name match to counterparty, but does not match counterparty’s known countries of residence</a:t>
            </a: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Nature of the Hit/News</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NON-NEGATIVE HIT – Name match to counterparty; however hit is a XX (e.g., wedding announcement, biography, social media profile) and does not contain negative news</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NAME MATCH IS A VICTIM/WITNESS –Name match to counterparty is mentioned in the criminal matter, but was the victim/witness not the perpetrator</a:t>
            </a: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Legal/Criminal Matter – Not FINCRIME related</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LAWSUIT NOT FINCRIME – Name match lawsuit; cause of action is XX (e.g., contract/civil rights) lawsuit, not FinCrime related</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ARREST NOT FINCRIME – Arrest records match by name to counterparty; charges XX (e.g., battery, DUI) are not FinCrime related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Text Placeholder 2">
            <a:extLst>
              <a:ext uri="{FF2B5EF4-FFF2-40B4-BE49-F238E27FC236}">
                <a16:creationId xmlns:a16="http://schemas.microsoft.com/office/drawing/2014/main" id="{A6901ACC-2D4F-D7ED-AB6D-11317A2F430D}"/>
              </a:ext>
            </a:extLst>
          </p:cNvPr>
          <p:cNvSpPr txBox="1">
            <a:spLocks/>
          </p:cNvSpPr>
          <p:nvPr/>
        </p:nvSpPr>
        <p:spPr>
          <a:xfrm>
            <a:off x="496748" y="680091"/>
            <a:ext cx="11277600" cy="640763"/>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sz="18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R="0" lvl="0" defTabSz="914400" fontAlgn="auto">
              <a:lnSpc>
                <a:spcPct val="90000"/>
              </a:lnSpc>
              <a:spcBef>
                <a:spcPts val="1000"/>
              </a:spcBef>
              <a:spcAft>
                <a:spcPts val="750"/>
              </a:spcAft>
              <a:buClrTx/>
              <a:buSzPct val="100000"/>
              <a:tabLst/>
              <a:defRPr/>
            </a:pPr>
            <a:r>
              <a:rPr lang="en-US" sz="1400"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The disposition statements below can be copied into your PDFs and modified to assist with quickly dispositioning results </a:t>
            </a:r>
          </a:p>
        </p:txBody>
      </p:sp>
      <p:sp>
        <p:nvSpPr>
          <p:cNvPr id="5" name="Title 3">
            <a:extLst>
              <a:ext uri="{FF2B5EF4-FFF2-40B4-BE49-F238E27FC236}">
                <a16:creationId xmlns:a16="http://schemas.microsoft.com/office/drawing/2014/main" id="{F6F03EE3-DF3B-EB93-041D-C889BA9941D3}"/>
              </a:ext>
            </a:extLst>
          </p:cNvPr>
          <p:cNvSpPr txBox="1">
            <a:spLocks/>
          </p:cNvSpPr>
          <p:nvPr/>
        </p:nvSpPr>
        <p:spPr>
          <a:xfrm>
            <a:off x="463295" y="345992"/>
            <a:ext cx="11277600" cy="334099"/>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latin typeface="Open Sans" panose="020B0606030504020204" pitchFamily="34" charset="0"/>
                <a:ea typeface="Open Sans" panose="020B0606030504020204" pitchFamily="34" charset="0"/>
                <a:cs typeface="Open Sans" panose="020B0606030504020204" pitchFamily="34" charset="0"/>
              </a:rPr>
              <a:t>Hit is not a match to the counterparty</a:t>
            </a:r>
          </a:p>
        </p:txBody>
      </p:sp>
    </p:spTree>
    <p:extLst>
      <p:ext uri="{BB962C8B-B14F-4D97-AF65-F5344CB8AC3E}">
        <p14:creationId xmlns:p14="http://schemas.microsoft.com/office/powerpoint/2010/main" val="19759178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52AF4-4BB4-3FA4-C14B-B8D6299FD87B}"/>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13476D80-5CBD-FBD7-139A-FAA5496DA2FD}"/>
              </a:ext>
            </a:extLst>
          </p:cNvPr>
          <p:cNvSpPr txBox="1"/>
          <p:nvPr/>
        </p:nvSpPr>
        <p:spPr>
          <a:xfrm>
            <a:off x="114758" y="957554"/>
            <a:ext cx="11602720" cy="2471446"/>
          </a:xfrm>
          <a:prstGeom prst="rect">
            <a:avLst/>
          </a:prstGeom>
          <a:noFill/>
        </p:spPr>
        <p:txBody>
          <a:bodyPr wrap="square" rtlCol="0">
            <a:spAutoFit/>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Nature of the Hit/News</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NON-NEGATIVE HIT – Match to counterparty; however hit is a XX (e.g., wedding announcement, biography, social media profile) and does not contain negative news</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NAME MATCH IS A VICTIM/WITNESS - Match to counterparty is mentioned in the criminal matter, but was the victim/witness not the perpetrator</a:t>
            </a:r>
          </a:p>
          <a:p>
            <a:pPr marL="0" marR="0" lvl="0" indent="0" algn="l" defTabSz="914400" rtl="0" eaLnBrk="1" fontAlgn="auto" latinLnBrk="0" hangingPunct="1">
              <a:lnSpc>
                <a:spcPct val="115000"/>
              </a:lnSpc>
              <a:spcBef>
                <a:spcPts val="0"/>
              </a:spcBef>
              <a:spcAft>
                <a:spcPts val="800"/>
              </a:spcAft>
              <a:buClrTx/>
              <a:buSzTx/>
              <a:buFontTx/>
              <a:buNone/>
              <a:tabLst/>
              <a:defRPr/>
            </a:pPr>
            <a:r>
              <a:rPr kumimoji="0" lang="en-US" sz="1200" b="1"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Legal/Criminal Matter – Not FINCRIME related</a:t>
            </a:r>
            <a:endPar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LAWSUIT NOT FINCRIME – counterparty is subject of lawsuit; however, cause of action is XX (e.g., contract/civil rights) lawsuit, not FinCrime related</a:t>
            </a:r>
          </a:p>
          <a:p>
            <a:pPr marL="342900" marR="0" lvl="0" indent="-342900" algn="l" defTabSz="914400" rtl="0" eaLnBrk="1" fontAlgn="auto" latinLnBrk="0" hangingPunct="1">
              <a:lnSpc>
                <a:spcPct val="115000"/>
              </a:lnSpc>
              <a:spcBef>
                <a:spcPts val="0"/>
              </a:spcBef>
              <a:spcAft>
                <a:spcPts val="800"/>
              </a:spcAft>
              <a:buClrTx/>
              <a:buSzPts val="1000"/>
              <a:buFont typeface="Symbol" panose="05050102010706020507" pitchFamily="18" charset="2"/>
              <a:buChar char=""/>
              <a:tabLst>
                <a:tab pos="457200" algn="l"/>
              </a:tabLst>
              <a:defRPr/>
            </a:pPr>
            <a:r>
              <a:rPr kumimoji="0" lang="en-US" sz="1200" b="0" i="0" u="none" strike="noStrike" kern="100" cap="none" spc="0" normalizeH="0" baseline="0" noProof="0" dirty="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ARREST NOT FINCRIME – Arrest records match by name and location to counterparty; charges XX (e.g., battery, DUI) are not FinCrime related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Text Placeholder 2">
            <a:extLst>
              <a:ext uri="{FF2B5EF4-FFF2-40B4-BE49-F238E27FC236}">
                <a16:creationId xmlns:a16="http://schemas.microsoft.com/office/drawing/2014/main" id="{B5DF2094-2805-2E1D-88ED-492D0DFA437D}"/>
              </a:ext>
            </a:extLst>
          </p:cNvPr>
          <p:cNvSpPr txBox="1">
            <a:spLocks/>
          </p:cNvSpPr>
          <p:nvPr/>
        </p:nvSpPr>
        <p:spPr>
          <a:xfrm>
            <a:off x="496748" y="680091"/>
            <a:ext cx="11277600" cy="640763"/>
          </a:xfrm>
          <a:prstGeom prst="rect">
            <a:avLst/>
          </a:prstGeom>
        </p:spPr>
        <p:txBody>
          <a:bodyPr vert="horz" lIns="0" tIns="0" rIns="0" bIns="0" rtlCol="0">
            <a:noAutofit/>
          </a:bodyPr>
          <a:lstStyle>
            <a:lvl1pPr marL="0" indent="0" algn="l" defTabSz="685800" rtl="0" eaLnBrk="1" latinLnBrk="0" hangingPunct="1">
              <a:spcBef>
                <a:spcPts val="0"/>
              </a:spcBef>
              <a:spcAft>
                <a:spcPts val="750"/>
              </a:spcAft>
              <a:buSzPct val="100000"/>
              <a:buFontTx/>
              <a:buNone/>
              <a:defRPr sz="18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1200"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R="0" lvl="0" defTabSz="914400" fontAlgn="auto">
              <a:lnSpc>
                <a:spcPct val="90000"/>
              </a:lnSpc>
              <a:spcBef>
                <a:spcPts val="1000"/>
              </a:spcBef>
              <a:spcAft>
                <a:spcPts val="750"/>
              </a:spcAft>
              <a:buClrTx/>
              <a:buSzPct val="100000"/>
              <a:tabLst/>
              <a:defRPr/>
            </a:pPr>
            <a:r>
              <a:rPr lang="en-US" sz="1400" dirty="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The disposition statements below can be copied into your PDFs and modified to assist with quickly dispositioning results </a:t>
            </a:r>
          </a:p>
        </p:txBody>
      </p:sp>
      <p:sp>
        <p:nvSpPr>
          <p:cNvPr id="7" name="Title 3">
            <a:extLst>
              <a:ext uri="{FF2B5EF4-FFF2-40B4-BE49-F238E27FC236}">
                <a16:creationId xmlns:a16="http://schemas.microsoft.com/office/drawing/2014/main" id="{B51B5745-B1F8-97A5-6146-FDFF9586BE31}"/>
              </a:ext>
            </a:extLst>
          </p:cNvPr>
          <p:cNvSpPr txBox="1">
            <a:spLocks/>
          </p:cNvSpPr>
          <p:nvPr/>
        </p:nvSpPr>
        <p:spPr>
          <a:xfrm>
            <a:off x="463295" y="345992"/>
            <a:ext cx="11277600" cy="334099"/>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latin typeface="Open Sans" panose="020B0606030504020204" pitchFamily="34" charset="0"/>
                <a:ea typeface="Open Sans" panose="020B0606030504020204" pitchFamily="34" charset="0"/>
                <a:cs typeface="Open Sans" panose="020B0606030504020204" pitchFamily="34" charset="0"/>
              </a:rPr>
              <a:t>Hit is a match to the counterparty, but not relevant </a:t>
            </a:r>
          </a:p>
        </p:txBody>
      </p:sp>
    </p:spTree>
    <p:extLst>
      <p:ext uri="{BB962C8B-B14F-4D97-AF65-F5344CB8AC3E}">
        <p14:creationId xmlns:p14="http://schemas.microsoft.com/office/powerpoint/2010/main" val="2343650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6B89-2564-590B-0F3F-B3F85F8905A9}"/>
            </a:ext>
          </a:extLst>
        </p:cNvPr>
        <p:cNvGrpSpPr/>
        <p:nvPr/>
      </p:nvGrpSpPr>
      <p:grpSpPr>
        <a:xfrm>
          <a:off x="0" y="0"/>
          <a:ext cx="0" cy="0"/>
          <a:chOff x="0" y="0"/>
          <a:chExt cx="0" cy="0"/>
        </a:xfrm>
      </p:grpSpPr>
      <p:sp>
        <p:nvSpPr>
          <p:cNvPr id="12" name="Rectangle 11">
            <a:extLst>
              <a:ext uri="{FF2B5EF4-FFF2-40B4-BE49-F238E27FC236}">
                <a16:creationId xmlns:a16="http://schemas.microsoft.com/office/drawing/2014/main" id="{196157A0-9EF0-3705-C0BA-2B04E7BC2A0D}"/>
              </a:ext>
            </a:extLst>
          </p:cNvPr>
          <p:cNvSpPr/>
          <p:nvPr/>
        </p:nvSpPr>
        <p:spPr>
          <a:xfrm>
            <a:off x="4529472" y="2463783"/>
            <a:ext cx="6972836" cy="3810789"/>
          </a:xfrm>
          <a:prstGeom prst="rect">
            <a:avLst/>
          </a:prstGeom>
          <a:solidFill>
            <a:schemeClr val="accent6">
              <a:lumMod val="75000"/>
              <a:alpha val="2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914400" marR="0" lvl="2" indent="0" algn="l" defTabSz="914400" rtl="0" eaLnBrk="1" fontAlgn="auto" latinLnBrk="0" hangingPunct="1">
              <a:lnSpc>
                <a:spcPct val="100000"/>
              </a:lnSpc>
              <a:spcBef>
                <a:spcPts val="600"/>
              </a:spcBef>
              <a:spcAft>
                <a:spcPts val="0"/>
              </a:spcAft>
              <a:buClr>
                <a:srgbClr val="5B9BD5"/>
              </a:buClr>
              <a:buSzPct val="75000"/>
              <a:buFontTx/>
              <a:buNone/>
              <a:tabLst/>
              <a:defRPr/>
            </a:pPr>
            <a:endParaRPr kumimoji="0" lang="en-US" sz="14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Rectangle 5">
            <a:extLst>
              <a:ext uri="{FF2B5EF4-FFF2-40B4-BE49-F238E27FC236}">
                <a16:creationId xmlns:a16="http://schemas.microsoft.com/office/drawing/2014/main" id="{FBFEBAF7-3BFC-7FFF-D826-843973BC301F}"/>
              </a:ext>
            </a:extLst>
          </p:cNvPr>
          <p:cNvSpPr/>
          <p:nvPr/>
        </p:nvSpPr>
        <p:spPr>
          <a:xfrm>
            <a:off x="4529470" y="1278121"/>
            <a:ext cx="6972838" cy="1223855"/>
          </a:xfrm>
          <a:prstGeom prst="rect">
            <a:avLst/>
          </a:prstGeom>
          <a:solidFill>
            <a:schemeClr val="accent6">
              <a:lumMod val="75000"/>
              <a:alpha val="2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Pentagon 2">
            <a:extLst>
              <a:ext uri="{FF2B5EF4-FFF2-40B4-BE49-F238E27FC236}">
                <a16:creationId xmlns:a16="http://schemas.microsoft.com/office/drawing/2014/main" id="{70A8452B-6DB7-CB9E-5B52-453EF1A5685F}"/>
              </a:ext>
            </a:extLst>
          </p:cNvPr>
          <p:cNvSpPr/>
          <p:nvPr/>
        </p:nvSpPr>
        <p:spPr>
          <a:xfrm>
            <a:off x="915886" y="1279237"/>
            <a:ext cx="4218089" cy="5024868"/>
          </a:xfrm>
          <a:custGeom>
            <a:avLst/>
            <a:gdLst>
              <a:gd name="connsiteX0" fmla="*/ 0 w 7905750"/>
              <a:gd name="connsiteY0" fmla="*/ 0 h 4425696"/>
              <a:gd name="connsiteX1" fmla="*/ 5692902 w 7905750"/>
              <a:gd name="connsiteY1" fmla="*/ 0 h 4425696"/>
              <a:gd name="connsiteX2" fmla="*/ 7905750 w 7905750"/>
              <a:gd name="connsiteY2" fmla="*/ 2212848 h 4425696"/>
              <a:gd name="connsiteX3" fmla="*/ 5692902 w 7905750"/>
              <a:gd name="connsiteY3" fmla="*/ 4425696 h 4425696"/>
              <a:gd name="connsiteX4" fmla="*/ 0 w 7905750"/>
              <a:gd name="connsiteY4" fmla="*/ 4425696 h 4425696"/>
              <a:gd name="connsiteX5" fmla="*/ 0 w 7905750"/>
              <a:gd name="connsiteY5" fmla="*/ 0 h 4425696"/>
              <a:gd name="connsiteX0" fmla="*/ 0 w 6534150"/>
              <a:gd name="connsiteY0" fmla="*/ 0 h 4425696"/>
              <a:gd name="connsiteX1" fmla="*/ 5692902 w 6534150"/>
              <a:gd name="connsiteY1" fmla="*/ 0 h 4425696"/>
              <a:gd name="connsiteX2" fmla="*/ 6534150 w 6534150"/>
              <a:gd name="connsiteY2" fmla="*/ 2212848 h 4425696"/>
              <a:gd name="connsiteX3" fmla="*/ 5692902 w 6534150"/>
              <a:gd name="connsiteY3" fmla="*/ 4425696 h 4425696"/>
              <a:gd name="connsiteX4" fmla="*/ 0 w 6534150"/>
              <a:gd name="connsiteY4" fmla="*/ 4425696 h 4425696"/>
              <a:gd name="connsiteX5" fmla="*/ 0 w 6534150"/>
              <a:gd name="connsiteY5" fmla="*/ 0 h 442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4150" h="4425696">
                <a:moveTo>
                  <a:pt x="0" y="0"/>
                </a:moveTo>
                <a:lnTo>
                  <a:pt x="5692902" y="0"/>
                </a:lnTo>
                <a:lnTo>
                  <a:pt x="6534150" y="2212848"/>
                </a:lnTo>
                <a:lnTo>
                  <a:pt x="5692902" y="4425696"/>
                </a:lnTo>
                <a:lnTo>
                  <a:pt x="0" y="4425696"/>
                </a:lnTo>
                <a:lnTo>
                  <a:pt x="0" y="0"/>
                </a:lnTo>
                <a:close/>
              </a:path>
            </a:pathLst>
          </a:custGeom>
          <a:solidFill>
            <a:schemeClr val="bg1">
              <a:lumMod val="9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CA2BA46-3CC5-0718-E69D-28A605876A7D}"/>
              </a:ext>
            </a:extLst>
          </p:cNvPr>
          <p:cNvSpPr/>
          <p:nvPr/>
        </p:nvSpPr>
        <p:spPr>
          <a:xfrm>
            <a:off x="4962964" y="1429325"/>
            <a:ext cx="6477523"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No Results</a:t>
            </a:r>
          </a:p>
        </p:txBody>
      </p:sp>
      <p:sp>
        <p:nvSpPr>
          <p:cNvPr id="11" name="TextBox 25">
            <a:extLst>
              <a:ext uri="{FF2B5EF4-FFF2-40B4-BE49-F238E27FC236}">
                <a16:creationId xmlns:a16="http://schemas.microsoft.com/office/drawing/2014/main" id="{790F2110-2783-66B8-3D7F-39B5019B0F67}"/>
              </a:ext>
            </a:extLst>
          </p:cNvPr>
          <p:cNvSpPr txBox="1"/>
          <p:nvPr/>
        </p:nvSpPr>
        <p:spPr>
          <a:xfrm>
            <a:off x="5696280" y="1843882"/>
            <a:ext cx="5542907"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the search does not produce results, the Investigator will repeat the process for the remaining sampled counterparties. </a:t>
            </a:r>
          </a:p>
        </p:txBody>
      </p:sp>
      <p:sp>
        <p:nvSpPr>
          <p:cNvPr id="2" name="Rectangle 1">
            <a:extLst>
              <a:ext uri="{FF2B5EF4-FFF2-40B4-BE49-F238E27FC236}">
                <a16:creationId xmlns:a16="http://schemas.microsoft.com/office/drawing/2014/main" id="{4579100B-B712-C104-1830-F425B196D1A1}"/>
              </a:ext>
            </a:extLst>
          </p:cNvPr>
          <p:cNvSpPr/>
          <p:nvPr/>
        </p:nvSpPr>
        <p:spPr>
          <a:xfrm>
            <a:off x="1112617" y="1841903"/>
            <a:ext cx="3417977" cy="405925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85000"/>
              </a:lnSpc>
              <a:spcBef>
                <a:spcPts val="1000"/>
              </a:spcBef>
              <a:spcAft>
                <a:spcPts val="0"/>
              </a:spcAft>
              <a:buClr>
                <a:srgbClr val="787878"/>
              </a:buClr>
              <a:buSzPct val="75000"/>
              <a:buFont typeface="Wingdings" charset="2"/>
              <a:buNone/>
              <a:tabLst/>
              <a:defRPr/>
            </a:pPr>
            <a:r>
              <a:rPr kumimoji="0" lang="en-US" sz="1200" b="1"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Access the OFAC Sanctions List Search tool: </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hlinkClick r:id="rId3"/>
              </a:rPr>
              <a:t>https://sanctionssearch.ofac.treas.gov/</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l" defTabSz="914400" rtl="0" eaLnBrk="1" fontAlgn="auto" latinLnBrk="0" hangingPunct="1">
              <a:lnSpc>
                <a:spcPct val="85000"/>
              </a:lnSpc>
              <a:spcBef>
                <a:spcPts val="1000"/>
              </a:spcBef>
              <a:spcAft>
                <a:spcPts val="0"/>
              </a:spcAft>
              <a:buClr>
                <a:srgbClr val="787878"/>
              </a:buClr>
              <a:buSzPct val="75000"/>
              <a:buFont typeface="Wingdings" charset="2"/>
              <a:buNone/>
              <a:tabLst/>
              <a:defRPr/>
            </a:pPr>
            <a:endPar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85000"/>
              </a:lnSpc>
              <a:spcBef>
                <a:spcPts val="1000"/>
              </a:spcBef>
              <a:spcAft>
                <a:spcPts val="0"/>
              </a:spcAft>
              <a:buClr>
                <a:srgbClr val="787878"/>
              </a:buClr>
              <a:buSzPct val="75000"/>
              <a:buFontTx/>
              <a:buNone/>
              <a:tabLst/>
              <a:defRPr/>
            </a:pP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Upon navigating to the website, the Investigator will:</a:t>
            </a:r>
          </a:p>
          <a:p>
            <a:pPr marL="171450" marR="0" lvl="0" indent="-171450" algn="l" defTabSz="914400" rtl="0" eaLnBrk="1" fontAlgn="auto" latinLnBrk="0" hangingPunct="1">
              <a:lnSpc>
                <a:spcPct val="85000"/>
              </a:lnSpc>
              <a:spcBef>
                <a:spcPts val="1000"/>
              </a:spcBef>
              <a:spcAft>
                <a:spcPts val="0"/>
              </a:spcAft>
              <a:buClr>
                <a:srgbClr val="70AD47">
                  <a:lumMod val="75000"/>
                </a:srgbClr>
              </a:buClr>
              <a:buSzPct val="100000"/>
              <a:buFont typeface="Open Sans" panose="020B0606030504020204" pitchFamily="34" charset="0"/>
              <a:buChar char="•"/>
              <a:tabLst/>
              <a:defRPr/>
            </a:pP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Set the minimum name score indicator to 90%*</a:t>
            </a:r>
          </a:p>
          <a:p>
            <a:pPr marL="171450" marR="0" lvl="0" indent="-171450" algn="l" defTabSz="914400" rtl="0" eaLnBrk="1" fontAlgn="auto" latinLnBrk="0" hangingPunct="1">
              <a:lnSpc>
                <a:spcPct val="85000"/>
              </a:lnSpc>
              <a:spcBef>
                <a:spcPts val="1000"/>
              </a:spcBef>
              <a:spcAft>
                <a:spcPts val="0"/>
              </a:spcAft>
              <a:buClr>
                <a:srgbClr val="70AD47">
                  <a:lumMod val="75000"/>
                </a:srgbClr>
              </a:buClr>
              <a:buSzPct val="100000"/>
              <a:buFont typeface="Open Sans" panose="020B0606030504020204" pitchFamily="34" charset="0"/>
              <a:buChar char="•"/>
              <a:tabLst/>
              <a:defRPr/>
            </a:pP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Ensure that type, program, country, and list, are set to the default setting of “All.” </a:t>
            </a:r>
          </a:p>
          <a:p>
            <a:pPr marL="171450" marR="0" lvl="0" indent="-171450" algn="l" defTabSz="914400" rtl="0" eaLnBrk="1" fontAlgn="auto" latinLnBrk="0" hangingPunct="1">
              <a:lnSpc>
                <a:spcPct val="85000"/>
              </a:lnSpc>
              <a:spcBef>
                <a:spcPts val="1000"/>
              </a:spcBef>
              <a:spcAft>
                <a:spcPts val="0"/>
              </a:spcAft>
              <a:buClr>
                <a:srgbClr val="70AD47">
                  <a:lumMod val="75000"/>
                </a:srgbClr>
              </a:buClr>
              <a:buSzPct val="100000"/>
              <a:buFont typeface="Open Sans" panose="020B0606030504020204" pitchFamily="34" charset="0"/>
              <a:buChar char="•"/>
              <a:tabLst/>
              <a:defRPr/>
            </a:pP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Input the name of the counterparty in the Name field</a:t>
            </a:r>
          </a:p>
          <a:p>
            <a:pPr marL="171450" marR="0" lvl="0" indent="-171450" algn="l" defTabSz="914400" rtl="0" eaLnBrk="1" fontAlgn="auto" latinLnBrk="0" hangingPunct="1">
              <a:lnSpc>
                <a:spcPct val="85000"/>
              </a:lnSpc>
              <a:spcBef>
                <a:spcPts val="1000"/>
              </a:spcBef>
              <a:spcAft>
                <a:spcPts val="0"/>
              </a:spcAft>
              <a:buClr>
                <a:srgbClr val="70AD47">
                  <a:lumMod val="75000"/>
                </a:srgbClr>
              </a:buClr>
              <a:buSzPct val="100000"/>
              <a:buFont typeface="Open Sans" panose="020B0606030504020204" pitchFamily="34" charset="0"/>
              <a:buChar char="•"/>
              <a:tabLst/>
              <a:defRPr/>
            </a:pP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Click the search button </a:t>
            </a:r>
          </a:p>
          <a:p>
            <a:pPr marL="171450" marR="0" lvl="0" indent="-171450" algn="l" defTabSz="914400" rtl="0" eaLnBrk="1" fontAlgn="auto" latinLnBrk="0" hangingPunct="1">
              <a:lnSpc>
                <a:spcPct val="85000"/>
              </a:lnSpc>
              <a:spcBef>
                <a:spcPts val="1000"/>
              </a:spcBef>
              <a:spcAft>
                <a:spcPts val="0"/>
              </a:spcAft>
              <a:buClr>
                <a:srgbClr val="70AD47">
                  <a:lumMod val="75000"/>
                </a:srgbClr>
              </a:buClr>
              <a:buSzPct val="100000"/>
              <a:buFont typeface="Open Sans" panose="020B0606030504020204" pitchFamily="34" charset="0"/>
              <a:buChar char="•"/>
              <a:tabLst/>
              <a:defRPr/>
            </a:pP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Screenshot the results page using print to PDF</a:t>
            </a:r>
          </a:p>
          <a:p>
            <a:pPr marL="171450" marR="0" lvl="0" indent="-171450" algn="l" defTabSz="914400" rtl="0" eaLnBrk="1" fontAlgn="auto" latinLnBrk="0" hangingPunct="1">
              <a:lnSpc>
                <a:spcPct val="85000"/>
              </a:lnSpc>
              <a:spcBef>
                <a:spcPts val="1000"/>
              </a:spcBef>
              <a:spcAft>
                <a:spcPts val="0"/>
              </a:spcAft>
              <a:buClr>
                <a:srgbClr val="70AD47">
                  <a:lumMod val="75000"/>
                </a:srgbClr>
              </a:buClr>
              <a:buSzPct val="100000"/>
              <a:buFont typeface="Open Sans" panose="020B0606030504020204" pitchFamily="34" charset="0"/>
              <a:buChar char="•"/>
              <a:tabLst/>
              <a:defRPr/>
            </a:pP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Save the screening results as [Counterparty Name]_OFAC Screening Results_[DD.MM.YYYY]</a:t>
            </a:r>
          </a:p>
          <a:p>
            <a:pPr marL="0" marR="0" lvl="0" indent="0" algn="ctr" defTabSz="914400" rtl="0" eaLnBrk="1" fontAlgn="auto" latinLnBrk="0" hangingPunct="1">
              <a:lnSpc>
                <a:spcPct val="85000"/>
              </a:lnSpc>
              <a:spcBef>
                <a:spcPts val="1000"/>
              </a:spcBef>
              <a:spcAft>
                <a:spcPts val="0"/>
              </a:spcAft>
              <a:buClr>
                <a:srgbClr val="787878"/>
              </a:buClr>
              <a:buSzPct val="75000"/>
              <a:buFont typeface="Wingdings" charset="2"/>
              <a:buNone/>
              <a:tabLst/>
              <a:defRPr/>
            </a:pPr>
            <a:endParaRPr kumimoji="0" lang="en-US" sz="1100" b="1" i="0" u="none" strike="noStrike" kern="100" cap="none" spc="0" normalizeH="0" baseline="0" noProof="0">
              <a:ln>
                <a:noFill/>
              </a:ln>
              <a:solidFill>
                <a:srgbClr val="70AD47">
                  <a:lumMod val="50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6" name="Freeform 21">
            <a:extLst>
              <a:ext uri="{FF2B5EF4-FFF2-40B4-BE49-F238E27FC236}">
                <a16:creationId xmlns:a16="http://schemas.microsoft.com/office/drawing/2014/main" id="{9BC83A42-F806-353C-D0F7-435AB11CA299}"/>
              </a:ext>
            </a:extLst>
          </p:cNvPr>
          <p:cNvSpPr>
            <a:spLocks noEditPoints="1"/>
          </p:cNvSpPr>
          <p:nvPr/>
        </p:nvSpPr>
        <p:spPr bwMode="auto">
          <a:xfrm>
            <a:off x="5370394" y="2933381"/>
            <a:ext cx="346934" cy="373364"/>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0076A8"/>
                </a:solid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nvGrpSpPr>
          <p:cNvPr id="27" name="Group 26">
            <a:extLst>
              <a:ext uri="{FF2B5EF4-FFF2-40B4-BE49-F238E27FC236}">
                <a16:creationId xmlns:a16="http://schemas.microsoft.com/office/drawing/2014/main" id="{E277CDC6-49FE-25D4-A812-E2F648A1CD23}"/>
              </a:ext>
            </a:extLst>
          </p:cNvPr>
          <p:cNvGrpSpPr/>
          <p:nvPr/>
        </p:nvGrpSpPr>
        <p:grpSpPr>
          <a:xfrm>
            <a:off x="5417674" y="2969410"/>
            <a:ext cx="252521" cy="276161"/>
            <a:chOff x="1752782" y="6589742"/>
            <a:chExt cx="508516" cy="507152"/>
          </a:xfrm>
          <a:solidFill>
            <a:schemeClr val="accent6">
              <a:lumMod val="50000"/>
            </a:schemeClr>
          </a:solidFill>
        </p:grpSpPr>
        <p:sp>
          <p:nvSpPr>
            <p:cNvPr id="28" name="Freeform 149">
              <a:extLst>
                <a:ext uri="{FF2B5EF4-FFF2-40B4-BE49-F238E27FC236}">
                  <a16:creationId xmlns:a16="http://schemas.microsoft.com/office/drawing/2014/main" id="{DE2C743E-A16C-1AEB-8B09-0C7D6D2D58A2}"/>
                </a:ext>
              </a:extLst>
            </p:cNvPr>
            <p:cNvSpPr>
              <a:spLocks noEditPoints="1"/>
            </p:cNvSpPr>
            <p:nvPr/>
          </p:nvSpPr>
          <p:spPr bwMode="auto">
            <a:xfrm>
              <a:off x="1826324" y="6589742"/>
              <a:ext cx="434974" cy="434975"/>
            </a:xfrm>
            <a:custGeom>
              <a:avLst/>
              <a:gdLst>
                <a:gd name="T0" fmla="*/ 176 w 180"/>
                <a:gd name="T1" fmla="*/ 101 h 180"/>
                <a:gd name="T2" fmla="*/ 174 w 180"/>
                <a:gd name="T3" fmla="*/ 99 h 180"/>
                <a:gd name="T4" fmla="*/ 160 w 180"/>
                <a:gd name="T5" fmla="*/ 96 h 180"/>
                <a:gd name="T6" fmla="*/ 85 w 180"/>
                <a:gd name="T7" fmla="*/ 21 h 180"/>
                <a:gd name="T8" fmla="*/ 81 w 180"/>
                <a:gd name="T9" fmla="*/ 7 h 180"/>
                <a:gd name="T10" fmla="*/ 80 w 180"/>
                <a:gd name="T11" fmla="*/ 5 h 180"/>
                <a:gd name="T12" fmla="*/ 59 w 180"/>
                <a:gd name="T13" fmla="*/ 5 h 180"/>
                <a:gd name="T14" fmla="*/ 5 w 180"/>
                <a:gd name="T15" fmla="*/ 59 h 180"/>
                <a:gd name="T16" fmla="*/ 5 w 180"/>
                <a:gd name="T17" fmla="*/ 80 h 180"/>
                <a:gd name="T18" fmla="*/ 7 w 180"/>
                <a:gd name="T19" fmla="*/ 81 h 180"/>
                <a:gd name="T20" fmla="*/ 21 w 180"/>
                <a:gd name="T21" fmla="*/ 85 h 180"/>
                <a:gd name="T22" fmla="*/ 96 w 180"/>
                <a:gd name="T23" fmla="*/ 160 h 180"/>
                <a:gd name="T24" fmla="*/ 100 w 180"/>
                <a:gd name="T25" fmla="*/ 174 h 180"/>
                <a:gd name="T26" fmla="*/ 101 w 180"/>
                <a:gd name="T27" fmla="*/ 175 h 180"/>
                <a:gd name="T28" fmla="*/ 112 w 180"/>
                <a:gd name="T29" fmla="*/ 180 h 180"/>
                <a:gd name="T30" fmla="*/ 122 w 180"/>
                <a:gd name="T31" fmla="*/ 175 h 180"/>
                <a:gd name="T32" fmla="*/ 176 w 180"/>
                <a:gd name="T33" fmla="*/ 122 h 180"/>
                <a:gd name="T34" fmla="*/ 180 w 180"/>
                <a:gd name="T35" fmla="*/ 111 h 180"/>
                <a:gd name="T36" fmla="*/ 176 w 180"/>
                <a:gd name="T37" fmla="*/ 101 h 180"/>
                <a:gd name="T38" fmla="*/ 14 w 180"/>
                <a:gd name="T39" fmla="*/ 74 h 180"/>
                <a:gd name="T40" fmla="*/ 12 w 180"/>
                <a:gd name="T41" fmla="*/ 73 h 180"/>
                <a:gd name="T42" fmla="*/ 11 w 180"/>
                <a:gd name="T43" fmla="*/ 69 h 180"/>
                <a:gd name="T44" fmla="*/ 12 w 180"/>
                <a:gd name="T45" fmla="*/ 66 h 180"/>
                <a:gd name="T46" fmla="*/ 66 w 180"/>
                <a:gd name="T47" fmla="*/ 12 h 180"/>
                <a:gd name="T48" fmla="*/ 73 w 180"/>
                <a:gd name="T49" fmla="*/ 12 h 180"/>
                <a:gd name="T50" fmla="*/ 74 w 180"/>
                <a:gd name="T51" fmla="*/ 14 h 180"/>
                <a:gd name="T52" fmla="*/ 75 w 180"/>
                <a:gd name="T53" fmla="*/ 19 h 180"/>
                <a:gd name="T54" fmla="*/ 20 w 180"/>
                <a:gd name="T55" fmla="*/ 75 h 180"/>
                <a:gd name="T56" fmla="*/ 14 w 180"/>
                <a:gd name="T57" fmla="*/ 74 h 180"/>
                <a:gd name="T58" fmla="*/ 29 w 180"/>
                <a:gd name="T59" fmla="*/ 79 h 180"/>
                <a:gd name="T60" fmla="*/ 79 w 180"/>
                <a:gd name="T61" fmla="*/ 29 h 180"/>
                <a:gd name="T62" fmla="*/ 152 w 180"/>
                <a:gd name="T63" fmla="*/ 102 h 180"/>
                <a:gd name="T64" fmla="*/ 102 w 180"/>
                <a:gd name="T65" fmla="*/ 151 h 180"/>
                <a:gd name="T66" fmla="*/ 29 w 180"/>
                <a:gd name="T67" fmla="*/ 79 h 180"/>
                <a:gd name="T68" fmla="*/ 169 w 180"/>
                <a:gd name="T69" fmla="*/ 115 h 180"/>
                <a:gd name="T70" fmla="*/ 115 w 180"/>
                <a:gd name="T71" fmla="*/ 168 h 180"/>
                <a:gd name="T72" fmla="*/ 108 w 180"/>
                <a:gd name="T73" fmla="*/ 168 h 180"/>
                <a:gd name="T74" fmla="*/ 107 w 180"/>
                <a:gd name="T75" fmla="*/ 167 h 180"/>
                <a:gd name="T76" fmla="*/ 106 w 180"/>
                <a:gd name="T77" fmla="*/ 161 h 180"/>
                <a:gd name="T78" fmla="*/ 162 w 180"/>
                <a:gd name="T79" fmla="*/ 106 h 180"/>
                <a:gd name="T80" fmla="*/ 167 w 180"/>
                <a:gd name="T81" fmla="*/ 106 h 180"/>
                <a:gd name="T82" fmla="*/ 169 w 180"/>
                <a:gd name="T83" fmla="*/ 108 h 180"/>
                <a:gd name="T84" fmla="*/ 170 w 180"/>
                <a:gd name="T85" fmla="*/ 111 h 180"/>
                <a:gd name="T86" fmla="*/ 169 w 180"/>
                <a:gd name="T87" fmla="*/ 11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 h="180">
                  <a:moveTo>
                    <a:pt x="176" y="101"/>
                  </a:moveTo>
                  <a:cubicBezTo>
                    <a:pt x="174" y="99"/>
                    <a:pt x="174" y="99"/>
                    <a:pt x="174" y="99"/>
                  </a:cubicBezTo>
                  <a:cubicBezTo>
                    <a:pt x="170" y="96"/>
                    <a:pt x="165" y="94"/>
                    <a:pt x="160" y="96"/>
                  </a:cubicBezTo>
                  <a:cubicBezTo>
                    <a:pt x="85" y="21"/>
                    <a:pt x="85" y="21"/>
                    <a:pt x="85" y="21"/>
                  </a:cubicBezTo>
                  <a:cubicBezTo>
                    <a:pt x="87" y="16"/>
                    <a:pt x="85" y="11"/>
                    <a:pt x="81" y="7"/>
                  </a:cubicBezTo>
                  <a:cubicBezTo>
                    <a:pt x="80" y="5"/>
                    <a:pt x="80" y="5"/>
                    <a:pt x="80" y="5"/>
                  </a:cubicBezTo>
                  <a:cubicBezTo>
                    <a:pt x="74" y="0"/>
                    <a:pt x="65" y="0"/>
                    <a:pt x="59" y="5"/>
                  </a:cubicBezTo>
                  <a:cubicBezTo>
                    <a:pt x="5" y="59"/>
                    <a:pt x="5" y="59"/>
                    <a:pt x="5" y="59"/>
                  </a:cubicBezTo>
                  <a:cubicBezTo>
                    <a:pt x="0" y="65"/>
                    <a:pt x="0" y="74"/>
                    <a:pt x="5" y="80"/>
                  </a:cubicBezTo>
                  <a:cubicBezTo>
                    <a:pt x="7" y="81"/>
                    <a:pt x="7" y="81"/>
                    <a:pt x="7" y="81"/>
                  </a:cubicBezTo>
                  <a:cubicBezTo>
                    <a:pt x="11" y="85"/>
                    <a:pt x="16" y="86"/>
                    <a:pt x="21" y="85"/>
                  </a:cubicBezTo>
                  <a:cubicBezTo>
                    <a:pt x="96" y="160"/>
                    <a:pt x="96" y="160"/>
                    <a:pt x="96" y="160"/>
                  </a:cubicBezTo>
                  <a:cubicBezTo>
                    <a:pt x="95" y="165"/>
                    <a:pt x="96" y="170"/>
                    <a:pt x="100" y="174"/>
                  </a:cubicBezTo>
                  <a:cubicBezTo>
                    <a:pt x="101" y="175"/>
                    <a:pt x="101" y="175"/>
                    <a:pt x="101" y="175"/>
                  </a:cubicBezTo>
                  <a:cubicBezTo>
                    <a:pt x="104" y="178"/>
                    <a:pt x="108" y="180"/>
                    <a:pt x="112" y="180"/>
                  </a:cubicBezTo>
                  <a:cubicBezTo>
                    <a:pt x="116" y="180"/>
                    <a:pt x="119" y="178"/>
                    <a:pt x="122" y="175"/>
                  </a:cubicBezTo>
                  <a:cubicBezTo>
                    <a:pt x="176" y="122"/>
                    <a:pt x="176" y="122"/>
                    <a:pt x="176" y="122"/>
                  </a:cubicBezTo>
                  <a:cubicBezTo>
                    <a:pt x="178" y="119"/>
                    <a:pt x="180" y="115"/>
                    <a:pt x="180" y="111"/>
                  </a:cubicBezTo>
                  <a:cubicBezTo>
                    <a:pt x="180" y="107"/>
                    <a:pt x="178" y="104"/>
                    <a:pt x="176" y="101"/>
                  </a:cubicBezTo>
                  <a:close/>
                  <a:moveTo>
                    <a:pt x="14" y="74"/>
                  </a:moveTo>
                  <a:cubicBezTo>
                    <a:pt x="12" y="73"/>
                    <a:pt x="12" y="73"/>
                    <a:pt x="12" y="73"/>
                  </a:cubicBezTo>
                  <a:cubicBezTo>
                    <a:pt x="12" y="72"/>
                    <a:pt x="11" y="71"/>
                    <a:pt x="11" y="69"/>
                  </a:cubicBezTo>
                  <a:cubicBezTo>
                    <a:pt x="11" y="68"/>
                    <a:pt x="12" y="67"/>
                    <a:pt x="12" y="66"/>
                  </a:cubicBezTo>
                  <a:cubicBezTo>
                    <a:pt x="66" y="12"/>
                    <a:pt x="66" y="12"/>
                    <a:pt x="66" y="12"/>
                  </a:cubicBezTo>
                  <a:cubicBezTo>
                    <a:pt x="68" y="10"/>
                    <a:pt x="71" y="10"/>
                    <a:pt x="73" y="12"/>
                  </a:cubicBezTo>
                  <a:cubicBezTo>
                    <a:pt x="74" y="14"/>
                    <a:pt x="74" y="14"/>
                    <a:pt x="74" y="14"/>
                  </a:cubicBezTo>
                  <a:cubicBezTo>
                    <a:pt x="76" y="15"/>
                    <a:pt x="76" y="18"/>
                    <a:pt x="75" y="19"/>
                  </a:cubicBezTo>
                  <a:cubicBezTo>
                    <a:pt x="20" y="75"/>
                    <a:pt x="20" y="75"/>
                    <a:pt x="20" y="75"/>
                  </a:cubicBezTo>
                  <a:cubicBezTo>
                    <a:pt x="18" y="76"/>
                    <a:pt x="15" y="76"/>
                    <a:pt x="14" y="74"/>
                  </a:cubicBezTo>
                  <a:close/>
                  <a:moveTo>
                    <a:pt x="29" y="79"/>
                  </a:moveTo>
                  <a:cubicBezTo>
                    <a:pt x="79" y="29"/>
                    <a:pt x="79" y="29"/>
                    <a:pt x="79" y="29"/>
                  </a:cubicBezTo>
                  <a:cubicBezTo>
                    <a:pt x="152" y="102"/>
                    <a:pt x="152" y="102"/>
                    <a:pt x="152" y="102"/>
                  </a:cubicBezTo>
                  <a:cubicBezTo>
                    <a:pt x="102" y="151"/>
                    <a:pt x="102" y="151"/>
                    <a:pt x="102" y="151"/>
                  </a:cubicBezTo>
                  <a:lnTo>
                    <a:pt x="29" y="79"/>
                  </a:lnTo>
                  <a:close/>
                  <a:moveTo>
                    <a:pt x="169" y="115"/>
                  </a:moveTo>
                  <a:cubicBezTo>
                    <a:pt x="115" y="168"/>
                    <a:pt x="115" y="168"/>
                    <a:pt x="115" y="168"/>
                  </a:cubicBezTo>
                  <a:cubicBezTo>
                    <a:pt x="113" y="170"/>
                    <a:pt x="110" y="170"/>
                    <a:pt x="108" y="168"/>
                  </a:cubicBezTo>
                  <a:cubicBezTo>
                    <a:pt x="107" y="167"/>
                    <a:pt x="107" y="167"/>
                    <a:pt x="107" y="167"/>
                  </a:cubicBezTo>
                  <a:cubicBezTo>
                    <a:pt x="105" y="165"/>
                    <a:pt x="105" y="163"/>
                    <a:pt x="106" y="161"/>
                  </a:cubicBezTo>
                  <a:cubicBezTo>
                    <a:pt x="162" y="106"/>
                    <a:pt x="162" y="106"/>
                    <a:pt x="162" y="106"/>
                  </a:cubicBezTo>
                  <a:cubicBezTo>
                    <a:pt x="163" y="105"/>
                    <a:pt x="166" y="105"/>
                    <a:pt x="167" y="106"/>
                  </a:cubicBezTo>
                  <a:cubicBezTo>
                    <a:pt x="169" y="108"/>
                    <a:pt x="169" y="108"/>
                    <a:pt x="169" y="108"/>
                  </a:cubicBezTo>
                  <a:cubicBezTo>
                    <a:pt x="170" y="109"/>
                    <a:pt x="170" y="110"/>
                    <a:pt x="170" y="111"/>
                  </a:cubicBezTo>
                  <a:cubicBezTo>
                    <a:pt x="170" y="113"/>
                    <a:pt x="170" y="114"/>
                    <a:pt x="169" y="115"/>
                  </a:cubicBez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150">
              <a:extLst>
                <a:ext uri="{FF2B5EF4-FFF2-40B4-BE49-F238E27FC236}">
                  <a16:creationId xmlns:a16="http://schemas.microsoft.com/office/drawing/2014/main" id="{2FDD71C2-3D9C-8CE4-0A7A-EDFD093A83DD}"/>
                </a:ext>
              </a:extLst>
            </p:cNvPr>
            <p:cNvSpPr>
              <a:spLocks/>
            </p:cNvSpPr>
            <p:nvPr/>
          </p:nvSpPr>
          <p:spPr bwMode="auto">
            <a:xfrm>
              <a:off x="1752782" y="6873878"/>
              <a:ext cx="215718" cy="223016"/>
            </a:xfrm>
            <a:custGeom>
              <a:avLst/>
              <a:gdLst>
                <a:gd name="T0" fmla="*/ 98 w 107"/>
                <a:gd name="T1" fmla="*/ 1 h 106"/>
                <a:gd name="T2" fmla="*/ 2 w 107"/>
                <a:gd name="T3" fmla="*/ 98 h 106"/>
                <a:gd name="T4" fmla="*/ 2 w 107"/>
                <a:gd name="T5" fmla="*/ 105 h 106"/>
                <a:gd name="T6" fmla="*/ 6 w 107"/>
                <a:gd name="T7" fmla="*/ 106 h 106"/>
                <a:gd name="T8" fmla="*/ 9 w 107"/>
                <a:gd name="T9" fmla="*/ 105 h 106"/>
                <a:gd name="T10" fmla="*/ 105 w 107"/>
                <a:gd name="T11" fmla="*/ 8 h 106"/>
                <a:gd name="T12" fmla="*/ 105 w 107"/>
                <a:gd name="T13" fmla="*/ 1 h 106"/>
                <a:gd name="T14" fmla="*/ 98 w 107"/>
                <a:gd name="T15" fmla="*/ 1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6">
                  <a:moveTo>
                    <a:pt x="98" y="1"/>
                  </a:moveTo>
                  <a:cubicBezTo>
                    <a:pt x="2" y="98"/>
                    <a:pt x="2" y="98"/>
                    <a:pt x="2" y="98"/>
                  </a:cubicBezTo>
                  <a:cubicBezTo>
                    <a:pt x="0" y="100"/>
                    <a:pt x="0" y="103"/>
                    <a:pt x="2" y="105"/>
                  </a:cubicBezTo>
                  <a:cubicBezTo>
                    <a:pt x="3" y="106"/>
                    <a:pt x="4" y="106"/>
                    <a:pt x="6" y="106"/>
                  </a:cubicBezTo>
                  <a:cubicBezTo>
                    <a:pt x="7" y="106"/>
                    <a:pt x="8" y="106"/>
                    <a:pt x="9" y="105"/>
                  </a:cubicBezTo>
                  <a:cubicBezTo>
                    <a:pt x="105" y="8"/>
                    <a:pt x="105" y="8"/>
                    <a:pt x="105" y="8"/>
                  </a:cubicBezTo>
                  <a:cubicBezTo>
                    <a:pt x="107" y="6"/>
                    <a:pt x="107" y="3"/>
                    <a:pt x="105" y="1"/>
                  </a:cubicBezTo>
                  <a:cubicBezTo>
                    <a:pt x="104" y="0"/>
                    <a:pt x="100" y="0"/>
                    <a:pt x="98" y="1"/>
                  </a:cubicBezTo>
                  <a:close/>
                </a:path>
              </a:pathLst>
            </a:custGeom>
            <a:grpFill/>
            <a:ln>
              <a:solidFill>
                <a:schemeClr val="accent6">
                  <a:lumMod val="7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88"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0" name="Group 29">
            <a:extLst>
              <a:ext uri="{FF2B5EF4-FFF2-40B4-BE49-F238E27FC236}">
                <a16:creationId xmlns:a16="http://schemas.microsoft.com/office/drawing/2014/main" id="{0659032C-D493-344F-6454-AE1937C23896}"/>
              </a:ext>
            </a:extLst>
          </p:cNvPr>
          <p:cNvGrpSpPr/>
          <p:nvPr/>
        </p:nvGrpSpPr>
        <p:grpSpPr>
          <a:xfrm>
            <a:off x="6222268" y="4605813"/>
            <a:ext cx="353624" cy="356616"/>
            <a:chOff x="5153080" y="2686068"/>
            <a:chExt cx="464121" cy="359394"/>
          </a:xfrm>
          <a:noFill/>
        </p:grpSpPr>
        <p:sp>
          <p:nvSpPr>
            <p:cNvPr id="31" name="Oval 30">
              <a:extLst>
                <a:ext uri="{FF2B5EF4-FFF2-40B4-BE49-F238E27FC236}">
                  <a16:creationId xmlns:a16="http://schemas.microsoft.com/office/drawing/2014/main" id="{ED94D2D3-4C31-39A9-5584-A546968753DD}"/>
                </a:ext>
              </a:extLst>
            </p:cNvPr>
            <p:cNvSpPr/>
            <p:nvPr/>
          </p:nvSpPr>
          <p:spPr>
            <a:xfrm>
              <a:off x="5153080" y="2686068"/>
              <a:ext cx="464121" cy="359394"/>
            </a:xfrm>
            <a:prstGeom prst="ellipse">
              <a:avLst/>
            </a:prstGeom>
            <a:grp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grpSp>
          <p:nvGrpSpPr>
            <p:cNvPr id="32" name="Group 31">
              <a:extLst>
                <a:ext uri="{FF2B5EF4-FFF2-40B4-BE49-F238E27FC236}">
                  <a16:creationId xmlns:a16="http://schemas.microsoft.com/office/drawing/2014/main" id="{AA197212-41AC-E247-B4E5-4C3CE15487FF}"/>
                </a:ext>
              </a:extLst>
            </p:cNvPr>
            <p:cNvGrpSpPr>
              <a:grpSpLocks noChangeAspect="1"/>
            </p:cNvGrpSpPr>
            <p:nvPr/>
          </p:nvGrpSpPr>
          <p:grpSpPr>
            <a:xfrm>
              <a:off x="5288664" y="2781884"/>
              <a:ext cx="209550" cy="206375"/>
              <a:chOff x="11295063" y="3524250"/>
              <a:chExt cx="209550" cy="206375"/>
            </a:xfrm>
            <a:grpFill/>
          </p:grpSpPr>
          <p:sp>
            <p:nvSpPr>
              <p:cNvPr id="34" name="Freeform 200">
                <a:extLst>
                  <a:ext uri="{FF2B5EF4-FFF2-40B4-BE49-F238E27FC236}">
                    <a16:creationId xmlns:a16="http://schemas.microsoft.com/office/drawing/2014/main" id="{9DB3B6AD-5C5B-C43D-D505-9AEEB4E85AF2}"/>
                  </a:ext>
                </a:extLst>
              </p:cNvPr>
              <p:cNvSpPr>
                <a:spLocks/>
              </p:cNvSpPr>
              <p:nvPr/>
            </p:nvSpPr>
            <p:spPr bwMode="auto">
              <a:xfrm>
                <a:off x="11385551" y="3524250"/>
                <a:ext cx="25400" cy="12700"/>
              </a:xfrm>
              <a:custGeom>
                <a:avLst/>
                <a:gdLst>
                  <a:gd name="T0" fmla="*/ 8 w 32"/>
                  <a:gd name="T1" fmla="*/ 16 h 16"/>
                  <a:gd name="T2" fmla="*/ 24 w 32"/>
                  <a:gd name="T3" fmla="*/ 16 h 16"/>
                  <a:gd name="T4" fmla="*/ 24 w 32"/>
                  <a:gd name="T5" fmla="*/ 16 h 16"/>
                  <a:gd name="T6" fmla="*/ 28 w 32"/>
                  <a:gd name="T7" fmla="*/ 15 h 16"/>
                  <a:gd name="T8" fmla="*/ 31 w 32"/>
                  <a:gd name="T9" fmla="*/ 13 h 16"/>
                  <a:gd name="T10" fmla="*/ 32 w 32"/>
                  <a:gd name="T11" fmla="*/ 11 h 16"/>
                  <a:gd name="T12" fmla="*/ 32 w 32"/>
                  <a:gd name="T13" fmla="*/ 8 h 16"/>
                  <a:gd name="T14" fmla="*/ 32 w 32"/>
                  <a:gd name="T15" fmla="*/ 8 h 16"/>
                  <a:gd name="T16" fmla="*/ 32 w 32"/>
                  <a:gd name="T17" fmla="*/ 4 h 16"/>
                  <a:gd name="T18" fmla="*/ 31 w 32"/>
                  <a:gd name="T19" fmla="*/ 1 h 16"/>
                  <a:gd name="T20" fmla="*/ 28 w 32"/>
                  <a:gd name="T21" fmla="*/ 0 h 16"/>
                  <a:gd name="T22" fmla="*/ 24 w 32"/>
                  <a:gd name="T23" fmla="*/ 0 h 16"/>
                  <a:gd name="T24" fmla="*/ 8 w 32"/>
                  <a:gd name="T25" fmla="*/ 0 h 16"/>
                  <a:gd name="T26" fmla="*/ 8 w 32"/>
                  <a:gd name="T27" fmla="*/ 0 h 16"/>
                  <a:gd name="T28" fmla="*/ 5 w 32"/>
                  <a:gd name="T29" fmla="*/ 0 h 16"/>
                  <a:gd name="T30" fmla="*/ 2 w 32"/>
                  <a:gd name="T31" fmla="*/ 1 h 16"/>
                  <a:gd name="T32" fmla="*/ 0 w 32"/>
                  <a:gd name="T33" fmla="*/ 4 h 16"/>
                  <a:gd name="T34" fmla="*/ 0 w 32"/>
                  <a:gd name="T35" fmla="*/ 8 h 16"/>
                  <a:gd name="T36" fmla="*/ 0 w 32"/>
                  <a:gd name="T37" fmla="*/ 8 h 16"/>
                  <a:gd name="T38" fmla="*/ 0 w 32"/>
                  <a:gd name="T39" fmla="*/ 11 h 16"/>
                  <a:gd name="T40" fmla="*/ 2 w 32"/>
                  <a:gd name="T41" fmla="*/ 13 h 16"/>
                  <a:gd name="T42" fmla="*/ 5 w 32"/>
                  <a:gd name="T43" fmla="*/ 15 h 16"/>
                  <a:gd name="T44" fmla="*/ 8 w 32"/>
                  <a:gd name="T45" fmla="*/ 16 h 16"/>
                  <a:gd name="T46" fmla="*/ 8 w 32"/>
                  <a:gd name="T4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6">
                    <a:moveTo>
                      <a:pt x="8" y="16"/>
                    </a:moveTo>
                    <a:lnTo>
                      <a:pt x="24" y="16"/>
                    </a:lnTo>
                    <a:lnTo>
                      <a:pt x="24" y="16"/>
                    </a:lnTo>
                    <a:lnTo>
                      <a:pt x="28" y="15"/>
                    </a:lnTo>
                    <a:lnTo>
                      <a:pt x="31" y="13"/>
                    </a:lnTo>
                    <a:lnTo>
                      <a:pt x="32" y="11"/>
                    </a:lnTo>
                    <a:lnTo>
                      <a:pt x="32" y="8"/>
                    </a:lnTo>
                    <a:lnTo>
                      <a:pt x="32" y="8"/>
                    </a:lnTo>
                    <a:lnTo>
                      <a:pt x="32" y="4"/>
                    </a:lnTo>
                    <a:lnTo>
                      <a:pt x="31" y="1"/>
                    </a:lnTo>
                    <a:lnTo>
                      <a:pt x="28" y="0"/>
                    </a:lnTo>
                    <a:lnTo>
                      <a:pt x="24" y="0"/>
                    </a:lnTo>
                    <a:lnTo>
                      <a:pt x="8" y="0"/>
                    </a:lnTo>
                    <a:lnTo>
                      <a:pt x="8" y="0"/>
                    </a:lnTo>
                    <a:lnTo>
                      <a:pt x="5" y="0"/>
                    </a:lnTo>
                    <a:lnTo>
                      <a:pt x="2" y="1"/>
                    </a:lnTo>
                    <a:lnTo>
                      <a:pt x="0" y="4"/>
                    </a:lnTo>
                    <a:lnTo>
                      <a:pt x="0" y="8"/>
                    </a:lnTo>
                    <a:lnTo>
                      <a:pt x="0" y="8"/>
                    </a:lnTo>
                    <a:lnTo>
                      <a:pt x="0" y="11"/>
                    </a:lnTo>
                    <a:lnTo>
                      <a:pt x="2" y="13"/>
                    </a:lnTo>
                    <a:lnTo>
                      <a:pt x="5" y="15"/>
                    </a:lnTo>
                    <a:lnTo>
                      <a:pt x="8" y="16"/>
                    </a:lnTo>
                    <a:lnTo>
                      <a:pt x="8" y="16"/>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sp>
            <p:nvSpPr>
              <p:cNvPr id="35" name="Freeform 201">
                <a:extLst>
                  <a:ext uri="{FF2B5EF4-FFF2-40B4-BE49-F238E27FC236}">
                    <a16:creationId xmlns:a16="http://schemas.microsoft.com/office/drawing/2014/main" id="{E06064C2-4780-E332-90C8-A4D3D5BC696E}"/>
                  </a:ext>
                </a:extLst>
              </p:cNvPr>
              <p:cNvSpPr>
                <a:spLocks/>
              </p:cNvSpPr>
              <p:nvPr/>
            </p:nvSpPr>
            <p:spPr bwMode="auto">
              <a:xfrm>
                <a:off x="11342688" y="3524250"/>
                <a:ext cx="25400" cy="12700"/>
              </a:xfrm>
              <a:custGeom>
                <a:avLst/>
                <a:gdLst>
                  <a:gd name="T0" fmla="*/ 24 w 32"/>
                  <a:gd name="T1" fmla="*/ 0 h 16"/>
                  <a:gd name="T2" fmla="*/ 8 w 32"/>
                  <a:gd name="T3" fmla="*/ 0 h 16"/>
                  <a:gd name="T4" fmla="*/ 8 w 32"/>
                  <a:gd name="T5" fmla="*/ 0 h 16"/>
                  <a:gd name="T6" fmla="*/ 4 w 32"/>
                  <a:gd name="T7" fmla="*/ 0 h 16"/>
                  <a:gd name="T8" fmla="*/ 3 w 32"/>
                  <a:gd name="T9" fmla="*/ 1 h 16"/>
                  <a:gd name="T10" fmla="*/ 0 w 32"/>
                  <a:gd name="T11" fmla="*/ 4 h 16"/>
                  <a:gd name="T12" fmla="*/ 0 w 32"/>
                  <a:gd name="T13" fmla="*/ 8 h 16"/>
                  <a:gd name="T14" fmla="*/ 0 w 32"/>
                  <a:gd name="T15" fmla="*/ 8 h 16"/>
                  <a:gd name="T16" fmla="*/ 0 w 32"/>
                  <a:gd name="T17" fmla="*/ 11 h 16"/>
                  <a:gd name="T18" fmla="*/ 3 w 32"/>
                  <a:gd name="T19" fmla="*/ 13 h 16"/>
                  <a:gd name="T20" fmla="*/ 4 w 32"/>
                  <a:gd name="T21" fmla="*/ 15 h 16"/>
                  <a:gd name="T22" fmla="*/ 8 w 32"/>
                  <a:gd name="T23" fmla="*/ 16 h 16"/>
                  <a:gd name="T24" fmla="*/ 24 w 32"/>
                  <a:gd name="T25" fmla="*/ 16 h 16"/>
                  <a:gd name="T26" fmla="*/ 24 w 32"/>
                  <a:gd name="T27" fmla="*/ 16 h 16"/>
                  <a:gd name="T28" fmla="*/ 28 w 32"/>
                  <a:gd name="T29" fmla="*/ 15 h 16"/>
                  <a:gd name="T30" fmla="*/ 30 w 32"/>
                  <a:gd name="T31" fmla="*/ 13 h 16"/>
                  <a:gd name="T32" fmla="*/ 32 w 32"/>
                  <a:gd name="T33" fmla="*/ 11 h 16"/>
                  <a:gd name="T34" fmla="*/ 32 w 32"/>
                  <a:gd name="T35" fmla="*/ 8 h 16"/>
                  <a:gd name="T36" fmla="*/ 32 w 32"/>
                  <a:gd name="T37" fmla="*/ 8 h 16"/>
                  <a:gd name="T38" fmla="*/ 32 w 32"/>
                  <a:gd name="T39" fmla="*/ 4 h 16"/>
                  <a:gd name="T40" fmla="*/ 30 w 32"/>
                  <a:gd name="T41" fmla="*/ 1 h 16"/>
                  <a:gd name="T42" fmla="*/ 28 w 32"/>
                  <a:gd name="T43" fmla="*/ 0 h 16"/>
                  <a:gd name="T44" fmla="*/ 24 w 32"/>
                  <a:gd name="T45" fmla="*/ 0 h 16"/>
                  <a:gd name="T46" fmla="*/ 24 w 32"/>
                  <a:gd name="T4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6">
                    <a:moveTo>
                      <a:pt x="24" y="0"/>
                    </a:moveTo>
                    <a:lnTo>
                      <a:pt x="8" y="0"/>
                    </a:lnTo>
                    <a:lnTo>
                      <a:pt x="8" y="0"/>
                    </a:lnTo>
                    <a:lnTo>
                      <a:pt x="4" y="0"/>
                    </a:lnTo>
                    <a:lnTo>
                      <a:pt x="3" y="1"/>
                    </a:lnTo>
                    <a:lnTo>
                      <a:pt x="0" y="4"/>
                    </a:lnTo>
                    <a:lnTo>
                      <a:pt x="0" y="8"/>
                    </a:lnTo>
                    <a:lnTo>
                      <a:pt x="0" y="8"/>
                    </a:lnTo>
                    <a:lnTo>
                      <a:pt x="0" y="11"/>
                    </a:lnTo>
                    <a:lnTo>
                      <a:pt x="3" y="13"/>
                    </a:lnTo>
                    <a:lnTo>
                      <a:pt x="4" y="15"/>
                    </a:lnTo>
                    <a:lnTo>
                      <a:pt x="8" y="16"/>
                    </a:lnTo>
                    <a:lnTo>
                      <a:pt x="24" y="16"/>
                    </a:lnTo>
                    <a:lnTo>
                      <a:pt x="24" y="16"/>
                    </a:lnTo>
                    <a:lnTo>
                      <a:pt x="28" y="15"/>
                    </a:lnTo>
                    <a:lnTo>
                      <a:pt x="30" y="13"/>
                    </a:lnTo>
                    <a:lnTo>
                      <a:pt x="32" y="11"/>
                    </a:lnTo>
                    <a:lnTo>
                      <a:pt x="32" y="8"/>
                    </a:lnTo>
                    <a:lnTo>
                      <a:pt x="32" y="8"/>
                    </a:lnTo>
                    <a:lnTo>
                      <a:pt x="32" y="4"/>
                    </a:lnTo>
                    <a:lnTo>
                      <a:pt x="30" y="1"/>
                    </a:lnTo>
                    <a:lnTo>
                      <a:pt x="28" y="0"/>
                    </a:lnTo>
                    <a:lnTo>
                      <a:pt x="24" y="0"/>
                    </a:lnTo>
                    <a:lnTo>
                      <a:pt x="24"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sp>
            <p:nvSpPr>
              <p:cNvPr id="36" name="Freeform 202">
                <a:extLst>
                  <a:ext uri="{FF2B5EF4-FFF2-40B4-BE49-F238E27FC236}">
                    <a16:creationId xmlns:a16="http://schemas.microsoft.com/office/drawing/2014/main" id="{F43881B2-2F52-8D18-680E-24C1AD95F540}"/>
                  </a:ext>
                </a:extLst>
              </p:cNvPr>
              <p:cNvSpPr>
                <a:spLocks/>
              </p:cNvSpPr>
              <p:nvPr/>
            </p:nvSpPr>
            <p:spPr bwMode="auto">
              <a:xfrm>
                <a:off x="11428413" y="3524250"/>
                <a:ext cx="30163" cy="28575"/>
              </a:xfrm>
              <a:custGeom>
                <a:avLst/>
                <a:gdLst>
                  <a:gd name="T0" fmla="*/ 9 w 38"/>
                  <a:gd name="T1" fmla="*/ 16 h 38"/>
                  <a:gd name="T2" fmla="*/ 22 w 38"/>
                  <a:gd name="T3" fmla="*/ 16 h 38"/>
                  <a:gd name="T4" fmla="*/ 22 w 38"/>
                  <a:gd name="T5" fmla="*/ 30 h 38"/>
                  <a:gd name="T6" fmla="*/ 22 w 38"/>
                  <a:gd name="T7" fmla="*/ 30 h 38"/>
                  <a:gd name="T8" fmla="*/ 22 w 38"/>
                  <a:gd name="T9" fmla="*/ 34 h 38"/>
                  <a:gd name="T10" fmla="*/ 23 w 38"/>
                  <a:gd name="T11" fmla="*/ 36 h 38"/>
                  <a:gd name="T12" fmla="*/ 26 w 38"/>
                  <a:gd name="T13" fmla="*/ 38 h 38"/>
                  <a:gd name="T14" fmla="*/ 30 w 38"/>
                  <a:gd name="T15" fmla="*/ 38 h 38"/>
                  <a:gd name="T16" fmla="*/ 30 w 38"/>
                  <a:gd name="T17" fmla="*/ 38 h 38"/>
                  <a:gd name="T18" fmla="*/ 33 w 38"/>
                  <a:gd name="T19" fmla="*/ 38 h 38"/>
                  <a:gd name="T20" fmla="*/ 35 w 38"/>
                  <a:gd name="T21" fmla="*/ 36 h 38"/>
                  <a:gd name="T22" fmla="*/ 37 w 38"/>
                  <a:gd name="T23" fmla="*/ 34 h 38"/>
                  <a:gd name="T24" fmla="*/ 38 w 38"/>
                  <a:gd name="T25" fmla="*/ 30 h 38"/>
                  <a:gd name="T26" fmla="*/ 38 w 38"/>
                  <a:gd name="T27" fmla="*/ 8 h 38"/>
                  <a:gd name="T28" fmla="*/ 38 w 38"/>
                  <a:gd name="T29" fmla="*/ 8 h 38"/>
                  <a:gd name="T30" fmla="*/ 37 w 38"/>
                  <a:gd name="T31" fmla="*/ 4 h 38"/>
                  <a:gd name="T32" fmla="*/ 35 w 38"/>
                  <a:gd name="T33" fmla="*/ 1 h 38"/>
                  <a:gd name="T34" fmla="*/ 33 w 38"/>
                  <a:gd name="T35" fmla="*/ 0 h 38"/>
                  <a:gd name="T36" fmla="*/ 30 w 38"/>
                  <a:gd name="T37" fmla="*/ 0 h 38"/>
                  <a:gd name="T38" fmla="*/ 30 w 38"/>
                  <a:gd name="T39" fmla="*/ 0 h 38"/>
                  <a:gd name="T40" fmla="*/ 27 w 38"/>
                  <a:gd name="T41" fmla="*/ 0 h 38"/>
                  <a:gd name="T42" fmla="*/ 27 w 38"/>
                  <a:gd name="T43" fmla="*/ 0 h 38"/>
                  <a:gd name="T44" fmla="*/ 26 w 38"/>
                  <a:gd name="T45" fmla="*/ 0 h 38"/>
                  <a:gd name="T46" fmla="*/ 9 w 38"/>
                  <a:gd name="T47" fmla="*/ 0 h 38"/>
                  <a:gd name="T48" fmla="*/ 9 w 38"/>
                  <a:gd name="T49" fmla="*/ 0 h 38"/>
                  <a:gd name="T50" fmla="*/ 6 w 38"/>
                  <a:gd name="T51" fmla="*/ 0 h 38"/>
                  <a:gd name="T52" fmla="*/ 3 w 38"/>
                  <a:gd name="T53" fmla="*/ 1 h 38"/>
                  <a:gd name="T54" fmla="*/ 2 w 38"/>
                  <a:gd name="T55" fmla="*/ 4 h 38"/>
                  <a:gd name="T56" fmla="*/ 0 w 38"/>
                  <a:gd name="T57" fmla="*/ 8 h 38"/>
                  <a:gd name="T58" fmla="*/ 0 w 38"/>
                  <a:gd name="T59" fmla="*/ 8 h 38"/>
                  <a:gd name="T60" fmla="*/ 2 w 38"/>
                  <a:gd name="T61" fmla="*/ 11 h 38"/>
                  <a:gd name="T62" fmla="*/ 3 w 38"/>
                  <a:gd name="T63" fmla="*/ 13 h 38"/>
                  <a:gd name="T64" fmla="*/ 6 w 38"/>
                  <a:gd name="T65" fmla="*/ 15 h 38"/>
                  <a:gd name="T66" fmla="*/ 9 w 38"/>
                  <a:gd name="T67" fmla="*/ 16 h 38"/>
                  <a:gd name="T68" fmla="*/ 9 w 38"/>
                  <a:gd name="T69" fmla="*/ 1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8">
                    <a:moveTo>
                      <a:pt x="9" y="16"/>
                    </a:moveTo>
                    <a:lnTo>
                      <a:pt x="22" y="16"/>
                    </a:lnTo>
                    <a:lnTo>
                      <a:pt x="22" y="30"/>
                    </a:lnTo>
                    <a:lnTo>
                      <a:pt x="22" y="30"/>
                    </a:lnTo>
                    <a:lnTo>
                      <a:pt x="22" y="34"/>
                    </a:lnTo>
                    <a:lnTo>
                      <a:pt x="23" y="36"/>
                    </a:lnTo>
                    <a:lnTo>
                      <a:pt x="26" y="38"/>
                    </a:lnTo>
                    <a:lnTo>
                      <a:pt x="30" y="38"/>
                    </a:lnTo>
                    <a:lnTo>
                      <a:pt x="30" y="38"/>
                    </a:lnTo>
                    <a:lnTo>
                      <a:pt x="33" y="38"/>
                    </a:lnTo>
                    <a:lnTo>
                      <a:pt x="35" y="36"/>
                    </a:lnTo>
                    <a:lnTo>
                      <a:pt x="37" y="34"/>
                    </a:lnTo>
                    <a:lnTo>
                      <a:pt x="38" y="30"/>
                    </a:lnTo>
                    <a:lnTo>
                      <a:pt x="38" y="8"/>
                    </a:lnTo>
                    <a:lnTo>
                      <a:pt x="38" y="8"/>
                    </a:lnTo>
                    <a:lnTo>
                      <a:pt x="37" y="4"/>
                    </a:lnTo>
                    <a:lnTo>
                      <a:pt x="35" y="1"/>
                    </a:lnTo>
                    <a:lnTo>
                      <a:pt x="33" y="0"/>
                    </a:lnTo>
                    <a:lnTo>
                      <a:pt x="30" y="0"/>
                    </a:lnTo>
                    <a:lnTo>
                      <a:pt x="30" y="0"/>
                    </a:lnTo>
                    <a:lnTo>
                      <a:pt x="27" y="0"/>
                    </a:lnTo>
                    <a:lnTo>
                      <a:pt x="27" y="0"/>
                    </a:lnTo>
                    <a:lnTo>
                      <a:pt x="26" y="0"/>
                    </a:lnTo>
                    <a:lnTo>
                      <a:pt x="9" y="0"/>
                    </a:lnTo>
                    <a:lnTo>
                      <a:pt x="9" y="0"/>
                    </a:lnTo>
                    <a:lnTo>
                      <a:pt x="6" y="0"/>
                    </a:lnTo>
                    <a:lnTo>
                      <a:pt x="3" y="1"/>
                    </a:lnTo>
                    <a:lnTo>
                      <a:pt x="2" y="4"/>
                    </a:lnTo>
                    <a:lnTo>
                      <a:pt x="0" y="8"/>
                    </a:lnTo>
                    <a:lnTo>
                      <a:pt x="0" y="8"/>
                    </a:lnTo>
                    <a:lnTo>
                      <a:pt x="2" y="11"/>
                    </a:lnTo>
                    <a:lnTo>
                      <a:pt x="3" y="13"/>
                    </a:lnTo>
                    <a:lnTo>
                      <a:pt x="6" y="15"/>
                    </a:lnTo>
                    <a:lnTo>
                      <a:pt x="9" y="16"/>
                    </a:lnTo>
                    <a:lnTo>
                      <a:pt x="9" y="16"/>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sp>
            <p:nvSpPr>
              <p:cNvPr id="37" name="Freeform 203">
                <a:extLst>
                  <a:ext uri="{FF2B5EF4-FFF2-40B4-BE49-F238E27FC236}">
                    <a16:creationId xmlns:a16="http://schemas.microsoft.com/office/drawing/2014/main" id="{F4F1914A-E5B1-8662-AF3D-0BE642EB3D0B}"/>
                  </a:ext>
                </a:extLst>
              </p:cNvPr>
              <p:cNvSpPr>
                <a:spLocks/>
              </p:cNvSpPr>
              <p:nvPr/>
            </p:nvSpPr>
            <p:spPr bwMode="auto">
              <a:xfrm>
                <a:off x="11396663" y="3622675"/>
                <a:ext cx="107950" cy="107950"/>
              </a:xfrm>
              <a:custGeom>
                <a:avLst/>
                <a:gdLst>
                  <a:gd name="T0" fmla="*/ 136 w 137"/>
                  <a:gd name="T1" fmla="*/ 114 h 137"/>
                  <a:gd name="T2" fmla="*/ 90 w 137"/>
                  <a:gd name="T3" fmla="*/ 67 h 137"/>
                  <a:gd name="T4" fmla="*/ 136 w 137"/>
                  <a:gd name="T5" fmla="*/ 46 h 137"/>
                  <a:gd name="T6" fmla="*/ 136 w 137"/>
                  <a:gd name="T7" fmla="*/ 46 h 137"/>
                  <a:gd name="T8" fmla="*/ 137 w 137"/>
                  <a:gd name="T9" fmla="*/ 43 h 137"/>
                  <a:gd name="T10" fmla="*/ 137 w 137"/>
                  <a:gd name="T11" fmla="*/ 42 h 137"/>
                  <a:gd name="T12" fmla="*/ 137 w 137"/>
                  <a:gd name="T13" fmla="*/ 42 h 137"/>
                  <a:gd name="T14" fmla="*/ 137 w 137"/>
                  <a:gd name="T15" fmla="*/ 39 h 137"/>
                  <a:gd name="T16" fmla="*/ 134 w 137"/>
                  <a:gd name="T17" fmla="*/ 38 h 137"/>
                  <a:gd name="T18" fmla="*/ 6 w 137"/>
                  <a:gd name="T19" fmla="*/ 0 h 137"/>
                  <a:gd name="T20" fmla="*/ 6 w 137"/>
                  <a:gd name="T21" fmla="*/ 0 h 137"/>
                  <a:gd name="T22" fmla="*/ 3 w 137"/>
                  <a:gd name="T23" fmla="*/ 0 h 137"/>
                  <a:gd name="T24" fmla="*/ 2 w 137"/>
                  <a:gd name="T25" fmla="*/ 1 h 137"/>
                  <a:gd name="T26" fmla="*/ 2 w 137"/>
                  <a:gd name="T27" fmla="*/ 1 h 137"/>
                  <a:gd name="T28" fmla="*/ 0 w 137"/>
                  <a:gd name="T29" fmla="*/ 3 h 137"/>
                  <a:gd name="T30" fmla="*/ 0 w 137"/>
                  <a:gd name="T31" fmla="*/ 5 h 137"/>
                  <a:gd name="T32" fmla="*/ 38 w 137"/>
                  <a:gd name="T33" fmla="*/ 134 h 137"/>
                  <a:gd name="T34" fmla="*/ 38 w 137"/>
                  <a:gd name="T35" fmla="*/ 134 h 137"/>
                  <a:gd name="T36" fmla="*/ 39 w 137"/>
                  <a:gd name="T37" fmla="*/ 137 h 137"/>
                  <a:gd name="T38" fmla="*/ 40 w 137"/>
                  <a:gd name="T39" fmla="*/ 137 h 137"/>
                  <a:gd name="T40" fmla="*/ 40 w 137"/>
                  <a:gd name="T41" fmla="*/ 137 h 137"/>
                  <a:gd name="T42" fmla="*/ 42 w 137"/>
                  <a:gd name="T43" fmla="*/ 137 h 137"/>
                  <a:gd name="T44" fmla="*/ 42 w 137"/>
                  <a:gd name="T45" fmla="*/ 137 h 137"/>
                  <a:gd name="T46" fmla="*/ 43 w 137"/>
                  <a:gd name="T47" fmla="*/ 137 h 137"/>
                  <a:gd name="T48" fmla="*/ 46 w 137"/>
                  <a:gd name="T49" fmla="*/ 136 h 137"/>
                  <a:gd name="T50" fmla="*/ 67 w 137"/>
                  <a:gd name="T51" fmla="*/ 90 h 137"/>
                  <a:gd name="T52" fmla="*/ 114 w 137"/>
                  <a:gd name="T53" fmla="*/ 137 h 137"/>
                  <a:gd name="T54" fmla="*/ 114 w 137"/>
                  <a:gd name="T55" fmla="*/ 137 h 137"/>
                  <a:gd name="T56" fmla="*/ 117 w 137"/>
                  <a:gd name="T57" fmla="*/ 137 h 137"/>
                  <a:gd name="T58" fmla="*/ 120 w 137"/>
                  <a:gd name="T59" fmla="*/ 137 h 137"/>
                  <a:gd name="T60" fmla="*/ 136 w 137"/>
                  <a:gd name="T61" fmla="*/ 119 h 137"/>
                  <a:gd name="T62" fmla="*/ 136 w 137"/>
                  <a:gd name="T63" fmla="*/ 119 h 137"/>
                  <a:gd name="T64" fmla="*/ 137 w 137"/>
                  <a:gd name="T65" fmla="*/ 117 h 137"/>
                  <a:gd name="T66" fmla="*/ 136 w 137"/>
                  <a:gd name="T67" fmla="*/ 114 h 137"/>
                  <a:gd name="T68" fmla="*/ 136 w 137"/>
                  <a:gd name="T69" fmla="*/ 11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7" h="137">
                    <a:moveTo>
                      <a:pt x="136" y="114"/>
                    </a:moveTo>
                    <a:lnTo>
                      <a:pt x="90" y="67"/>
                    </a:lnTo>
                    <a:lnTo>
                      <a:pt x="136" y="46"/>
                    </a:lnTo>
                    <a:lnTo>
                      <a:pt x="136" y="46"/>
                    </a:lnTo>
                    <a:lnTo>
                      <a:pt x="137" y="43"/>
                    </a:lnTo>
                    <a:lnTo>
                      <a:pt x="137" y="42"/>
                    </a:lnTo>
                    <a:lnTo>
                      <a:pt x="137" y="42"/>
                    </a:lnTo>
                    <a:lnTo>
                      <a:pt x="137" y="39"/>
                    </a:lnTo>
                    <a:lnTo>
                      <a:pt x="134" y="38"/>
                    </a:lnTo>
                    <a:lnTo>
                      <a:pt x="6" y="0"/>
                    </a:lnTo>
                    <a:lnTo>
                      <a:pt x="6" y="0"/>
                    </a:lnTo>
                    <a:lnTo>
                      <a:pt x="3" y="0"/>
                    </a:lnTo>
                    <a:lnTo>
                      <a:pt x="2" y="1"/>
                    </a:lnTo>
                    <a:lnTo>
                      <a:pt x="2" y="1"/>
                    </a:lnTo>
                    <a:lnTo>
                      <a:pt x="0" y="3"/>
                    </a:lnTo>
                    <a:lnTo>
                      <a:pt x="0" y="5"/>
                    </a:lnTo>
                    <a:lnTo>
                      <a:pt x="38" y="134"/>
                    </a:lnTo>
                    <a:lnTo>
                      <a:pt x="38" y="134"/>
                    </a:lnTo>
                    <a:lnTo>
                      <a:pt x="39" y="137"/>
                    </a:lnTo>
                    <a:lnTo>
                      <a:pt x="40" y="137"/>
                    </a:lnTo>
                    <a:lnTo>
                      <a:pt x="40" y="137"/>
                    </a:lnTo>
                    <a:lnTo>
                      <a:pt x="42" y="137"/>
                    </a:lnTo>
                    <a:lnTo>
                      <a:pt x="42" y="137"/>
                    </a:lnTo>
                    <a:lnTo>
                      <a:pt x="43" y="137"/>
                    </a:lnTo>
                    <a:lnTo>
                      <a:pt x="46" y="136"/>
                    </a:lnTo>
                    <a:lnTo>
                      <a:pt x="67" y="90"/>
                    </a:lnTo>
                    <a:lnTo>
                      <a:pt x="114" y="137"/>
                    </a:lnTo>
                    <a:lnTo>
                      <a:pt x="114" y="137"/>
                    </a:lnTo>
                    <a:lnTo>
                      <a:pt x="117" y="137"/>
                    </a:lnTo>
                    <a:lnTo>
                      <a:pt x="120" y="137"/>
                    </a:lnTo>
                    <a:lnTo>
                      <a:pt x="136" y="119"/>
                    </a:lnTo>
                    <a:lnTo>
                      <a:pt x="136" y="119"/>
                    </a:lnTo>
                    <a:lnTo>
                      <a:pt x="137" y="117"/>
                    </a:lnTo>
                    <a:lnTo>
                      <a:pt x="136" y="114"/>
                    </a:lnTo>
                    <a:lnTo>
                      <a:pt x="136" y="114"/>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sp>
            <p:nvSpPr>
              <p:cNvPr id="38" name="Freeform 204">
                <a:extLst>
                  <a:ext uri="{FF2B5EF4-FFF2-40B4-BE49-F238E27FC236}">
                    <a16:creationId xmlns:a16="http://schemas.microsoft.com/office/drawing/2014/main" id="{0CA8DDA1-5D00-5082-8EF4-41B47CD92801}"/>
                  </a:ext>
                </a:extLst>
              </p:cNvPr>
              <p:cNvSpPr>
                <a:spLocks/>
              </p:cNvSpPr>
              <p:nvPr/>
            </p:nvSpPr>
            <p:spPr bwMode="auto">
              <a:xfrm>
                <a:off x="11379201" y="3673475"/>
                <a:ext cx="26988" cy="12700"/>
              </a:xfrm>
              <a:custGeom>
                <a:avLst/>
                <a:gdLst>
                  <a:gd name="T0" fmla="*/ 25 w 33"/>
                  <a:gd name="T1" fmla="*/ 0 h 16"/>
                  <a:gd name="T2" fmla="*/ 8 w 33"/>
                  <a:gd name="T3" fmla="*/ 0 h 16"/>
                  <a:gd name="T4" fmla="*/ 8 w 33"/>
                  <a:gd name="T5" fmla="*/ 0 h 16"/>
                  <a:gd name="T6" fmla="*/ 5 w 33"/>
                  <a:gd name="T7" fmla="*/ 0 h 16"/>
                  <a:gd name="T8" fmla="*/ 2 w 33"/>
                  <a:gd name="T9" fmla="*/ 1 h 16"/>
                  <a:gd name="T10" fmla="*/ 1 w 33"/>
                  <a:gd name="T11" fmla="*/ 4 h 16"/>
                  <a:gd name="T12" fmla="*/ 0 w 33"/>
                  <a:gd name="T13" fmla="*/ 8 h 16"/>
                  <a:gd name="T14" fmla="*/ 0 w 33"/>
                  <a:gd name="T15" fmla="*/ 8 h 16"/>
                  <a:gd name="T16" fmla="*/ 1 w 33"/>
                  <a:gd name="T17" fmla="*/ 11 h 16"/>
                  <a:gd name="T18" fmla="*/ 2 w 33"/>
                  <a:gd name="T19" fmla="*/ 13 h 16"/>
                  <a:gd name="T20" fmla="*/ 5 w 33"/>
                  <a:gd name="T21" fmla="*/ 15 h 16"/>
                  <a:gd name="T22" fmla="*/ 8 w 33"/>
                  <a:gd name="T23" fmla="*/ 16 h 16"/>
                  <a:gd name="T24" fmla="*/ 25 w 33"/>
                  <a:gd name="T25" fmla="*/ 16 h 16"/>
                  <a:gd name="T26" fmla="*/ 25 w 33"/>
                  <a:gd name="T27" fmla="*/ 16 h 16"/>
                  <a:gd name="T28" fmla="*/ 28 w 33"/>
                  <a:gd name="T29" fmla="*/ 15 h 16"/>
                  <a:gd name="T30" fmla="*/ 31 w 33"/>
                  <a:gd name="T31" fmla="*/ 13 h 16"/>
                  <a:gd name="T32" fmla="*/ 32 w 33"/>
                  <a:gd name="T33" fmla="*/ 11 h 16"/>
                  <a:gd name="T34" fmla="*/ 33 w 33"/>
                  <a:gd name="T35" fmla="*/ 8 h 16"/>
                  <a:gd name="T36" fmla="*/ 33 w 33"/>
                  <a:gd name="T37" fmla="*/ 8 h 16"/>
                  <a:gd name="T38" fmla="*/ 32 w 33"/>
                  <a:gd name="T39" fmla="*/ 4 h 16"/>
                  <a:gd name="T40" fmla="*/ 31 w 33"/>
                  <a:gd name="T41" fmla="*/ 1 h 16"/>
                  <a:gd name="T42" fmla="*/ 28 w 33"/>
                  <a:gd name="T43" fmla="*/ 0 h 16"/>
                  <a:gd name="T44" fmla="*/ 25 w 33"/>
                  <a:gd name="T45" fmla="*/ 0 h 16"/>
                  <a:gd name="T46" fmla="*/ 25 w 33"/>
                  <a:gd name="T4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16">
                    <a:moveTo>
                      <a:pt x="25" y="0"/>
                    </a:moveTo>
                    <a:lnTo>
                      <a:pt x="8" y="0"/>
                    </a:lnTo>
                    <a:lnTo>
                      <a:pt x="8" y="0"/>
                    </a:lnTo>
                    <a:lnTo>
                      <a:pt x="5" y="0"/>
                    </a:lnTo>
                    <a:lnTo>
                      <a:pt x="2" y="1"/>
                    </a:lnTo>
                    <a:lnTo>
                      <a:pt x="1" y="4"/>
                    </a:lnTo>
                    <a:lnTo>
                      <a:pt x="0" y="8"/>
                    </a:lnTo>
                    <a:lnTo>
                      <a:pt x="0" y="8"/>
                    </a:lnTo>
                    <a:lnTo>
                      <a:pt x="1" y="11"/>
                    </a:lnTo>
                    <a:lnTo>
                      <a:pt x="2" y="13"/>
                    </a:lnTo>
                    <a:lnTo>
                      <a:pt x="5" y="15"/>
                    </a:lnTo>
                    <a:lnTo>
                      <a:pt x="8" y="16"/>
                    </a:lnTo>
                    <a:lnTo>
                      <a:pt x="25" y="16"/>
                    </a:lnTo>
                    <a:lnTo>
                      <a:pt x="25" y="16"/>
                    </a:lnTo>
                    <a:lnTo>
                      <a:pt x="28" y="15"/>
                    </a:lnTo>
                    <a:lnTo>
                      <a:pt x="31" y="13"/>
                    </a:lnTo>
                    <a:lnTo>
                      <a:pt x="32" y="11"/>
                    </a:lnTo>
                    <a:lnTo>
                      <a:pt x="33" y="8"/>
                    </a:lnTo>
                    <a:lnTo>
                      <a:pt x="33" y="8"/>
                    </a:lnTo>
                    <a:lnTo>
                      <a:pt x="32" y="4"/>
                    </a:lnTo>
                    <a:lnTo>
                      <a:pt x="31" y="1"/>
                    </a:lnTo>
                    <a:lnTo>
                      <a:pt x="28" y="0"/>
                    </a:lnTo>
                    <a:lnTo>
                      <a:pt x="25" y="0"/>
                    </a:lnTo>
                    <a:lnTo>
                      <a:pt x="25"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sp>
            <p:nvSpPr>
              <p:cNvPr id="39" name="Freeform 206">
                <a:extLst>
                  <a:ext uri="{FF2B5EF4-FFF2-40B4-BE49-F238E27FC236}">
                    <a16:creationId xmlns:a16="http://schemas.microsoft.com/office/drawing/2014/main" id="{CB761D47-B1B0-7118-D177-5DBE5285BB8A}"/>
                  </a:ext>
                </a:extLst>
              </p:cNvPr>
              <p:cNvSpPr>
                <a:spLocks/>
              </p:cNvSpPr>
              <p:nvPr/>
            </p:nvSpPr>
            <p:spPr bwMode="auto">
              <a:xfrm>
                <a:off x="11339513" y="3673475"/>
                <a:ext cx="25400" cy="12700"/>
              </a:xfrm>
              <a:custGeom>
                <a:avLst/>
                <a:gdLst>
                  <a:gd name="T0" fmla="*/ 24 w 32"/>
                  <a:gd name="T1" fmla="*/ 0 h 17"/>
                  <a:gd name="T2" fmla="*/ 8 w 32"/>
                  <a:gd name="T3" fmla="*/ 0 h 17"/>
                  <a:gd name="T4" fmla="*/ 8 w 32"/>
                  <a:gd name="T5" fmla="*/ 0 h 17"/>
                  <a:gd name="T6" fmla="*/ 5 w 32"/>
                  <a:gd name="T7" fmla="*/ 0 h 17"/>
                  <a:gd name="T8" fmla="*/ 3 w 32"/>
                  <a:gd name="T9" fmla="*/ 2 h 17"/>
                  <a:gd name="T10" fmla="*/ 0 w 32"/>
                  <a:gd name="T11" fmla="*/ 4 h 17"/>
                  <a:gd name="T12" fmla="*/ 0 w 32"/>
                  <a:gd name="T13" fmla="*/ 8 h 17"/>
                  <a:gd name="T14" fmla="*/ 0 w 32"/>
                  <a:gd name="T15" fmla="*/ 8 h 17"/>
                  <a:gd name="T16" fmla="*/ 0 w 32"/>
                  <a:gd name="T17" fmla="*/ 11 h 17"/>
                  <a:gd name="T18" fmla="*/ 3 w 32"/>
                  <a:gd name="T19" fmla="*/ 14 h 17"/>
                  <a:gd name="T20" fmla="*/ 5 w 32"/>
                  <a:gd name="T21" fmla="*/ 15 h 17"/>
                  <a:gd name="T22" fmla="*/ 8 w 32"/>
                  <a:gd name="T23" fmla="*/ 17 h 17"/>
                  <a:gd name="T24" fmla="*/ 24 w 32"/>
                  <a:gd name="T25" fmla="*/ 17 h 17"/>
                  <a:gd name="T26" fmla="*/ 24 w 32"/>
                  <a:gd name="T27" fmla="*/ 17 h 17"/>
                  <a:gd name="T28" fmla="*/ 28 w 32"/>
                  <a:gd name="T29" fmla="*/ 15 h 17"/>
                  <a:gd name="T30" fmla="*/ 31 w 32"/>
                  <a:gd name="T31" fmla="*/ 14 h 17"/>
                  <a:gd name="T32" fmla="*/ 32 w 32"/>
                  <a:gd name="T33" fmla="*/ 11 h 17"/>
                  <a:gd name="T34" fmla="*/ 32 w 32"/>
                  <a:gd name="T35" fmla="*/ 8 h 17"/>
                  <a:gd name="T36" fmla="*/ 32 w 32"/>
                  <a:gd name="T37" fmla="*/ 8 h 17"/>
                  <a:gd name="T38" fmla="*/ 32 w 32"/>
                  <a:gd name="T39" fmla="*/ 4 h 17"/>
                  <a:gd name="T40" fmla="*/ 31 w 32"/>
                  <a:gd name="T41" fmla="*/ 2 h 17"/>
                  <a:gd name="T42" fmla="*/ 28 w 32"/>
                  <a:gd name="T43" fmla="*/ 0 h 17"/>
                  <a:gd name="T44" fmla="*/ 24 w 32"/>
                  <a:gd name="T45" fmla="*/ 0 h 17"/>
                  <a:gd name="T46" fmla="*/ 24 w 32"/>
                  <a:gd name="T4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17">
                    <a:moveTo>
                      <a:pt x="24" y="0"/>
                    </a:moveTo>
                    <a:lnTo>
                      <a:pt x="8" y="0"/>
                    </a:lnTo>
                    <a:lnTo>
                      <a:pt x="8" y="0"/>
                    </a:lnTo>
                    <a:lnTo>
                      <a:pt x="5" y="0"/>
                    </a:lnTo>
                    <a:lnTo>
                      <a:pt x="3" y="2"/>
                    </a:lnTo>
                    <a:lnTo>
                      <a:pt x="0" y="4"/>
                    </a:lnTo>
                    <a:lnTo>
                      <a:pt x="0" y="8"/>
                    </a:lnTo>
                    <a:lnTo>
                      <a:pt x="0" y="8"/>
                    </a:lnTo>
                    <a:lnTo>
                      <a:pt x="0" y="11"/>
                    </a:lnTo>
                    <a:lnTo>
                      <a:pt x="3" y="14"/>
                    </a:lnTo>
                    <a:lnTo>
                      <a:pt x="5" y="15"/>
                    </a:lnTo>
                    <a:lnTo>
                      <a:pt x="8" y="17"/>
                    </a:lnTo>
                    <a:lnTo>
                      <a:pt x="24" y="17"/>
                    </a:lnTo>
                    <a:lnTo>
                      <a:pt x="24" y="17"/>
                    </a:lnTo>
                    <a:lnTo>
                      <a:pt x="28" y="15"/>
                    </a:lnTo>
                    <a:lnTo>
                      <a:pt x="31" y="14"/>
                    </a:lnTo>
                    <a:lnTo>
                      <a:pt x="32" y="11"/>
                    </a:lnTo>
                    <a:lnTo>
                      <a:pt x="32" y="8"/>
                    </a:lnTo>
                    <a:lnTo>
                      <a:pt x="32" y="8"/>
                    </a:lnTo>
                    <a:lnTo>
                      <a:pt x="32" y="4"/>
                    </a:lnTo>
                    <a:lnTo>
                      <a:pt x="31" y="2"/>
                    </a:lnTo>
                    <a:lnTo>
                      <a:pt x="28" y="0"/>
                    </a:lnTo>
                    <a:lnTo>
                      <a:pt x="24" y="0"/>
                    </a:lnTo>
                    <a:lnTo>
                      <a:pt x="24"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sp>
            <p:nvSpPr>
              <p:cNvPr id="40" name="Freeform 207">
                <a:extLst>
                  <a:ext uri="{FF2B5EF4-FFF2-40B4-BE49-F238E27FC236}">
                    <a16:creationId xmlns:a16="http://schemas.microsoft.com/office/drawing/2014/main" id="{1C38CC2A-33DD-529F-16DA-75B210047198}"/>
                  </a:ext>
                </a:extLst>
              </p:cNvPr>
              <p:cNvSpPr>
                <a:spLocks/>
              </p:cNvSpPr>
              <p:nvPr/>
            </p:nvSpPr>
            <p:spPr bwMode="auto">
              <a:xfrm>
                <a:off x="11295063" y="3656013"/>
                <a:ext cx="30163" cy="30163"/>
              </a:xfrm>
              <a:custGeom>
                <a:avLst/>
                <a:gdLst>
                  <a:gd name="T0" fmla="*/ 30 w 38"/>
                  <a:gd name="T1" fmla="*/ 22 h 39"/>
                  <a:gd name="T2" fmla="*/ 16 w 38"/>
                  <a:gd name="T3" fmla="*/ 22 h 39"/>
                  <a:gd name="T4" fmla="*/ 16 w 38"/>
                  <a:gd name="T5" fmla="*/ 8 h 39"/>
                  <a:gd name="T6" fmla="*/ 16 w 38"/>
                  <a:gd name="T7" fmla="*/ 8 h 39"/>
                  <a:gd name="T8" fmla="*/ 16 w 38"/>
                  <a:gd name="T9" fmla="*/ 5 h 39"/>
                  <a:gd name="T10" fmla="*/ 15 w 38"/>
                  <a:gd name="T11" fmla="*/ 2 h 39"/>
                  <a:gd name="T12" fmla="*/ 12 w 38"/>
                  <a:gd name="T13" fmla="*/ 1 h 39"/>
                  <a:gd name="T14" fmla="*/ 8 w 38"/>
                  <a:gd name="T15" fmla="*/ 0 h 39"/>
                  <a:gd name="T16" fmla="*/ 8 w 38"/>
                  <a:gd name="T17" fmla="*/ 0 h 39"/>
                  <a:gd name="T18" fmla="*/ 5 w 38"/>
                  <a:gd name="T19" fmla="*/ 1 h 39"/>
                  <a:gd name="T20" fmla="*/ 3 w 38"/>
                  <a:gd name="T21" fmla="*/ 2 h 39"/>
                  <a:gd name="T22" fmla="*/ 1 w 38"/>
                  <a:gd name="T23" fmla="*/ 5 h 39"/>
                  <a:gd name="T24" fmla="*/ 0 w 38"/>
                  <a:gd name="T25" fmla="*/ 8 h 39"/>
                  <a:gd name="T26" fmla="*/ 0 w 38"/>
                  <a:gd name="T27" fmla="*/ 30 h 39"/>
                  <a:gd name="T28" fmla="*/ 0 w 38"/>
                  <a:gd name="T29" fmla="*/ 30 h 39"/>
                  <a:gd name="T30" fmla="*/ 1 w 38"/>
                  <a:gd name="T31" fmla="*/ 33 h 39"/>
                  <a:gd name="T32" fmla="*/ 3 w 38"/>
                  <a:gd name="T33" fmla="*/ 36 h 39"/>
                  <a:gd name="T34" fmla="*/ 5 w 38"/>
                  <a:gd name="T35" fmla="*/ 37 h 39"/>
                  <a:gd name="T36" fmla="*/ 8 w 38"/>
                  <a:gd name="T37" fmla="*/ 39 h 39"/>
                  <a:gd name="T38" fmla="*/ 8 w 38"/>
                  <a:gd name="T39" fmla="*/ 39 h 39"/>
                  <a:gd name="T40" fmla="*/ 11 w 38"/>
                  <a:gd name="T41" fmla="*/ 39 h 39"/>
                  <a:gd name="T42" fmla="*/ 11 w 38"/>
                  <a:gd name="T43" fmla="*/ 39 h 39"/>
                  <a:gd name="T44" fmla="*/ 13 w 38"/>
                  <a:gd name="T45" fmla="*/ 39 h 39"/>
                  <a:gd name="T46" fmla="*/ 30 w 38"/>
                  <a:gd name="T47" fmla="*/ 39 h 39"/>
                  <a:gd name="T48" fmla="*/ 30 w 38"/>
                  <a:gd name="T49" fmla="*/ 39 h 39"/>
                  <a:gd name="T50" fmla="*/ 32 w 38"/>
                  <a:gd name="T51" fmla="*/ 37 h 39"/>
                  <a:gd name="T52" fmla="*/ 35 w 38"/>
                  <a:gd name="T53" fmla="*/ 36 h 39"/>
                  <a:gd name="T54" fmla="*/ 38 w 38"/>
                  <a:gd name="T55" fmla="*/ 33 h 39"/>
                  <a:gd name="T56" fmla="*/ 38 w 38"/>
                  <a:gd name="T57" fmla="*/ 30 h 39"/>
                  <a:gd name="T58" fmla="*/ 38 w 38"/>
                  <a:gd name="T59" fmla="*/ 30 h 39"/>
                  <a:gd name="T60" fmla="*/ 38 w 38"/>
                  <a:gd name="T61" fmla="*/ 26 h 39"/>
                  <a:gd name="T62" fmla="*/ 35 w 38"/>
                  <a:gd name="T63" fmla="*/ 24 h 39"/>
                  <a:gd name="T64" fmla="*/ 32 w 38"/>
                  <a:gd name="T65" fmla="*/ 22 h 39"/>
                  <a:gd name="T66" fmla="*/ 30 w 38"/>
                  <a:gd name="T67" fmla="*/ 22 h 39"/>
                  <a:gd name="T68" fmla="*/ 30 w 38"/>
                  <a:gd name="T6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39">
                    <a:moveTo>
                      <a:pt x="30" y="22"/>
                    </a:moveTo>
                    <a:lnTo>
                      <a:pt x="16" y="22"/>
                    </a:lnTo>
                    <a:lnTo>
                      <a:pt x="16" y="8"/>
                    </a:lnTo>
                    <a:lnTo>
                      <a:pt x="16" y="8"/>
                    </a:lnTo>
                    <a:lnTo>
                      <a:pt x="16" y="5"/>
                    </a:lnTo>
                    <a:lnTo>
                      <a:pt x="15" y="2"/>
                    </a:lnTo>
                    <a:lnTo>
                      <a:pt x="12" y="1"/>
                    </a:lnTo>
                    <a:lnTo>
                      <a:pt x="8" y="0"/>
                    </a:lnTo>
                    <a:lnTo>
                      <a:pt x="8" y="0"/>
                    </a:lnTo>
                    <a:lnTo>
                      <a:pt x="5" y="1"/>
                    </a:lnTo>
                    <a:lnTo>
                      <a:pt x="3" y="2"/>
                    </a:lnTo>
                    <a:lnTo>
                      <a:pt x="1" y="5"/>
                    </a:lnTo>
                    <a:lnTo>
                      <a:pt x="0" y="8"/>
                    </a:lnTo>
                    <a:lnTo>
                      <a:pt x="0" y="30"/>
                    </a:lnTo>
                    <a:lnTo>
                      <a:pt x="0" y="30"/>
                    </a:lnTo>
                    <a:lnTo>
                      <a:pt x="1" y="33"/>
                    </a:lnTo>
                    <a:lnTo>
                      <a:pt x="3" y="36"/>
                    </a:lnTo>
                    <a:lnTo>
                      <a:pt x="5" y="37"/>
                    </a:lnTo>
                    <a:lnTo>
                      <a:pt x="8" y="39"/>
                    </a:lnTo>
                    <a:lnTo>
                      <a:pt x="8" y="39"/>
                    </a:lnTo>
                    <a:lnTo>
                      <a:pt x="11" y="39"/>
                    </a:lnTo>
                    <a:lnTo>
                      <a:pt x="11" y="39"/>
                    </a:lnTo>
                    <a:lnTo>
                      <a:pt x="13" y="39"/>
                    </a:lnTo>
                    <a:lnTo>
                      <a:pt x="30" y="39"/>
                    </a:lnTo>
                    <a:lnTo>
                      <a:pt x="30" y="39"/>
                    </a:lnTo>
                    <a:lnTo>
                      <a:pt x="32" y="37"/>
                    </a:lnTo>
                    <a:lnTo>
                      <a:pt x="35" y="36"/>
                    </a:lnTo>
                    <a:lnTo>
                      <a:pt x="38" y="33"/>
                    </a:lnTo>
                    <a:lnTo>
                      <a:pt x="38" y="30"/>
                    </a:lnTo>
                    <a:lnTo>
                      <a:pt x="38" y="30"/>
                    </a:lnTo>
                    <a:lnTo>
                      <a:pt x="38" y="26"/>
                    </a:lnTo>
                    <a:lnTo>
                      <a:pt x="35" y="24"/>
                    </a:lnTo>
                    <a:lnTo>
                      <a:pt x="32" y="22"/>
                    </a:lnTo>
                    <a:lnTo>
                      <a:pt x="30" y="22"/>
                    </a:lnTo>
                    <a:lnTo>
                      <a:pt x="30" y="22"/>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sp>
            <p:nvSpPr>
              <p:cNvPr id="41" name="Freeform 208">
                <a:extLst>
                  <a:ext uri="{FF2B5EF4-FFF2-40B4-BE49-F238E27FC236}">
                    <a16:creationId xmlns:a16="http://schemas.microsoft.com/office/drawing/2014/main" id="{201616C6-A84C-73E7-852B-967D79264423}"/>
                  </a:ext>
                </a:extLst>
              </p:cNvPr>
              <p:cNvSpPr>
                <a:spLocks/>
              </p:cNvSpPr>
              <p:nvPr/>
            </p:nvSpPr>
            <p:spPr bwMode="auto">
              <a:xfrm>
                <a:off x="11295063" y="3611563"/>
                <a:ext cx="14288" cy="30163"/>
              </a:xfrm>
              <a:custGeom>
                <a:avLst/>
                <a:gdLst>
                  <a:gd name="T0" fmla="*/ 8 w 16"/>
                  <a:gd name="T1" fmla="*/ 37 h 37"/>
                  <a:gd name="T2" fmla="*/ 8 w 16"/>
                  <a:gd name="T3" fmla="*/ 37 h 37"/>
                  <a:gd name="T4" fmla="*/ 12 w 16"/>
                  <a:gd name="T5" fmla="*/ 37 h 37"/>
                  <a:gd name="T6" fmla="*/ 15 w 16"/>
                  <a:gd name="T7" fmla="*/ 34 h 37"/>
                  <a:gd name="T8" fmla="*/ 16 w 16"/>
                  <a:gd name="T9" fmla="*/ 33 h 37"/>
                  <a:gd name="T10" fmla="*/ 16 w 16"/>
                  <a:gd name="T11" fmla="*/ 29 h 37"/>
                  <a:gd name="T12" fmla="*/ 16 w 16"/>
                  <a:gd name="T13" fmla="*/ 8 h 37"/>
                  <a:gd name="T14" fmla="*/ 16 w 16"/>
                  <a:gd name="T15" fmla="*/ 8 h 37"/>
                  <a:gd name="T16" fmla="*/ 16 w 16"/>
                  <a:gd name="T17" fmla="*/ 4 h 37"/>
                  <a:gd name="T18" fmla="*/ 15 w 16"/>
                  <a:gd name="T19" fmla="*/ 1 h 37"/>
                  <a:gd name="T20" fmla="*/ 12 w 16"/>
                  <a:gd name="T21" fmla="*/ 0 h 37"/>
                  <a:gd name="T22" fmla="*/ 8 w 16"/>
                  <a:gd name="T23" fmla="*/ 0 h 37"/>
                  <a:gd name="T24" fmla="*/ 8 w 16"/>
                  <a:gd name="T25" fmla="*/ 0 h 37"/>
                  <a:gd name="T26" fmla="*/ 5 w 16"/>
                  <a:gd name="T27" fmla="*/ 0 h 37"/>
                  <a:gd name="T28" fmla="*/ 3 w 16"/>
                  <a:gd name="T29" fmla="*/ 1 h 37"/>
                  <a:gd name="T30" fmla="*/ 1 w 16"/>
                  <a:gd name="T31" fmla="*/ 4 h 37"/>
                  <a:gd name="T32" fmla="*/ 0 w 16"/>
                  <a:gd name="T33" fmla="*/ 8 h 37"/>
                  <a:gd name="T34" fmla="*/ 0 w 16"/>
                  <a:gd name="T35" fmla="*/ 29 h 37"/>
                  <a:gd name="T36" fmla="*/ 0 w 16"/>
                  <a:gd name="T37" fmla="*/ 29 h 37"/>
                  <a:gd name="T38" fmla="*/ 1 w 16"/>
                  <a:gd name="T39" fmla="*/ 33 h 37"/>
                  <a:gd name="T40" fmla="*/ 3 w 16"/>
                  <a:gd name="T41" fmla="*/ 34 h 37"/>
                  <a:gd name="T42" fmla="*/ 5 w 16"/>
                  <a:gd name="T43" fmla="*/ 37 h 37"/>
                  <a:gd name="T44" fmla="*/ 8 w 16"/>
                  <a:gd name="T45" fmla="*/ 37 h 37"/>
                  <a:gd name="T46" fmla="*/ 8 w 16"/>
                  <a:gd name="T47"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7">
                    <a:moveTo>
                      <a:pt x="8" y="37"/>
                    </a:moveTo>
                    <a:lnTo>
                      <a:pt x="8" y="37"/>
                    </a:lnTo>
                    <a:lnTo>
                      <a:pt x="12" y="37"/>
                    </a:lnTo>
                    <a:lnTo>
                      <a:pt x="15" y="34"/>
                    </a:lnTo>
                    <a:lnTo>
                      <a:pt x="16" y="33"/>
                    </a:lnTo>
                    <a:lnTo>
                      <a:pt x="16" y="29"/>
                    </a:lnTo>
                    <a:lnTo>
                      <a:pt x="16" y="8"/>
                    </a:lnTo>
                    <a:lnTo>
                      <a:pt x="16" y="8"/>
                    </a:lnTo>
                    <a:lnTo>
                      <a:pt x="16" y="4"/>
                    </a:lnTo>
                    <a:lnTo>
                      <a:pt x="15" y="1"/>
                    </a:lnTo>
                    <a:lnTo>
                      <a:pt x="12" y="0"/>
                    </a:lnTo>
                    <a:lnTo>
                      <a:pt x="8" y="0"/>
                    </a:lnTo>
                    <a:lnTo>
                      <a:pt x="8" y="0"/>
                    </a:lnTo>
                    <a:lnTo>
                      <a:pt x="5" y="0"/>
                    </a:lnTo>
                    <a:lnTo>
                      <a:pt x="3" y="1"/>
                    </a:lnTo>
                    <a:lnTo>
                      <a:pt x="1" y="4"/>
                    </a:lnTo>
                    <a:lnTo>
                      <a:pt x="0" y="8"/>
                    </a:lnTo>
                    <a:lnTo>
                      <a:pt x="0" y="29"/>
                    </a:lnTo>
                    <a:lnTo>
                      <a:pt x="0" y="29"/>
                    </a:lnTo>
                    <a:lnTo>
                      <a:pt x="1" y="33"/>
                    </a:lnTo>
                    <a:lnTo>
                      <a:pt x="3" y="34"/>
                    </a:lnTo>
                    <a:lnTo>
                      <a:pt x="5" y="37"/>
                    </a:lnTo>
                    <a:lnTo>
                      <a:pt x="8" y="37"/>
                    </a:lnTo>
                    <a:lnTo>
                      <a:pt x="8" y="37"/>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sp>
            <p:nvSpPr>
              <p:cNvPr id="42" name="Freeform 209">
                <a:extLst>
                  <a:ext uri="{FF2B5EF4-FFF2-40B4-BE49-F238E27FC236}">
                    <a16:creationId xmlns:a16="http://schemas.microsoft.com/office/drawing/2014/main" id="{85CEF094-C337-DB52-7729-E7660DFCDA32}"/>
                  </a:ext>
                </a:extLst>
              </p:cNvPr>
              <p:cNvSpPr>
                <a:spLocks/>
              </p:cNvSpPr>
              <p:nvPr/>
            </p:nvSpPr>
            <p:spPr bwMode="auto">
              <a:xfrm>
                <a:off x="11295063" y="3567113"/>
                <a:ext cx="14288" cy="31750"/>
              </a:xfrm>
              <a:custGeom>
                <a:avLst/>
                <a:gdLst>
                  <a:gd name="T0" fmla="*/ 8 w 16"/>
                  <a:gd name="T1" fmla="*/ 39 h 39"/>
                  <a:gd name="T2" fmla="*/ 8 w 16"/>
                  <a:gd name="T3" fmla="*/ 39 h 39"/>
                  <a:gd name="T4" fmla="*/ 12 w 16"/>
                  <a:gd name="T5" fmla="*/ 38 h 39"/>
                  <a:gd name="T6" fmla="*/ 15 w 16"/>
                  <a:gd name="T7" fmla="*/ 36 h 39"/>
                  <a:gd name="T8" fmla="*/ 16 w 16"/>
                  <a:gd name="T9" fmla="*/ 34 h 39"/>
                  <a:gd name="T10" fmla="*/ 16 w 16"/>
                  <a:gd name="T11" fmla="*/ 31 h 39"/>
                  <a:gd name="T12" fmla="*/ 16 w 16"/>
                  <a:gd name="T13" fmla="*/ 8 h 39"/>
                  <a:gd name="T14" fmla="*/ 16 w 16"/>
                  <a:gd name="T15" fmla="*/ 8 h 39"/>
                  <a:gd name="T16" fmla="*/ 16 w 16"/>
                  <a:gd name="T17" fmla="*/ 5 h 39"/>
                  <a:gd name="T18" fmla="*/ 15 w 16"/>
                  <a:gd name="T19" fmla="*/ 3 h 39"/>
                  <a:gd name="T20" fmla="*/ 12 w 16"/>
                  <a:gd name="T21" fmla="*/ 1 h 39"/>
                  <a:gd name="T22" fmla="*/ 8 w 16"/>
                  <a:gd name="T23" fmla="*/ 0 h 39"/>
                  <a:gd name="T24" fmla="*/ 8 w 16"/>
                  <a:gd name="T25" fmla="*/ 0 h 39"/>
                  <a:gd name="T26" fmla="*/ 5 w 16"/>
                  <a:gd name="T27" fmla="*/ 1 h 39"/>
                  <a:gd name="T28" fmla="*/ 3 w 16"/>
                  <a:gd name="T29" fmla="*/ 3 h 39"/>
                  <a:gd name="T30" fmla="*/ 1 w 16"/>
                  <a:gd name="T31" fmla="*/ 5 h 39"/>
                  <a:gd name="T32" fmla="*/ 0 w 16"/>
                  <a:gd name="T33" fmla="*/ 8 h 39"/>
                  <a:gd name="T34" fmla="*/ 0 w 16"/>
                  <a:gd name="T35" fmla="*/ 31 h 39"/>
                  <a:gd name="T36" fmla="*/ 0 w 16"/>
                  <a:gd name="T37" fmla="*/ 31 h 39"/>
                  <a:gd name="T38" fmla="*/ 1 w 16"/>
                  <a:gd name="T39" fmla="*/ 34 h 39"/>
                  <a:gd name="T40" fmla="*/ 3 w 16"/>
                  <a:gd name="T41" fmla="*/ 36 h 39"/>
                  <a:gd name="T42" fmla="*/ 5 w 16"/>
                  <a:gd name="T43" fmla="*/ 38 h 39"/>
                  <a:gd name="T44" fmla="*/ 8 w 16"/>
                  <a:gd name="T45" fmla="*/ 39 h 39"/>
                  <a:gd name="T46" fmla="*/ 8 w 16"/>
                  <a:gd name="T4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9">
                    <a:moveTo>
                      <a:pt x="8" y="39"/>
                    </a:moveTo>
                    <a:lnTo>
                      <a:pt x="8" y="39"/>
                    </a:lnTo>
                    <a:lnTo>
                      <a:pt x="12" y="38"/>
                    </a:lnTo>
                    <a:lnTo>
                      <a:pt x="15" y="36"/>
                    </a:lnTo>
                    <a:lnTo>
                      <a:pt x="16" y="34"/>
                    </a:lnTo>
                    <a:lnTo>
                      <a:pt x="16" y="31"/>
                    </a:lnTo>
                    <a:lnTo>
                      <a:pt x="16" y="8"/>
                    </a:lnTo>
                    <a:lnTo>
                      <a:pt x="16" y="8"/>
                    </a:lnTo>
                    <a:lnTo>
                      <a:pt x="16" y="5"/>
                    </a:lnTo>
                    <a:lnTo>
                      <a:pt x="15" y="3"/>
                    </a:lnTo>
                    <a:lnTo>
                      <a:pt x="12" y="1"/>
                    </a:lnTo>
                    <a:lnTo>
                      <a:pt x="8" y="0"/>
                    </a:lnTo>
                    <a:lnTo>
                      <a:pt x="8" y="0"/>
                    </a:lnTo>
                    <a:lnTo>
                      <a:pt x="5" y="1"/>
                    </a:lnTo>
                    <a:lnTo>
                      <a:pt x="3" y="3"/>
                    </a:lnTo>
                    <a:lnTo>
                      <a:pt x="1" y="5"/>
                    </a:lnTo>
                    <a:lnTo>
                      <a:pt x="0" y="8"/>
                    </a:lnTo>
                    <a:lnTo>
                      <a:pt x="0" y="31"/>
                    </a:lnTo>
                    <a:lnTo>
                      <a:pt x="0" y="31"/>
                    </a:lnTo>
                    <a:lnTo>
                      <a:pt x="1" y="34"/>
                    </a:lnTo>
                    <a:lnTo>
                      <a:pt x="3" y="36"/>
                    </a:lnTo>
                    <a:lnTo>
                      <a:pt x="5" y="38"/>
                    </a:lnTo>
                    <a:lnTo>
                      <a:pt x="8" y="39"/>
                    </a:lnTo>
                    <a:lnTo>
                      <a:pt x="8" y="39"/>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sp>
            <p:nvSpPr>
              <p:cNvPr id="43" name="Freeform 210">
                <a:extLst>
                  <a:ext uri="{FF2B5EF4-FFF2-40B4-BE49-F238E27FC236}">
                    <a16:creationId xmlns:a16="http://schemas.microsoft.com/office/drawing/2014/main" id="{9B189386-AAA0-3E96-E7CE-D9271BA4C367}"/>
                  </a:ext>
                </a:extLst>
              </p:cNvPr>
              <p:cNvSpPr>
                <a:spLocks/>
              </p:cNvSpPr>
              <p:nvPr/>
            </p:nvSpPr>
            <p:spPr bwMode="auto">
              <a:xfrm>
                <a:off x="11444288" y="3562350"/>
                <a:ext cx="14288" cy="30163"/>
              </a:xfrm>
              <a:custGeom>
                <a:avLst/>
                <a:gdLst>
                  <a:gd name="T0" fmla="*/ 16 w 16"/>
                  <a:gd name="T1" fmla="*/ 8 h 39"/>
                  <a:gd name="T2" fmla="*/ 16 w 16"/>
                  <a:gd name="T3" fmla="*/ 8 h 39"/>
                  <a:gd name="T4" fmla="*/ 16 w 16"/>
                  <a:gd name="T5" fmla="*/ 6 h 39"/>
                  <a:gd name="T6" fmla="*/ 15 w 16"/>
                  <a:gd name="T7" fmla="*/ 3 h 39"/>
                  <a:gd name="T8" fmla="*/ 12 w 16"/>
                  <a:gd name="T9" fmla="*/ 2 h 39"/>
                  <a:gd name="T10" fmla="*/ 8 w 16"/>
                  <a:gd name="T11" fmla="*/ 0 h 39"/>
                  <a:gd name="T12" fmla="*/ 8 w 16"/>
                  <a:gd name="T13" fmla="*/ 0 h 39"/>
                  <a:gd name="T14" fmla="*/ 5 w 16"/>
                  <a:gd name="T15" fmla="*/ 2 h 39"/>
                  <a:gd name="T16" fmla="*/ 3 w 16"/>
                  <a:gd name="T17" fmla="*/ 3 h 39"/>
                  <a:gd name="T18" fmla="*/ 1 w 16"/>
                  <a:gd name="T19" fmla="*/ 6 h 39"/>
                  <a:gd name="T20" fmla="*/ 0 w 16"/>
                  <a:gd name="T21" fmla="*/ 8 h 39"/>
                  <a:gd name="T22" fmla="*/ 0 w 16"/>
                  <a:gd name="T23" fmla="*/ 31 h 39"/>
                  <a:gd name="T24" fmla="*/ 0 w 16"/>
                  <a:gd name="T25" fmla="*/ 31 h 39"/>
                  <a:gd name="T26" fmla="*/ 1 w 16"/>
                  <a:gd name="T27" fmla="*/ 34 h 39"/>
                  <a:gd name="T28" fmla="*/ 3 w 16"/>
                  <a:gd name="T29" fmla="*/ 37 h 39"/>
                  <a:gd name="T30" fmla="*/ 5 w 16"/>
                  <a:gd name="T31" fmla="*/ 38 h 39"/>
                  <a:gd name="T32" fmla="*/ 8 w 16"/>
                  <a:gd name="T33" fmla="*/ 39 h 39"/>
                  <a:gd name="T34" fmla="*/ 8 w 16"/>
                  <a:gd name="T35" fmla="*/ 39 h 39"/>
                  <a:gd name="T36" fmla="*/ 12 w 16"/>
                  <a:gd name="T37" fmla="*/ 38 h 39"/>
                  <a:gd name="T38" fmla="*/ 15 w 16"/>
                  <a:gd name="T39" fmla="*/ 37 h 39"/>
                  <a:gd name="T40" fmla="*/ 16 w 16"/>
                  <a:gd name="T41" fmla="*/ 34 h 39"/>
                  <a:gd name="T42" fmla="*/ 16 w 16"/>
                  <a:gd name="T43" fmla="*/ 31 h 39"/>
                  <a:gd name="T44" fmla="*/ 16 w 16"/>
                  <a:gd name="T45"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 h="39">
                    <a:moveTo>
                      <a:pt x="16" y="8"/>
                    </a:moveTo>
                    <a:lnTo>
                      <a:pt x="16" y="8"/>
                    </a:lnTo>
                    <a:lnTo>
                      <a:pt x="16" y="6"/>
                    </a:lnTo>
                    <a:lnTo>
                      <a:pt x="15" y="3"/>
                    </a:lnTo>
                    <a:lnTo>
                      <a:pt x="12" y="2"/>
                    </a:lnTo>
                    <a:lnTo>
                      <a:pt x="8" y="0"/>
                    </a:lnTo>
                    <a:lnTo>
                      <a:pt x="8" y="0"/>
                    </a:lnTo>
                    <a:lnTo>
                      <a:pt x="5" y="2"/>
                    </a:lnTo>
                    <a:lnTo>
                      <a:pt x="3" y="3"/>
                    </a:lnTo>
                    <a:lnTo>
                      <a:pt x="1" y="6"/>
                    </a:lnTo>
                    <a:lnTo>
                      <a:pt x="0" y="8"/>
                    </a:lnTo>
                    <a:lnTo>
                      <a:pt x="0" y="31"/>
                    </a:lnTo>
                    <a:lnTo>
                      <a:pt x="0" y="31"/>
                    </a:lnTo>
                    <a:lnTo>
                      <a:pt x="1" y="34"/>
                    </a:lnTo>
                    <a:lnTo>
                      <a:pt x="3" y="37"/>
                    </a:lnTo>
                    <a:lnTo>
                      <a:pt x="5" y="38"/>
                    </a:lnTo>
                    <a:lnTo>
                      <a:pt x="8" y="39"/>
                    </a:lnTo>
                    <a:lnTo>
                      <a:pt x="8" y="39"/>
                    </a:lnTo>
                    <a:lnTo>
                      <a:pt x="12" y="38"/>
                    </a:lnTo>
                    <a:lnTo>
                      <a:pt x="15" y="37"/>
                    </a:lnTo>
                    <a:lnTo>
                      <a:pt x="16" y="34"/>
                    </a:lnTo>
                    <a:lnTo>
                      <a:pt x="16" y="31"/>
                    </a:lnTo>
                    <a:lnTo>
                      <a:pt x="16" y="8"/>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sp>
            <p:nvSpPr>
              <p:cNvPr id="44" name="Freeform 211">
                <a:extLst>
                  <a:ext uri="{FF2B5EF4-FFF2-40B4-BE49-F238E27FC236}">
                    <a16:creationId xmlns:a16="http://schemas.microsoft.com/office/drawing/2014/main" id="{3BBABBA5-35DC-A958-1C36-BF944BF5B82C}"/>
                  </a:ext>
                </a:extLst>
              </p:cNvPr>
              <p:cNvSpPr>
                <a:spLocks/>
              </p:cNvSpPr>
              <p:nvPr/>
            </p:nvSpPr>
            <p:spPr bwMode="auto">
              <a:xfrm>
                <a:off x="11444288" y="3602038"/>
                <a:ext cx="14288" cy="30163"/>
              </a:xfrm>
              <a:custGeom>
                <a:avLst/>
                <a:gdLst>
                  <a:gd name="T0" fmla="*/ 8 w 16"/>
                  <a:gd name="T1" fmla="*/ 0 h 39"/>
                  <a:gd name="T2" fmla="*/ 8 w 16"/>
                  <a:gd name="T3" fmla="*/ 0 h 39"/>
                  <a:gd name="T4" fmla="*/ 4 w 16"/>
                  <a:gd name="T5" fmla="*/ 1 h 39"/>
                  <a:gd name="T6" fmla="*/ 1 w 16"/>
                  <a:gd name="T7" fmla="*/ 3 h 39"/>
                  <a:gd name="T8" fmla="*/ 0 w 16"/>
                  <a:gd name="T9" fmla="*/ 5 h 39"/>
                  <a:gd name="T10" fmla="*/ 0 w 16"/>
                  <a:gd name="T11" fmla="*/ 8 h 39"/>
                  <a:gd name="T12" fmla="*/ 0 w 16"/>
                  <a:gd name="T13" fmla="*/ 31 h 39"/>
                  <a:gd name="T14" fmla="*/ 0 w 16"/>
                  <a:gd name="T15" fmla="*/ 31 h 39"/>
                  <a:gd name="T16" fmla="*/ 0 w 16"/>
                  <a:gd name="T17" fmla="*/ 34 h 39"/>
                  <a:gd name="T18" fmla="*/ 1 w 16"/>
                  <a:gd name="T19" fmla="*/ 36 h 39"/>
                  <a:gd name="T20" fmla="*/ 4 w 16"/>
                  <a:gd name="T21" fmla="*/ 38 h 39"/>
                  <a:gd name="T22" fmla="*/ 8 w 16"/>
                  <a:gd name="T23" fmla="*/ 39 h 39"/>
                  <a:gd name="T24" fmla="*/ 8 w 16"/>
                  <a:gd name="T25" fmla="*/ 39 h 39"/>
                  <a:gd name="T26" fmla="*/ 11 w 16"/>
                  <a:gd name="T27" fmla="*/ 38 h 39"/>
                  <a:gd name="T28" fmla="*/ 13 w 16"/>
                  <a:gd name="T29" fmla="*/ 36 h 39"/>
                  <a:gd name="T30" fmla="*/ 15 w 16"/>
                  <a:gd name="T31" fmla="*/ 34 h 39"/>
                  <a:gd name="T32" fmla="*/ 16 w 16"/>
                  <a:gd name="T33" fmla="*/ 31 h 39"/>
                  <a:gd name="T34" fmla="*/ 16 w 16"/>
                  <a:gd name="T35" fmla="*/ 8 h 39"/>
                  <a:gd name="T36" fmla="*/ 16 w 16"/>
                  <a:gd name="T37" fmla="*/ 8 h 39"/>
                  <a:gd name="T38" fmla="*/ 15 w 16"/>
                  <a:gd name="T39" fmla="*/ 5 h 39"/>
                  <a:gd name="T40" fmla="*/ 13 w 16"/>
                  <a:gd name="T41" fmla="*/ 3 h 39"/>
                  <a:gd name="T42" fmla="*/ 11 w 16"/>
                  <a:gd name="T43" fmla="*/ 1 h 39"/>
                  <a:gd name="T44" fmla="*/ 8 w 16"/>
                  <a:gd name="T45" fmla="*/ 0 h 39"/>
                  <a:gd name="T46" fmla="*/ 8 w 16"/>
                  <a:gd name="T4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 h="39">
                    <a:moveTo>
                      <a:pt x="8" y="0"/>
                    </a:moveTo>
                    <a:lnTo>
                      <a:pt x="8" y="0"/>
                    </a:lnTo>
                    <a:lnTo>
                      <a:pt x="4" y="1"/>
                    </a:lnTo>
                    <a:lnTo>
                      <a:pt x="1" y="3"/>
                    </a:lnTo>
                    <a:lnTo>
                      <a:pt x="0" y="5"/>
                    </a:lnTo>
                    <a:lnTo>
                      <a:pt x="0" y="8"/>
                    </a:lnTo>
                    <a:lnTo>
                      <a:pt x="0" y="31"/>
                    </a:lnTo>
                    <a:lnTo>
                      <a:pt x="0" y="31"/>
                    </a:lnTo>
                    <a:lnTo>
                      <a:pt x="0" y="34"/>
                    </a:lnTo>
                    <a:lnTo>
                      <a:pt x="1" y="36"/>
                    </a:lnTo>
                    <a:lnTo>
                      <a:pt x="4" y="38"/>
                    </a:lnTo>
                    <a:lnTo>
                      <a:pt x="8" y="39"/>
                    </a:lnTo>
                    <a:lnTo>
                      <a:pt x="8" y="39"/>
                    </a:lnTo>
                    <a:lnTo>
                      <a:pt x="11" y="38"/>
                    </a:lnTo>
                    <a:lnTo>
                      <a:pt x="13" y="36"/>
                    </a:lnTo>
                    <a:lnTo>
                      <a:pt x="15" y="34"/>
                    </a:lnTo>
                    <a:lnTo>
                      <a:pt x="16" y="31"/>
                    </a:lnTo>
                    <a:lnTo>
                      <a:pt x="16" y="8"/>
                    </a:lnTo>
                    <a:lnTo>
                      <a:pt x="16" y="8"/>
                    </a:lnTo>
                    <a:lnTo>
                      <a:pt x="15" y="5"/>
                    </a:lnTo>
                    <a:lnTo>
                      <a:pt x="13" y="3"/>
                    </a:lnTo>
                    <a:lnTo>
                      <a:pt x="11" y="1"/>
                    </a:lnTo>
                    <a:lnTo>
                      <a:pt x="8" y="0"/>
                    </a:lnTo>
                    <a:lnTo>
                      <a:pt x="8"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sp>
            <p:nvSpPr>
              <p:cNvPr id="45" name="Freeform 212">
                <a:extLst>
                  <a:ext uri="{FF2B5EF4-FFF2-40B4-BE49-F238E27FC236}">
                    <a16:creationId xmlns:a16="http://schemas.microsoft.com/office/drawing/2014/main" id="{42453CD8-3600-6FE6-2CDA-0CD343477C9A}"/>
                  </a:ext>
                </a:extLst>
              </p:cNvPr>
              <p:cNvSpPr>
                <a:spLocks/>
              </p:cNvSpPr>
              <p:nvPr/>
            </p:nvSpPr>
            <p:spPr bwMode="auto">
              <a:xfrm>
                <a:off x="11295063" y="3524250"/>
                <a:ext cx="33338" cy="28575"/>
              </a:xfrm>
              <a:custGeom>
                <a:avLst/>
                <a:gdLst>
                  <a:gd name="T0" fmla="*/ 32 w 40"/>
                  <a:gd name="T1" fmla="*/ 0 h 38"/>
                  <a:gd name="T2" fmla="*/ 11 w 40"/>
                  <a:gd name="T3" fmla="*/ 0 h 38"/>
                  <a:gd name="T4" fmla="*/ 11 w 40"/>
                  <a:gd name="T5" fmla="*/ 0 h 38"/>
                  <a:gd name="T6" fmla="*/ 9 w 40"/>
                  <a:gd name="T7" fmla="*/ 0 h 38"/>
                  <a:gd name="T8" fmla="*/ 9 w 40"/>
                  <a:gd name="T9" fmla="*/ 0 h 38"/>
                  <a:gd name="T10" fmla="*/ 8 w 40"/>
                  <a:gd name="T11" fmla="*/ 0 h 38"/>
                  <a:gd name="T12" fmla="*/ 8 w 40"/>
                  <a:gd name="T13" fmla="*/ 0 h 38"/>
                  <a:gd name="T14" fmla="*/ 5 w 40"/>
                  <a:gd name="T15" fmla="*/ 0 h 38"/>
                  <a:gd name="T16" fmla="*/ 3 w 40"/>
                  <a:gd name="T17" fmla="*/ 1 h 38"/>
                  <a:gd name="T18" fmla="*/ 1 w 40"/>
                  <a:gd name="T19" fmla="*/ 4 h 38"/>
                  <a:gd name="T20" fmla="*/ 0 w 40"/>
                  <a:gd name="T21" fmla="*/ 8 h 38"/>
                  <a:gd name="T22" fmla="*/ 0 w 40"/>
                  <a:gd name="T23" fmla="*/ 30 h 38"/>
                  <a:gd name="T24" fmla="*/ 0 w 40"/>
                  <a:gd name="T25" fmla="*/ 30 h 38"/>
                  <a:gd name="T26" fmla="*/ 1 w 40"/>
                  <a:gd name="T27" fmla="*/ 34 h 38"/>
                  <a:gd name="T28" fmla="*/ 3 w 40"/>
                  <a:gd name="T29" fmla="*/ 36 h 38"/>
                  <a:gd name="T30" fmla="*/ 5 w 40"/>
                  <a:gd name="T31" fmla="*/ 38 h 38"/>
                  <a:gd name="T32" fmla="*/ 8 w 40"/>
                  <a:gd name="T33" fmla="*/ 38 h 38"/>
                  <a:gd name="T34" fmla="*/ 8 w 40"/>
                  <a:gd name="T35" fmla="*/ 38 h 38"/>
                  <a:gd name="T36" fmla="*/ 12 w 40"/>
                  <a:gd name="T37" fmla="*/ 38 h 38"/>
                  <a:gd name="T38" fmla="*/ 15 w 40"/>
                  <a:gd name="T39" fmla="*/ 36 h 38"/>
                  <a:gd name="T40" fmla="*/ 16 w 40"/>
                  <a:gd name="T41" fmla="*/ 34 h 38"/>
                  <a:gd name="T42" fmla="*/ 16 w 40"/>
                  <a:gd name="T43" fmla="*/ 30 h 38"/>
                  <a:gd name="T44" fmla="*/ 16 w 40"/>
                  <a:gd name="T45" fmla="*/ 16 h 38"/>
                  <a:gd name="T46" fmla="*/ 32 w 40"/>
                  <a:gd name="T47" fmla="*/ 16 h 38"/>
                  <a:gd name="T48" fmla="*/ 32 w 40"/>
                  <a:gd name="T49" fmla="*/ 16 h 38"/>
                  <a:gd name="T50" fmla="*/ 35 w 40"/>
                  <a:gd name="T51" fmla="*/ 15 h 38"/>
                  <a:gd name="T52" fmla="*/ 38 w 40"/>
                  <a:gd name="T53" fmla="*/ 13 h 38"/>
                  <a:gd name="T54" fmla="*/ 40 w 40"/>
                  <a:gd name="T55" fmla="*/ 11 h 38"/>
                  <a:gd name="T56" fmla="*/ 40 w 40"/>
                  <a:gd name="T57" fmla="*/ 8 h 38"/>
                  <a:gd name="T58" fmla="*/ 40 w 40"/>
                  <a:gd name="T59" fmla="*/ 8 h 38"/>
                  <a:gd name="T60" fmla="*/ 40 w 40"/>
                  <a:gd name="T61" fmla="*/ 4 h 38"/>
                  <a:gd name="T62" fmla="*/ 38 w 40"/>
                  <a:gd name="T63" fmla="*/ 1 h 38"/>
                  <a:gd name="T64" fmla="*/ 35 w 40"/>
                  <a:gd name="T65" fmla="*/ 0 h 38"/>
                  <a:gd name="T66" fmla="*/ 32 w 40"/>
                  <a:gd name="T67" fmla="*/ 0 h 38"/>
                  <a:gd name="T68" fmla="*/ 32 w 40"/>
                  <a:gd name="T6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38">
                    <a:moveTo>
                      <a:pt x="32" y="0"/>
                    </a:moveTo>
                    <a:lnTo>
                      <a:pt x="11" y="0"/>
                    </a:lnTo>
                    <a:lnTo>
                      <a:pt x="11" y="0"/>
                    </a:lnTo>
                    <a:lnTo>
                      <a:pt x="9" y="0"/>
                    </a:lnTo>
                    <a:lnTo>
                      <a:pt x="9" y="0"/>
                    </a:lnTo>
                    <a:lnTo>
                      <a:pt x="8" y="0"/>
                    </a:lnTo>
                    <a:lnTo>
                      <a:pt x="8" y="0"/>
                    </a:lnTo>
                    <a:lnTo>
                      <a:pt x="5" y="0"/>
                    </a:lnTo>
                    <a:lnTo>
                      <a:pt x="3" y="1"/>
                    </a:lnTo>
                    <a:lnTo>
                      <a:pt x="1" y="4"/>
                    </a:lnTo>
                    <a:lnTo>
                      <a:pt x="0" y="8"/>
                    </a:lnTo>
                    <a:lnTo>
                      <a:pt x="0" y="30"/>
                    </a:lnTo>
                    <a:lnTo>
                      <a:pt x="0" y="30"/>
                    </a:lnTo>
                    <a:lnTo>
                      <a:pt x="1" y="34"/>
                    </a:lnTo>
                    <a:lnTo>
                      <a:pt x="3" y="36"/>
                    </a:lnTo>
                    <a:lnTo>
                      <a:pt x="5" y="38"/>
                    </a:lnTo>
                    <a:lnTo>
                      <a:pt x="8" y="38"/>
                    </a:lnTo>
                    <a:lnTo>
                      <a:pt x="8" y="38"/>
                    </a:lnTo>
                    <a:lnTo>
                      <a:pt x="12" y="38"/>
                    </a:lnTo>
                    <a:lnTo>
                      <a:pt x="15" y="36"/>
                    </a:lnTo>
                    <a:lnTo>
                      <a:pt x="16" y="34"/>
                    </a:lnTo>
                    <a:lnTo>
                      <a:pt x="16" y="30"/>
                    </a:lnTo>
                    <a:lnTo>
                      <a:pt x="16" y="16"/>
                    </a:lnTo>
                    <a:lnTo>
                      <a:pt x="32" y="16"/>
                    </a:lnTo>
                    <a:lnTo>
                      <a:pt x="32" y="16"/>
                    </a:lnTo>
                    <a:lnTo>
                      <a:pt x="35" y="15"/>
                    </a:lnTo>
                    <a:lnTo>
                      <a:pt x="38" y="13"/>
                    </a:lnTo>
                    <a:lnTo>
                      <a:pt x="40" y="11"/>
                    </a:lnTo>
                    <a:lnTo>
                      <a:pt x="40" y="8"/>
                    </a:lnTo>
                    <a:lnTo>
                      <a:pt x="40" y="8"/>
                    </a:lnTo>
                    <a:lnTo>
                      <a:pt x="40" y="4"/>
                    </a:lnTo>
                    <a:lnTo>
                      <a:pt x="38" y="1"/>
                    </a:lnTo>
                    <a:lnTo>
                      <a:pt x="35" y="0"/>
                    </a:lnTo>
                    <a:lnTo>
                      <a:pt x="32" y="0"/>
                    </a:lnTo>
                    <a:lnTo>
                      <a:pt x="32" y="0"/>
                    </a:lnTo>
                    <a:close/>
                  </a:path>
                </a:pathLst>
              </a:custGeom>
              <a:grpFill/>
              <a:ln w="19050">
                <a:solidFill>
                  <a:schemeClr val="accent6">
                    <a:lumMod val="75000"/>
                  </a:schemeClr>
                </a:solidFill>
                <a:round/>
                <a:headEnd/>
                <a:tailEnd/>
              </a:ln>
            </p:spPr>
            <p:txBody>
              <a:bodyPr vert="horz" wrap="square" lIns="121920" tIns="60960" rIns="121920" bIns="60960" numCol="1" anchor="t" anchorCtr="0" compatLnSpc="1">
                <a:prstTxWarp prst="textNoShape">
                  <a:avLst/>
                </a:prstTxWarp>
              </a:bodyPr>
              <a:lstStyle/>
              <a:p>
                <a:pPr marL="0" marR="0" lvl="0" indent="0" algn="l" defTabSz="54422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w="12700">
                    <a:solidFill>
                      <a:srgbClr val="70AD47">
                        <a:lumMod val="75000"/>
                      </a:srgbClr>
                    </a:solidFill>
                  </a:ln>
                  <a:solidFill>
                    <a:srgbClr val="70AD47">
                      <a:lumMod val="75000"/>
                    </a:srgbClr>
                  </a:solidFill>
                  <a:effectLst/>
                  <a:uLnTx/>
                  <a:uFillTx/>
                  <a:latin typeface="Open Sans"/>
                  <a:ea typeface="+mn-ea"/>
                  <a:cs typeface="+mn-cs"/>
                </a:endParaRPr>
              </a:p>
            </p:txBody>
          </p:sp>
        </p:grpSp>
      </p:grpSp>
      <p:sp>
        <p:nvSpPr>
          <p:cNvPr id="46" name="TextBox 45">
            <a:extLst>
              <a:ext uri="{FF2B5EF4-FFF2-40B4-BE49-F238E27FC236}">
                <a16:creationId xmlns:a16="http://schemas.microsoft.com/office/drawing/2014/main" id="{A357380C-4AF5-8958-32A5-C88D8251D9B6}"/>
              </a:ext>
            </a:extLst>
          </p:cNvPr>
          <p:cNvSpPr txBox="1"/>
          <p:nvPr/>
        </p:nvSpPr>
        <p:spPr>
          <a:xfrm>
            <a:off x="5720053" y="2975154"/>
            <a:ext cx="5598094"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
                <a:srgbClr val="5B9BD5"/>
              </a:buClr>
              <a:buSzPct val="75000"/>
              <a:buFontTx/>
              <a:buNone/>
              <a:tabLst/>
              <a:defRPr/>
            </a:pP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there are results where the “score” column lists a percentage of 90% or above, click on the hyperlink for the profile of the result</a:t>
            </a:r>
          </a:p>
          <a:p>
            <a:pPr marL="685800" marR="0" lvl="1" indent="-228600" algn="l" defTabSz="914400" rtl="0" eaLnBrk="1" fontAlgn="auto" latinLnBrk="0" hangingPunct="1">
              <a:lnSpc>
                <a:spcPct val="100000"/>
              </a:lnSpc>
              <a:spcBef>
                <a:spcPts val="0"/>
              </a:spcBef>
              <a:spcAft>
                <a:spcPts val="0"/>
              </a:spcAft>
              <a:buClr>
                <a:srgbClr val="70AD47">
                  <a:lumMod val="75000"/>
                </a:srgbClr>
              </a:buClr>
              <a:buSzPct val="90000"/>
              <a:buFont typeface="+mj-lt"/>
              <a:buAutoNum type="arabicPeriod"/>
              <a:tabLst/>
              <a:defRPr/>
            </a:pP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Screenshot the profile of the results page using print to PDF</a:t>
            </a:r>
          </a:p>
          <a:p>
            <a:pPr marL="685800" marR="0" lvl="1" indent="-228600" algn="l" defTabSz="914400" rtl="0" eaLnBrk="1" fontAlgn="auto" latinLnBrk="0" hangingPunct="1">
              <a:lnSpc>
                <a:spcPct val="100000"/>
              </a:lnSpc>
              <a:spcBef>
                <a:spcPts val="0"/>
              </a:spcBef>
              <a:spcAft>
                <a:spcPts val="0"/>
              </a:spcAft>
              <a:buClr>
                <a:srgbClr val="70AD47">
                  <a:lumMod val="75000"/>
                </a:srgbClr>
              </a:buClr>
              <a:buSzPct val="90000"/>
              <a:buFont typeface="+mj-lt"/>
              <a:buAutoNum type="arabicPeriod"/>
              <a:tabLst/>
              <a:defRPr/>
            </a:pP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the information in the details page for the result, to determine whether the </a:t>
            </a:r>
            <a:r>
              <a:rPr lang="en-US" sz="1200" kern="100">
                <a:solidFill>
                  <a:prstClr val="black"/>
                </a:solidFill>
                <a:latin typeface="Open Sans" panose="020B0606030504020204" pitchFamily="34" charset="0"/>
                <a:ea typeface="Open Sans" panose="020B0606030504020204" pitchFamily="34" charset="0"/>
                <a:cs typeface="Open Sans" panose="020B0606030504020204" pitchFamily="34" charset="0"/>
              </a:rPr>
              <a:t>co</a:t>
            </a:r>
            <a:r>
              <a:rPr kumimoji="0" lang="en-US" sz="1200" b="0" i="0" u="none" strike="noStrike" kern="1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unterparty</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name is a match to the entity name </a:t>
            </a:r>
          </a:p>
          <a:p>
            <a:pPr marL="685800" marR="0" lvl="1" indent="-228600" algn="l" defTabSz="914400" rtl="0" eaLnBrk="1" fontAlgn="auto" latinLnBrk="0" hangingPunct="1">
              <a:lnSpc>
                <a:spcPct val="100000"/>
              </a:lnSpc>
              <a:spcBef>
                <a:spcPts val="0"/>
              </a:spcBef>
              <a:spcAft>
                <a:spcPts val="0"/>
              </a:spcAft>
              <a:buClr>
                <a:srgbClr val="70AD47">
                  <a:lumMod val="75000"/>
                </a:srgbClr>
              </a:buClr>
              <a:buSzPct val="90000"/>
              <a:buFont typeface="+mj-lt"/>
              <a:buAutoNum type="arabicPeriod"/>
              <a:tabLst/>
              <a:defRPr/>
            </a:pP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the aliases section to determine if the </a:t>
            </a:r>
            <a:r>
              <a:rPr lang="en-US" sz="1200" kern="100">
                <a:solidFill>
                  <a:prstClr val="black"/>
                </a:solidFill>
                <a:latin typeface="Open Sans" panose="020B0606030504020204" pitchFamily="34" charset="0"/>
                <a:ea typeface="Open Sans" panose="020B0606030504020204" pitchFamily="34" charset="0"/>
                <a:cs typeface="Open Sans" panose="020B0606030504020204" pitchFamily="34" charset="0"/>
              </a:rPr>
              <a:t>co</a:t>
            </a:r>
            <a:r>
              <a:rPr kumimoji="0" lang="en-US" sz="1200" b="0" i="0" u="none" strike="noStrike" kern="1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unterparty</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name is a match to any of the aliases listed within the details page</a:t>
            </a: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p>
        </p:txBody>
      </p:sp>
      <p:pic>
        <p:nvPicPr>
          <p:cNvPr id="69" name="Graphic 68" descr="Gold bars outline">
            <a:extLst>
              <a:ext uri="{FF2B5EF4-FFF2-40B4-BE49-F238E27FC236}">
                <a16:creationId xmlns:a16="http://schemas.microsoft.com/office/drawing/2014/main" id="{B5222AB5-BC82-6580-FE7B-CD66FF83BC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46689" y="1860209"/>
            <a:ext cx="373364" cy="373364"/>
          </a:xfrm>
          <a:prstGeom prst="rect">
            <a:avLst/>
          </a:prstGeom>
        </p:spPr>
      </p:pic>
      <p:sp>
        <p:nvSpPr>
          <p:cNvPr id="70" name="Freeform 9">
            <a:extLst>
              <a:ext uri="{FF2B5EF4-FFF2-40B4-BE49-F238E27FC236}">
                <a16:creationId xmlns:a16="http://schemas.microsoft.com/office/drawing/2014/main" id="{24801751-6791-EDE2-6F76-A887F78B7E1C}"/>
              </a:ext>
            </a:extLst>
          </p:cNvPr>
          <p:cNvSpPr>
            <a:spLocks noEditPoints="1"/>
          </p:cNvSpPr>
          <p:nvPr/>
        </p:nvSpPr>
        <p:spPr bwMode="auto">
          <a:xfrm>
            <a:off x="5346689" y="1841903"/>
            <a:ext cx="380954" cy="409975"/>
          </a:xfrm>
          <a:custGeom>
            <a:avLst/>
            <a:gdLst>
              <a:gd name="T0" fmla="*/ 311 w 657"/>
              <a:gd name="T1" fmla="*/ 658 h 658"/>
              <a:gd name="T2" fmla="*/ 261 w 657"/>
              <a:gd name="T3" fmla="*/ 651 h 658"/>
              <a:gd name="T4" fmla="*/ 201 w 657"/>
              <a:gd name="T5" fmla="*/ 632 h 658"/>
              <a:gd name="T6" fmla="*/ 119 w 657"/>
              <a:gd name="T7" fmla="*/ 583 h 658"/>
              <a:gd name="T8" fmla="*/ 56 w 657"/>
              <a:gd name="T9" fmla="*/ 513 h 658"/>
              <a:gd name="T10" fmla="*/ 14 w 657"/>
              <a:gd name="T11" fmla="*/ 427 h 658"/>
              <a:gd name="T12" fmla="*/ 4 w 657"/>
              <a:gd name="T13" fmla="*/ 379 h 658"/>
              <a:gd name="T14" fmla="*/ 0 w 657"/>
              <a:gd name="T15" fmla="*/ 329 h 658"/>
              <a:gd name="T16" fmla="*/ 1 w 657"/>
              <a:gd name="T17" fmla="*/ 295 h 658"/>
              <a:gd name="T18" fmla="*/ 10 w 657"/>
              <a:gd name="T19" fmla="*/ 247 h 658"/>
              <a:gd name="T20" fmla="*/ 40 w 657"/>
              <a:gd name="T21" fmla="*/ 173 h 658"/>
              <a:gd name="T22" fmla="*/ 96 w 657"/>
              <a:gd name="T23" fmla="*/ 97 h 658"/>
              <a:gd name="T24" fmla="*/ 171 w 657"/>
              <a:gd name="T25" fmla="*/ 40 h 658"/>
              <a:gd name="T26" fmla="*/ 247 w 657"/>
              <a:gd name="T27" fmla="*/ 11 h 658"/>
              <a:gd name="T28" fmla="*/ 295 w 657"/>
              <a:gd name="T29" fmla="*/ 3 h 658"/>
              <a:gd name="T30" fmla="*/ 329 w 657"/>
              <a:gd name="T31" fmla="*/ 0 h 658"/>
              <a:gd name="T32" fmla="*/ 378 w 657"/>
              <a:gd name="T33" fmla="*/ 4 h 658"/>
              <a:gd name="T34" fmla="*/ 425 w 657"/>
              <a:gd name="T35" fmla="*/ 15 h 658"/>
              <a:gd name="T36" fmla="*/ 512 w 657"/>
              <a:gd name="T37" fmla="*/ 56 h 658"/>
              <a:gd name="T38" fmla="*/ 582 w 657"/>
              <a:gd name="T39" fmla="*/ 121 h 658"/>
              <a:gd name="T40" fmla="*/ 631 w 657"/>
              <a:gd name="T41" fmla="*/ 201 h 658"/>
              <a:gd name="T42" fmla="*/ 651 w 657"/>
              <a:gd name="T43" fmla="*/ 263 h 658"/>
              <a:gd name="T44" fmla="*/ 656 w 657"/>
              <a:gd name="T45" fmla="*/ 313 h 658"/>
              <a:gd name="T46" fmla="*/ 656 w 657"/>
              <a:gd name="T47" fmla="*/ 346 h 658"/>
              <a:gd name="T48" fmla="*/ 651 w 657"/>
              <a:gd name="T49" fmla="*/ 396 h 658"/>
              <a:gd name="T50" fmla="*/ 631 w 657"/>
              <a:gd name="T51" fmla="*/ 456 h 658"/>
              <a:gd name="T52" fmla="*/ 582 w 657"/>
              <a:gd name="T53" fmla="*/ 538 h 658"/>
              <a:gd name="T54" fmla="*/ 512 w 657"/>
              <a:gd name="T55" fmla="*/ 601 h 658"/>
              <a:gd name="T56" fmla="*/ 425 w 657"/>
              <a:gd name="T57" fmla="*/ 643 h 658"/>
              <a:gd name="T58" fmla="*/ 378 w 657"/>
              <a:gd name="T59" fmla="*/ 654 h 658"/>
              <a:gd name="T60" fmla="*/ 329 w 657"/>
              <a:gd name="T61" fmla="*/ 658 h 658"/>
              <a:gd name="T62" fmla="*/ 329 w 657"/>
              <a:gd name="T63" fmla="*/ 38 h 658"/>
              <a:gd name="T64" fmla="*/ 241 w 657"/>
              <a:gd name="T65" fmla="*/ 51 h 658"/>
              <a:gd name="T66" fmla="*/ 166 w 657"/>
              <a:gd name="T67" fmla="*/ 89 h 658"/>
              <a:gd name="T68" fmla="*/ 104 w 657"/>
              <a:gd name="T69" fmla="*/ 144 h 658"/>
              <a:gd name="T70" fmla="*/ 60 w 657"/>
              <a:gd name="T71" fmla="*/ 216 h 658"/>
              <a:gd name="T72" fmla="*/ 39 w 657"/>
              <a:gd name="T73" fmla="*/ 299 h 658"/>
              <a:gd name="T74" fmla="*/ 39 w 657"/>
              <a:gd name="T75" fmla="*/ 358 h 658"/>
              <a:gd name="T76" fmla="*/ 60 w 657"/>
              <a:gd name="T77" fmla="*/ 443 h 658"/>
              <a:gd name="T78" fmla="*/ 104 w 657"/>
              <a:gd name="T79" fmla="*/ 514 h 658"/>
              <a:gd name="T80" fmla="*/ 166 w 657"/>
              <a:gd name="T81" fmla="*/ 571 h 658"/>
              <a:gd name="T82" fmla="*/ 241 w 657"/>
              <a:gd name="T83" fmla="*/ 607 h 658"/>
              <a:gd name="T84" fmla="*/ 329 w 657"/>
              <a:gd name="T85" fmla="*/ 620 h 658"/>
              <a:gd name="T86" fmla="*/ 386 w 657"/>
              <a:gd name="T87" fmla="*/ 615 h 658"/>
              <a:gd name="T88" fmla="*/ 467 w 657"/>
              <a:gd name="T89" fmla="*/ 585 h 658"/>
              <a:gd name="T90" fmla="*/ 534 w 657"/>
              <a:gd name="T91" fmla="*/ 534 h 658"/>
              <a:gd name="T92" fmla="*/ 584 w 657"/>
              <a:gd name="T93" fmla="*/ 467 h 658"/>
              <a:gd name="T94" fmla="*/ 613 w 657"/>
              <a:gd name="T95" fmla="*/ 388 h 658"/>
              <a:gd name="T96" fmla="*/ 620 w 657"/>
              <a:gd name="T97" fmla="*/ 329 h 658"/>
              <a:gd name="T98" fmla="*/ 606 w 657"/>
              <a:gd name="T99" fmla="*/ 243 h 658"/>
              <a:gd name="T100" fmla="*/ 569 w 657"/>
              <a:gd name="T101" fmla="*/ 167 h 658"/>
              <a:gd name="T102" fmla="*/ 514 w 657"/>
              <a:gd name="T103" fmla="*/ 105 h 658"/>
              <a:gd name="T104" fmla="*/ 441 w 657"/>
              <a:gd name="T105" fmla="*/ 62 h 658"/>
              <a:gd name="T106" fmla="*/ 358 w 657"/>
              <a:gd name="T107" fmla="*/ 4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7" h="658">
                <a:moveTo>
                  <a:pt x="329" y="658"/>
                </a:moveTo>
                <a:lnTo>
                  <a:pt x="329" y="658"/>
                </a:lnTo>
                <a:lnTo>
                  <a:pt x="311" y="658"/>
                </a:lnTo>
                <a:lnTo>
                  <a:pt x="295" y="657"/>
                </a:lnTo>
                <a:lnTo>
                  <a:pt x="279" y="654"/>
                </a:lnTo>
                <a:lnTo>
                  <a:pt x="261" y="651"/>
                </a:lnTo>
                <a:lnTo>
                  <a:pt x="247" y="647"/>
                </a:lnTo>
                <a:lnTo>
                  <a:pt x="231" y="643"/>
                </a:lnTo>
                <a:lnTo>
                  <a:pt x="201" y="632"/>
                </a:lnTo>
                <a:lnTo>
                  <a:pt x="171" y="618"/>
                </a:lnTo>
                <a:lnTo>
                  <a:pt x="145" y="601"/>
                </a:lnTo>
                <a:lnTo>
                  <a:pt x="119" y="583"/>
                </a:lnTo>
                <a:lnTo>
                  <a:pt x="96" y="561"/>
                </a:lnTo>
                <a:lnTo>
                  <a:pt x="75" y="538"/>
                </a:lnTo>
                <a:lnTo>
                  <a:pt x="56" y="513"/>
                </a:lnTo>
                <a:lnTo>
                  <a:pt x="40" y="486"/>
                </a:lnTo>
                <a:lnTo>
                  <a:pt x="25" y="456"/>
                </a:lnTo>
                <a:lnTo>
                  <a:pt x="14" y="427"/>
                </a:lnTo>
                <a:lnTo>
                  <a:pt x="10" y="411"/>
                </a:lnTo>
                <a:lnTo>
                  <a:pt x="6" y="396"/>
                </a:lnTo>
                <a:lnTo>
                  <a:pt x="4" y="379"/>
                </a:lnTo>
                <a:lnTo>
                  <a:pt x="1" y="363"/>
                </a:lnTo>
                <a:lnTo>
                  <a:pt x="0" y="346"/>
                </a:lnTo>
                <a:lnTo>
                  <a:pt x="0" y="329"/>
                </a:lnTo>
                <a:lnTo>
                  <a:pt x="0" y="329"/>
                </a:lnTo>
                <a:lnTo>
                  <a:pt x="0" y="313"/>
                </a:lnTo>
                <a:lnTo>
                  <a:pt x="1" y="295"/>
                </a:lnTo>
                <a:lnTo>
                  <a:pt x="4" y="279"/>
                </a:lnTo>
                <a:lnTo>
                  <a:pt x="6" y="263"/>
                </a:lnTo>
                <a:lnTo>
                  <a:pt x="10" y="247"/>
                </a:lnTo>
                <a:lnTo>
                  <a:pt x="14" y="232"/>
                </a:lnTo>
                <a:lnTo>
                  <a:pt x="25" y="201"/>
                </a:lnTo>
                <a:lnTo>
                  <a:pt x="40" y="173"/>
                </a:lnTo>
                <a:lnTo>
                  <a:pt x="56" y="145"/>
                </a:lnTo>
                <a:lnTo>
                  <a:pt x="75" y="121"/>
                </a:lnTo>
                <a:lnTo>
                  <a:pt x="96" y="97"/>
                </a:lnTo>
                <a:lnTo>
                  <a:pt x="119" y="75"/>
                </a:lnTo>
                <a:lnTo>
                  <a:pt x="145" y="56"/>
                </a:lnTo>
                <a:lnTo>
                  <a:pt x="171" y="40"/>
                </a:lnTo>
                <a:lnTo>
                  <a:pt x="201" y="27"/>
                </a:lnTo>
                <a:lnTo>
                  <a:pt x="231" y="15"/>
                </a:lnTo>
                <a:lnTo>
                  <a:pt x="247" y="11"/>
                </a:lnTo>
                <a:lnTo>
                  <a:pt x="261" y="7"/>
                </a:lnTo>
                <a:lnTo>
                  <a:pt x="279" y="4"/>
                </a:lnTo>
                <a:lnTo>
                  <a:pt x="295" y="3"/>
                </a:lnTo>
                <a:lnTo>
                  <a:pt x="311" y="1"/>
                </a:lnTo>
                <a:lnTo>
                  <a:pt x="329" y="0"/>
                </a:lnTo>
                <a:lnTo>
                  <a:pt x="329" y="0"/>
                </a:lnTo>
                <a:lnTo>
                  <a:pt x="345" y="1"/>
                </a:lnTo>
                <a:lnTo>
                  <a:pt x="362" y="3"/>
                </a:lnTo>
                <a:lnTo>
                  <a:pt x="378" y="4"/>
                </a:lnTo>
                <a:lnTo>
                  <a:pt x="394" y="7"/>
                </a:lnTo>
                <a:lnTo>
                  <a:pt x="410" y="11"/>
                </a:lnTo>
                <a:lnTo>
                  <a:pt x="425" y="15"/>
                </a:lnTo>
                <a:lnTo>
                  <a:pt x="456" y="27"/>
                </a:lnTo>
                <a:lnTo>
                  <a:pt x="484" y="40"/>
                </a:lnTo>
                <a:lnTo>
                  <a:pt x="512" y="56"/>
                </a:lnTo>
                <a:lnTo>
                  <a:pt x="537" y="75"/>
                </a:lnTo>
                <a:lnTo>
                  <a:pt x="561" y="97"/>
                </a:lnTo>
                <a:lnTo>
                  <a:pt x="582" y="121"/>
                </a:lnTo>
                <a:lnTo>
                  <a:pt x="601" y="145"/>
                </a:lnTo>
                <a:lnTo>
                  <a:pt x="617" y="173"/>
                </a:lnTo>
                <a:lnTo>
                  <a:pt x="631" y="201"/>
                </a:lnTo>
                <a:lnTo>
                  <a:pt x="643" y="232"/>
                </a:lnTo>
                <a:lnTo>
                  <a:pt x="647" y="247"/>
                </a:lnTo>
                <a:lnTo>
                  <a:pt x="651" y="263"/>
                </a:lnTo>
                <a:lnTo>
                  <a:pt x="653" y="279"/>
                </a:lnTo>
                <a:lnTo>
                  <a:pt x="655" y="295"/>
                </a:lnTo>
                <a:lnTo>
                  <a:pt x="656" y="313"/>
                </a:lnTo>
                <a:lnTo>
                  <a:pt x="657" y="329"/>
                </a:lnTo>
                <a:lnTo>
                  <a:pt x="657" y="329"/>
                </a:lnTo>
                <a:lnTo>
                  <a:pt x="656" y="346"/>
                </a:lnTo>
                <a:lnTo>
                  <a:pt x="655" y="363"/>
                </a:lnTo>
                <a:lnTo>
                  <a:pt x="653" y="379"/>
                </a:lnTo>
                <a:lnTo>
                  <a:pt x="651" y="396"/>
                </a:lnTo>
                <a:lnTo>
                  <a:pt x="647" y="411"/>
                </a:lnTo>
                <a:lnTo>
                  <a:pt x="643" y="427"/>
                </a:lnTo>
                <a:lnTo>
                  <a:pt x="631" y="456"/>
                </a:lnTo>
                <a:lnTo>
                  <a:pt x="617" y="486"/>
                </a:lnTo>
                <a:lnTo>
                  <a:pt x="601" y="513"/>
                </a:lnTo>
                <a:lnTo>
                  <a:pt x="582" y="538"/>
                </a:lnTo>
                <a:lnTo>
                  <a:pt x="561" y="561"/>
                </a:lnTo>
                <a:lnTo>
                  <a:pt x="537" y="583"/>
                </a:lnTo>
                <a:lnTo>
                  <a:pt x="512" y="601"/>
                </a:lnTo>
                <a:lnTo>
                  <a:pt x="484" y="618"/>
                </a:lnTo>
                <a:lnTo>
                  <a:pt x="456" y="632"/>
                </a:lnTo>
                <a:lnTo>
                  <a:pt x="425" y="643"/>
                </a:lnTo>
                <a:lnTo>
                  <a:pt x="410" y="647"/>
                </a:lnTo>
                <a:lnTo>
                  <a:pt x="394" y="651"/>
                </a:lnTo>
                <a:lnTo>
                  <a:pt x="378" y="654"/>
                </a:lnTo>
                <a:lnTo>
                  <a:pt x="362" y="657"/>
                </a:lnTo>
                <a:lnTo>
                  <a:pt x="345" y="658"/>
                </a:lnTo>
                <a:lnTo>
                  <a:pt x="329" y="658"/>
                </a:lnTo>
                <a:lnTo>
                  <a:pt x="329" y="658"/>
                </a:lnTo>
                <a:close/>
                <a:moveTo>
                  <a:pt x="329" y="38"/>
                </a:moveTo>
                <a:lnTo>
                  <a:pt x="329" y="38"/>
                </a:lnTo>
                <a:lnTo>
                  <a:pt x="299" y="40"/>
                </a:lnTo>
                <a:lnTo>
                  <a:pt x="269" y="44"/>
                </a:lnTo>
                <a:lnTo>
                  <a:pt x="241" y="51"/>
                </a:lnTo>
                <a:lnTo>
                  <a:pt x="214" y="62"/>
                </a:lnTo>
                <a:lnTo>
                  <a:pt x="190" y="74"/>
                </a:lnTo>
                <a:lnTo>
                  <a:pt x="166" y="89"/>
                </a:lnTo>
                <a:lnTo>
                  <a:pt x="143" y="105"/>
                </a:lnTo>
                <a:lnTo>
                  <a:pt x="123" y="124"/>
                </a:lnTo>
                <a:lnTo>
                  <a:pt x="104" y="144"/>
                </a:lnTo>
                <a:lnTo>
                  <a:pt x="87" y="167"/>
                </a:lnTo>
                <a:lnTo>
                  <a:pt x="72" y="191"/>
                </a:lnTo>
                <a:lnTo>
                  <a:pt x="60" y="216"/>
                </a:lnTo>
                <a:lnTo>
                  <a:pt x="51" y="243"/>
                </a:lnTo>
                <a:lnTo>
                  <a:pt x="43" y="271"/>
                </a:lnTo>
                <a:lnTo>
                  <a:pt x="39" y="299"/>
                </a:lnTo>
                <a:lnTo>
                  <a:pt x="37" y="329"/>
                </a:lnTo>
                <a:lnTo>
                  <a:pt x="37" y="329"/>
                </a:lnTo>
                <a:lnTo>
                  <a:pt x="39" y="358"/>
                </a:lnTo>
                <a:lnTo>
                  <a:pt x="43" y="388"/>
                </a:lnTo>
                <a:lnTo>
                  <a:pt x="51" y="416"/>
                </a:lnTo>
                <a:lnTo>
                  <a:pt x="60" y="443"/>
                </a:lnTo>
                <a:lnTo>
                  <a:pt x="72" y="467"/>
                </a:lnTo>
                <a:lnTo>
                  <a:pt x="87" y="491"/>
                </a:lnTo>
                <a:lnTo>
                  <a:pt x="104" y="514"/>
                </a:lnTo>
                <a:lnTo>
                  <a:pt x="123" y="534"/>
                </a:lnTo>
                <a:lnTo>
                  <a:pt x="143" y="553"/>
                </a:lnTo>
                <a:lnTo>
                  <a:pt x="166" y="571"/>
                </a:lnTo>
                <a:lnTo>
                  <a:pt x="190" y="585"/>
                </a:lnTo>
                <a:lnTo>
                  <a:pt x="214" y="597"/>
                </a:lnTo>
                <a:lnTo>
                  <a:pt x="241" y="607"/>
                </a:lnTo>
                <a:lnTo>
                  <a:pt x="269" y="615"/>
                </a:lnTo>
                <a:lnTo>
                  <a:pt x="299" y="619"/>
                </a:lnTo>
                <a:lnTo>
                  <a:pt x="329" y="620"/>
                </a:lnTo>
                <a:lnTo>
                  <a:pt x="329" y="620"/>
                </a:lnTo>
                <a:lnTo>
                  <a:pt x="358" y="619"/>
                </a:lnTo>
                <a:lnTo>
                  <a:pt x="386" y="615"/>
                </a:lnTo>
                <a:lnTo>
                  <a:pt x="414" y="607"/>
                </a:lnTo>
                <a:lnTo>
                  <a:pt x="441" y="597"/>
                </a:lnTo>
                <a:lnTo>
                  <a:pt x="467" y="585"/>
                </a:lnTo>
                <a:lnTo>
                  <a:pt x="491" y="571"/>
                </a:lnTo>
                <a:lnTo>
                  <a:pt x="514" y="553"/>
                </a:lnTo>
                <a:lnTo>
                  <a:pt x="534" y="534"/>
                </a:lnTo>
                <a:lnTo>
                  <a:pt x="553" y="514"/>
                </a:lnTo>
                <a:lnTo>
                  <a:pt x="569" y="491"/>
                </a:lnTo>
                <a:lnTo>
                  <a:pt x="584" y="467"/>
                </a:lnTo>
                <a:lnTo>
                  <a:pt x="596" y="443"/>
                </a:lnTo>
                <a:lnTo>
                  <a:pt x="606" y="416"/>
                </a:lnTo>
                <a:lnTo>
                  <a:pt x="613" y="388"/>
                </a:lnTo>
                <a:lnTo>
                  <a:pt x="617" y="358"/>
                </a:lnTo>
                <a:lnTo>
                  <a:pt x="620" y="329"/>
                </a:lnTo>
                <a:lnTo>
                  <a:pt x="620" y="329"/>
                </a:lnTo>
                <a:lnTo>
                  <a:pt x="617" y="299"/>
                </a:lnTo>
                <a:lnTo>
                  <a:pt x="613" y="271"/>
                </a:lnTo>
                <a:lnTo>
                  <a:pt x="606" y="243"/>
                </a:lnTo>
                <a:lnTo>
                  <a:pt x="596" y="216"/>
                </a:lnTo>
                <a:lnTo>
                  <a:pt x="584" y="191"/>
                </a:lnTo>
                <a:lnTo>
                  <a:pt x="569" y="167"/>
                </a:lnTo>
                <a:lnTo>
                  <a:pt x="553" y="144"/>
                </a:lnTo>
                <a:lnTo>
                  <a:pt x="534" y="124"/>
                </a:lnTo>
                <a:lnTo>
                  <a:pt x="514" y="105"/>
                </a:lnTo>
                <a:lnTo>
                  <a:pt x="491" y="89"/>
                </a:lnTo>
                <a:lnTo>
                  <a:pt x="467" y="74"/>
                </a:lnTo>
                <a:lnTo>
                  <a:pt x="441" y="62"/>
                </a:lnTo>
                <a:lnTo>
                  <a:pt x="414" y="51"/>
                </a:lnTo>
                <a:lnTo>
                  <a:pt x="386" y="44"/>
                </a:lnTo>
                <a:lnTo>
                  <a:pt x="358" y="40"/>
                </a:lnTo>
                <a:lnTo>
                  <a:pt x="329" y="38"/>
                </a:lnTo>
                <a:lnTo>
                  <a:pt x="329" y="38"/>
                </a:lnTo>
                <a:close/>
              </a:path>
            </a:pathLst>
          </a:custGeom>
          <a:solidFill>
            <a:schemeClr val="accent6">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1" name="Graphic 1100">
            <a:extLst>
              <a:ext uri="{FF2B5EF4-FFF2-40B4-BE49-F238E27FC236}">
                <a16:creationId xmlns:a16="http://schemas.microsoft.com/office/drawing/2014/main" id="{B85B9EF1-951A-3E48-2D1A-93611874460E}"/>
              </a:ext>
            </a:extLst>
          </p:cNvPr>
          <p:cNvGrpSpPr/>
          <p:nvPr/>
        </p:nvGrpSpPr>
        <p:grpSpPr>
          <a:xfrm>
            <a:off x="9650285" y="4593253"/>
            <a:ext cx="353624" cy="388546"/>
            <a:chOff x="5708769" y="4312706"/>
            <a:chExt cx="362312" cy="361971"/>
          </a:xfrm>
          <a:solidFill>
            <a:schemeClr val="accent6">
              <a:lumMod val="75000"/>
            </a:schemeClr>
          </a:solidFill>
        </p:grpSpPr>
        <p:sp>
          <p:nvSpPr>
            <p:cNvPr id="72" name="Graphic 1100">
              <a:extLst>
                <a:ext uri="{FF2B5EF4-FFF2-40B4-BE49-F238E27FC236}">
                  <a16:creationId xmlns:a16="http://schemas.microsoft.com/office/drawing/2014/main" id="{5BA2DCCE-13EF-D9FE-1DAE-C3647377958D}"/>
                </a:ext>
              </a:extLst>
            </p:cNvPr>
            <p:cNvSpPr/>
            <p:nvPr/>
          </p:nvSpPr>
          <p:spPr>
            <a:xfrm>
              <a:off x="5708769" y="4312706"/>
              <a:ext cx="362312" cy="361971"/>
            </a:xfrm>
            <a:custGeom>
              <a:avLst/>
              <a:gdLst>
                <a:gd name="connsiteX0" fmla="*/ 181474 w 362312"/>
                <a:gd name="connsiteY0" fmla="*/ 0 h 361971"/>
                <a:gd name="connsiteX1" fmla="*/ 0 w 362312"/>
                <a:gd name="connsiteY1" fmla="*/ 180667 h 361971"/>
                <a:gd name="connsiteX2" fmla="*/ 180835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0 h 361971"/>
                <a:gd name="connsiteX7" fmla="*/ 181474 w 362312"/>
                <a:gd name="connsiteY7" fmla="*/ 349204 h 361971"/>
                <a:gd name="connsiteX8" fmla="*/ 12780 w 362312"/>
                <a:gd name="connsiteY8" fmla="*/ 181305 h 361971"/>
                <a:gd name="connsiteX9" fmla="*/ 180835 w 362312"/>
                <a:gd name="connsiteY9" fmla="*/ 12768 h 361971"/>
                <a:gd name="connsiteX10" fmla="*/ 349529 w 362312"/>
                <a:gd name="connsiteY10" fmla="*/ 180667 h 361971"/>
                <a:gd name="connsiteX11" fmla="*/ 349529 w 362312"/>
                <a:gd name="connsiteY11" fmla="*/ 180667 h 361971"/>
                <a:gd name="connsiteX12" fmla="*/ 181474 w 362312"/>
                <a:gd name="connsiteY12" fmla="*/ 349204 h 361971"/>
                <a:gd name="connsiteX13" fmla="*/ 181474 w 362312"/>
                <a:gd name="connsiteY13"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312" h="361971">
                  <a:moveTo>
                    <a:pt x="181474" y="0"/>
                  </a:moveTo>
                  <a:cubicBezTo>
                    <a:pt x="81152" y="0"/>
                    <a:pt x="0" y="81077"/>
                    <a:pt x="0" y="180667"/>
                  </a:cubicBezTo>
                  <a:cubicBezTo>
                    <a:pt x="0" y="280257"/>
                    <a:pt x="81152" y="361972"/>
                    <a:pt x="180835" y="361972"/>
                  </a:cubicBezTo>
                  <a:cubicBezTo>
                    <a:pt x="280518" y="361972"/>
                    <a:pt x="362309" y="280895"/>
                    <a:pt x="362309" y="181305"/>
                  </a:cubicBezTo>
                  <a:cubicBezTo>
                    <a:pt x="362309" y="181305"/>
                    <a:pt x="362309" y="181305"/>
                    <a:pt x="362309" y="181305"/>
                  </a:cubicBezTo>
                  <a:cubicBezTo>
                    <a:pt x="362948" y="81077"/>
                    <a:pt x="281796" y="0"/>
                    <a:pt x="181474" y="0"/>
                  </a:cubicBezTo>
                  <a:lnTo>
                    <a:pt x="181474" y="0"/>
                  </a:lnTo>
                  <a:close/>
                  <a:moveTo>
                    <a:pt x="181474" y="349204"/>
                  </a:moveTo>
                  <a:cubicBezTo>
                    <a:pt x="88181" y="349204"/>
                    <a:pt x="12780" y="273873"/>
                    <a:pt x="12780" y="181305"/>
                  </a:cubicBezTo>
                  <a:cubicBezTo>
                    <a:pt x="12780" y="88099"/>
                    <a:pt x="88181" y="12768"/>
                    <a:pt x="180835" y="12768"/>
                  </a:cubicBezTo>
                  <a:cubicBezTo>
                    <a:pt x="274128" y="12768"/>
                    <a:pt x="349529" y="88099"/>
                    <a:pt x="349529" y="180667"/>
                  </a:cubicBezTo>
                  <a:cubicBezTo>
                    <a:pt x="349529" y="180667"/>
                    <a:pt x="349529" y="180667"/>
                    <a:pt x="349529" y="180667"/>
                  </a:cubicBezTo>
                  <a:cubicBezTo>
                    <a:pt x="350168" y="273873"/>
                    <a:pt x="274767" y="349204"/>
                    <a:pt x="181474" y="349204"/>
                  </a:cubicBezTo>
                  <a:lnTo>
                    <a:pt x="181474" y="349204"/>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Graphic 1100">
              <a:extLst>
                <a:ext uri="{FF2B5EF4-FFF2-40B4-BE49-F238E27FC236}">
                  <a16:creationId xmlns:a16="http://schemas.microsoft.com/office/drawing/2014/main" id="{1AD3B63C-484D-3F57-6754-8F5FDB429024}"/>
                </a:ext>
              </a:extLst>
            </p:cNvPr>
            <p:cNvSpPr/>
            <p:nvPr/>
          </p:nvSpPr>
          <p:spPr>
            <a:xfrm>
              <a:off x="5792839" y="4375701"/>
              <a:ext cx="252954" cy="219608"/>
            </a:xfrm>
            <a:custGeom>
              <a:avLst/>
              <a:gdLst>
                <a:gd name="connsiteX0" fmla="*/ 158471 w 160387"/>
                <a:gd name="connsiteY0" fmla="*/ 45326 h 219608"/>
                <a:gd name="connsiteX1" fmla="*/ 115019 w 160387"/>
                <a:gd name="connsiteY1" fmla="*/ 1915 h 219608"/>
                <a:gd name="connsiteX2" fmla="*/ 111185 w 160387"/>
                <a:gd name="connsiteY2" fmla="*/ 0 h 219608"/>
                <a:gd name="connsiteX3" fmla="*/ 110546 w 160387"/>
                <a:gd name="connsiteY3" fmla="*/ 0 h 219608"/>
                <a:gd name="connsiteX4" fmla="*/ 6390 w 160387"/>
                <a:gd name="connsiteY4" fmla="*/ 0 h 219608"/>
                <a:gd name="connsiteX5" fmla="*/ 0 w 160387"/>
                <a:gd name="connsiteY5" fmla="*/ 6384 h 219608"/>
                <a:gd name="connsiteX6" fmla="*/ 0 w 160387"/>
                <a:gd name="connsiteY6" fmla="*/ 40857 h 219608"/>
                <a:gd name="connsiteX7" fmla="*/ 6390 w 160387"/>
                <a:gd name="connsiteY7" fmla="*/ 47241 h 219608"/>
                <a:gd name="connsiteX8" fmla="*/ 12780 w 160387"/>
                <a:gd name="connsiteY8" fmla="*/ 40857 h 219608"/>
                <a:gd name="connsiteX9" fmla="*/ 12780 w 160387"/>
                <a:gd name="connsiteY9" fmla="*/ 12768 h 219608"/>
                <a:gd name="connsiteX10" fmla="*/ 104156 w 160387"/>
                <a:gd name="connsiteY10" fmla="*/ 12768 h 219608"/>
                <a:gd name="connsiteX11" fmla="*/ 104156 w 160387"/>
                <a:gd name="connsiteY11" fmla="*/ 49795 h 219608"/>
                <a:gd name="connsiteX12" fmla="*/ 110546 w 160387"/>
                <a:gd name="connsiteY12" fmla="*/ 56179 h 219608"/>
                <a:gd name="connsiteX13" fmla="*/ 147608 w 160387"/>
                <a:gd name="connsiteY13" fmla="*/ 56179 h 219608"/>
                <a:gd name="connsiteX14" fmla="*/ 147608 w 160387"/>
                <a:gd name="connsiteY14" fmla="*/ 206203 h 219608"/>
                <a:gd name="connsiteX15" fmla="*/ 12780 w 160387"/>
                <a:gd name="connsiteY15" fmla="*/ 206203 h 219608"/>
                <a:gd name="connsiteX16" fmla="*/ 12780 w 160387"/>
                <a:gd name="connsiteY16" fmla="*/ 150662 h 219608"/>
                <a:gd name="connsiteX17" fmla="*/ 6390 w 160387"/>
                <a:gd name="connsiteY17" fmla="*/ 144278 h 219608"/>
                <a:gd name="connsiteX18" fmla="*/ 0 w 160387"/>
                <a:gd name="connsiteY18" fmla="*/ 150662 h 219608"/>
                <a:gd name="connsiteX19" fmla="*/ 0 w 160387"/>
                <a:gd name="connsiteY19" fmla="*/ 213225 h 219608"/>
                <a:gd name="connsiteX20" fmla="*/ 6390 w 160387"/>
                <a:gd name="connsiteY20" fmla="*/ 219609 h 219608"/>
                <a:gd name="connsiteX21" fmla="*/ 153998 w 160387"/>
                <a:gd name="connsiteY21" fmla="*/ 219609 h 219608"/>
                <a:gd name="connsiteX22" fmla="*/ 160388 w 160387"/>
                <a:gd name="connsiteY22" fmla="*/ 213225 h 219608"/>
                <a:gd name="connsiteX23" fmla="*/ 160388 w 160387"/>
                <a:gd name="connsiteY23" fmla="*/ 50433 h 219608"/>
                <a:gd name="connsiteX24" fmla="*/ 159748 w 160387"/>
                <a:gd name="connsiteY24" fmla="*/ 47880 h 219608"/>
                <a:gd name="connsiteX25" fmla="*/ 158471 w 160387"/>
                <a:gd name="connsiteY25" fmla="*/ 45326 h 219608"/>
                <a:gd name="connsiteX26" fmla="*/ 116936 w 160387"/>
                <a:gd name="connsiteY26" fmla="*/ 22344 h 219608"/>
                <a:gd name="connsiteX27" fmla="*/ 138662 w 160387"/>
                <a:gd name="connsiteY27" fmla="*/ 44049 h 219608"/>
                <a:gd name="connsiteX28" fmla="*/ 116936 w 160387"/>
                <a:gd name="connsiteY28" fmla="*/ 44049 h 219608"/>
                <a:gd name="connsiteX29" fmla="*/ 116936 w 160387"/>
                <a:gd name="connsiteY29" fmla="*/ 22344 h 21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60387" h="219608">
                  <a:moveTo>
                    <a:pt x="158471" y="45326"/>
                  </a:moveTo>
                  <a:lnTo>
                    <a:pt x="115019" y="1915"/>
                  </a:lnTo>
                  <a:cubicBezTo>
                    <a:pt x="113741" y="638"/>
                    <a:pt x="112463" y="0"/>
                    <a:pt x="111185" y="0"/>
                  </a:cubicBezTo>
                  <a:lnTo>
                    <a:pt x="110546" y="0"/>
                  </a:lnTo>
                  <a:lnTo>
                    <a:pt x="6390" y="0"/>
                  </a:lnTo>
                  <a:cubicBezTo>
                    <a:pt x="2556" y="0"/>
                    <a:pt x="0" y="2553"/>
                    <a:pt x="0" y="6384"/>
                  </a:cubicBezTo>
                  <a:lnTo>
                    <a:pt x="0" y="40857"/>
                  </a:lnTo>
                  <a:cubicBezTo>
                    <a:pt x="0" y="44688"/>
                    <a:pt x="2556" y="47241"/>
                    <a:pt x="6390" y="47241"/>
                  </a:cubicBezTo>
                  <a:cubicBezTo>
                    <a:pt x="10224" y="47241"/>
                    <a:pt x="12780" y="44688"/>
                    <a:pt x="12780" y="40857"/>
                  </a:cubicBezTo>
                  <a:lnTo>
                    <a:pt x="12780" y="12768"/>
                  </a:lnTo>
                  <a:lnTo>
                    <a:pt x="104156" y="12768"/>
                  </a:lnTo>
                  <a:lnTo>
                    <a:pt x="104156" y="49795"/>
                  </a:lnTo>
                  <a:cubicBezTo>
                    <a:pt x="104156" y="53625"/>
                    <a:pt x="106712" y="56179"/>
                    <a:pt x="110546" y="56179"/>
                  </a:cubicBezTo>
                  <a:lnTo>
                    <a:pt x="147608" y="56179"/>
                  </a:lnTo>
                  <a:lnTo>
                    <a:pt x="147608" y="206203"/>
                  </a:lnTo>
                  <a:lnTo>
                    <a:pt x="12780" y="206203"/>
                  </a:lnTo>
                  <a:lnTo>
                    <a:pt x="12780" y="150662"/>
                  </a:lnTo>
                  <a:cubicBezTo>
                    <a:pt x="12780" y="146832"/>
                    <a:pt x="10224" y="144278"/>
                    <a:pt x="6390" y="144278"/>
                  </a:cubicBezTo>
                  <a:cubicBezTo>
                    <a:pt x="2556" y="144278"/>
                    <a:pt x="0" y="146832"/>
                    <a:pt x="0" y="150662"/>
                  </a:cubicBezTo>
                  <a:lnTo>
                    <a:pt x="0" y="213225"/>
                  </a:lnTo>
                  <a:cubicBezTo>
                    <a:pt x="0" y="217055"/>
                    <a:pt x="2556" y="219609"/>
                    <a:pt x="6390" y="219609"/>
                  </a:cubicBezTo>
                  <a:lnTo>
                    <a:pt x="153998" y="219609"/>
                  </a:lnTo>
                  <a:cubicBezTo>
                    <a:pt x="157832" y="219609"/>
                    <a:pt x="160388" y="217055"/>
                    <a:pt x="160388" y="213225"/>
                  </a:cubicBezTo>
                  <a:lnTo>
                    <a:pt x="160388" y="50433"/>
                  </a:lnTo>
                  <a:cubicBezTo>
                    <a:pt x="160388" y="49795"/>
                    <a:pt x="160388" y="48518"/>
                    <a:pt x="159748" y="47880"/>
                  </a:cubicBezTo>
                  <a:cubicBezTo>
                    <a:pt x="159748" y="47241"/>
                    <a:pt x="159110" y="45964"/>
                    <a:pt x="158471" y="45326"/>
                  </a:cubicBezTo>
                  <a:close/>
                  <a:moveTo>
                    <a:pt x="116936" y="22344"/>
                  </a:moveTo>
                  <a:lnTo>
                    <a:pt x="138662" y="44049"/>
                  </a:lnTo>
                  <a:lnTo>
                    <a:pt x="116936" y="44049"/>
                  </a:lnTo>
                  <a:lnTo>
                    <a:pt x="116936" y="22344"/>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4" name="Graphic 1100">
              <a:extLst>
                <a:ext uri="{FF2B5EF4-FFF2-40B4-BE49-F238E27FC236}">
                  <a16:creationId xmlns:a16="http://schemas.microsoft.com/office/drawing/2014/main" id="{2AB35A9F-02C8-E894-7E96-50A96E696BA5}"/>
                </a:ext>
              </a:extLst>
            </p:cNvPr>
            <p:cNvSpPr/>
            <p:nvPr/>
          </p:nvSpPr>
          <p:spPr>
            <a:xfrm>
              <a:off x="5892800" y="4499118"/>
              <a:ext cx="46646" cy="12767"/>
            </a:xfrm>
            <a:custGeom>
              <a:avLst/>
              <a:gdLst>
                <a:gd name="connsiteX0" fmla="*/ 46646 w 46646"/>
                <a:gd name="connsiteY0" fmla="*/ 6384 h 12767"/>
                <a:gd name="connsiteX1" fmla="*/ 40257 w 46646"/>
                <a:gd name="connsiteY1" fmla="*/ 0 h 12767"/>
                <a:gd name="connsiteX2" fmla="*/ 6390 w 46646"/>
                <a:gd name="connsiteY2" fmla="*/ 0 h 12767"/>
                <a:gd name="connsiteX3" fmla="*/ 0 w 46646"/>
                <a:gd name="connsiteY3" fmla="*/ 6384 h 12767"/>
                <a:gd name="connsiteX4" fmla="*/ 6390 w 46646"/>
                <a:gd name="connsiteY4" fmla="*/ 12768 h 12767"/>
                <a:gd name="connsiteX5" fmla="*/ 40257 w 46646"/>
                <a:gd name="connsiteY5" fmla="*/ 12768 h 12767"/>
                <a:gd name="connsiteX6" fmla="*/ 46646 w 46646"/>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46" h="12767">
                  <a:moveTo>
                    <a:pt x="46646" y="6384"/>
                  </a:moveTo>
                  <a:cubicBezTo>
                    <a:pt x="46646" y="2554"/>
                    <a:pt x="44090" y="0"/>
                    <a:pt x="40257" y="0"/>
                  </a:cubicBezTo>
                  <a:lnTo>
                    <a:pt x="6390" y="0"/>
                  </a:lnTo>
                  <a:cubicBezTo>
                    <a:pt x="2556" y="0"/>
                    <a:pt x="0" y="2554"/>
                    <a:pt x="0" y="6384"/>
                  </a:cubicBezTo>
                  <a:cubicBezTo>
                    <a:pt x="0" y="10214"/>
                    <a:pt x="2556" y="12768"/>
                    <a:pt x="6390" y="12768"/>
                  </a:cubicBezTo>
                  <a:lnTo>
                    <a:pt x="40257" y="12768"/>
                  </a:lnTo>
                  <a:cubicBezTo>
                    <a:pt x="43451" y="12768"/>
                    <a:pt x="46646" y="9576"/>
                    <a:pt x="46646" y="6384"/>
                  </a:cubicBez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5" name="Graphic 1100">
              <a:extLst>
                <a:ext uri="{FF2B5EF4-FFF2-40B4-BE49-F238E27FC236}">
                  <a16:creationId xmlns:a16="http://schemas.microsoft.com/office/drawing/2014/main" id="{9EA88BB9-6285-14C7-DC37-27117C1F0A8F}"/>
                </a:ext>
              </a:extLst>
            </p:cNvPr>
            <p:cNvSpPr/>
            <p:nvPr/>
          </p:nvSpPr>
          <p:spPr>
            <a:xfrm>
              <a:off x="5880020" y="4469113"/>
              <a:ext cx="59426" cy="12767"/>
            </a:xfrm>
            <a:custGeom>
              <a:avLst/>
              <a:gdLst>
                <a:gd name="connsiteX0" fmla="*/ 53036 w 59426"/>
                <a:gd name="connsiteY0" fmla="*/ 0 h 12767"/>
                <a:gd name="connsiteX1" fmla="*/ 6390 w 59426"/>
                <a:gd name="connsiteY1" fmla="*/ 0 h 12767"/>
                <a:gd name="connsiteX2" fmla="*/ 0 w 59426"/>
                <a:gd name="connsiteY2" fmla="*/ 6384 h 12767"/>
                <a:gd name="connsiteX3" fmla="*/ 6390 w 59426"/>
                <a:gd name="connsiteY3" fmla="*/ 12768 h 12767"/>
                <a:gd name="connsiteX4" fmla="*/ 53036 w 59426"/>
                <a:gd name="connsiteY4" fmla="*/ 12768 h 12767"/>
                <a:gd name="connsiteX5" fmla="*/ 59426 w 59426"/>
                <a:gd name="connsiteY5" fmla="*/ 6384 h 12767"/>
                <a:gd name="connsiteX6" fmla="*/ 53036 w 59426"/>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6" h="12767">
                  <a:moveTo>
                    <a:pt x="53036" y="0"/>
                  </a:moveTo>
                  <a:lnTo>
                    <a:pt x="6390" y="0"/>
                  </a:lnTo>
                  <a:cubicBezTo>
                    <a:pt x="2556" y="0"/>
                    <a:pt x="0" y="2554"/>
                    <a:pt x="0" y="6384"/>
                  </a:cubicBezTo>
                  <a:cubicBezTo>
                    <a:pt x="0" y="10215"/>
                    <a:pt x="2556" y="12768"/>
                    <a:pt x="6390" y="12768"/>
                  </a:cubicBezTo>
                  <a:lnTo>
                    <a:pt x="53036" y="12768"/>
                  </a:lnTo>
                  <a:cubicBezTo>
                    <a:pt x="56870" y="12768"/>
                    <a:pt x="59426" y="10215"/>
                    <a:pt x="59426" y="6384"/>
                  </a:cubicBezTo>
                  <a:cubicBezTo>
                    <a:pt x="59426" y="2554"/>
                    <a:pt x="56231" y="0"/>
                    <a:pt x="53036" y="0"/>
                  </a:cubicBez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6" name="Graphic 1100">
              <a:extLst>
                <a:ext uri="{FF2B5EF4-FFF2-40B4-BE49-F238E27FC236}">
                  <a16:creationId xmlns:a16="http://schemas.microsoft.com/office/drawing/2014/main" id="{DA477CE6-BDA6-E37C-8AB7-EF722A20A0EB}"/>
                </a:ext>
              </a:extLst>
            </p:cNvPr>
            <p:cNvSpPr/>
            <p:nvPr/>
          </p:nvSpPr>
          <p:spPr>
            <a:xfrm>
              <a:off x="5901106" y="4528484"/>
              <a:ext cx="36422" cy="12767"/>
            </a:xfrm>
            <a:custGeom>
              <a:avLst/>
              <a:gdLst>
                <a:gd name="connsiteX0" fmla="*/ 6390 w 36422"/>
                <a:gd name="connsiteY0" fmla="*/ 0 h 12767"/>
                <a:gd name="connsiteX1" fmla="*/ 0 w 36422"/>
                <a:gd name="connsiteY1" fmla="*/ 6384 h 12767"/>
                <a:gd name="connsiteX2" fmla="*/ 6390 w 36422"/>
                <a:gd name="connsiteY2" fmla="*/ 12768 h 12767"/>
                <a:gd name="connsiteX3" fmla="*/ 30033 w 36422"/>
                <a:gd name="connsiteY3" fmla="*/ 12768 h 12767"/>
                <a:gd name="connsiteX4" fmla="*/ 36423 w 36422"/>
                <a:gd name="connsiteY4" fmla="*/ 6384 h 12767"/>
                <a:gd name="connsiteX5" fmla="*/ 30033 w 36422"/>
                <a:gd name="connsiteY5" fmla="*/ 0 h 12767"/>
                <a:gd name="connsiteX6" fmla="*/ 6390 w 36422"/>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22" h="12767">
                  <a:moveTo>
                    <a:pt x="6390" y="0"/>
                  </a:moveTo>
                  <a:cubicBezTo>
                    <a:pt x="2556" y="0"/>
                    <a:pt x="0" y="2554"/>
                    <a:pt x="0" y="6384"/>
                  </a:cubicBezTo>
                  <a:cubicBezTo>
                    <a:pt x="0" y="10215"/>
                    <a:pt x="2556" y="12768"/>
                    <a:pt x="6390" y="12768"/>
                  </a:cubicBezTo>
                  <a:lnTo>
                    <a:pt x="30033" y="12768"/>
                  </a:lnTo>
                  <a:cubicBezTo>
                    <a:pt x="33867" y="12768"/>
                    <a:pt x="36423" y="10215"/>
                    <a:pt x="36423" y="6384"/>
                  </a:cubicBezTo>
                  <a:cubicBezTo>
                    <a:pt x="36423" y="2554"/>
                    <a:pt x="33867" y="0"/>
                    <a:pt x="30033" y="0"/>
                  </a:cubicBezTo>
                  <a:lnTo>
                    <a:pt x="6390" y="0"/>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7" name="Graphic 1100">
              <a:extLst>
                <a:ext uri="{FF2B5EF4-FFF2-40B4-BE49-F238E27FC236}">
                  <a16:creationId xmlns:a16="http://schemas.microsoft.com/office/drawing/2014/main" id="{AE6174C4-A25C-D5D6-ECC5-A0C2716A6D00}"/>
                </a:ext>
              </a:extLst>
            </p:cNvPr>
            <p:cNvSpPr/>
            <p:nvPr/>
          </p:nvSpPr>
          <p:spPr>
            <a:xfrm>
              <a:off x="5776503" y="4432086"/>
              <a:ext cx="108628" cy="109165"/>
            </a:xfrm>
            <a:custGeom>
              <a:avLst/>
              <a:gdLst>
                <a:gd name="connsiteX0" fmla="*/ 70928 w 108628"/>
                <a:gd name="connsiteY0" fmla="*/ 101505 h 109165"/>
                <a:gd name="connsiteX1" fmla="*/ 100961 w 108628"/>
                <a:gd name="connsiteY1" fmla="*/ 109166 h 109165"/>
                <a:gd name="connsiteX2" fmla="*/ 102239 w 108628"/>
                <a:gd name="connsiteY2" fmla="*/ 109166 h 109165"/>
                <a:gd name="connsiteX3" fmla="*/ 106712 w 108628"/>
                <a:gd name="connsiteY3" fmla="*/ 107251 h 109165"/>
                <a:gd name="connsiteX4" fmla="*/ 108629 w 108628"/>
                <a:gd name="connsiteY4" fmla="*/ 101505 h 109165"/>
                <a:gd name="connsiteX5" fmla="*/ 101600 w 108628"/>
                <a:gd name="connsiteY5" fmla="*/ 70862 h 109165"/>
                <a:gd name="connsiteX6" fmla="*/ 99683 w 108628"/>
                <a:gd name="connsiteY6" fmla="*/ 67670 h 109165"/>
                <a:gd name="connsiteX7" fmla="*/ 33866 w 108628"/>
                <a:gd name="connsiteY7" fmla="*/ 1915 h 109165"/>
                <a:gd name="connsiteX8" fmla="*/ 24921 w 108628"/>
                <a:gd name="connsiteY8" fmla="*/ 1915 h 109165"/>
                <a:gd name="connsiteX9" fmla="*/ 1917 w 108628"/>
                <a:gd name="connsiteY9" fmla="*/ 24898 h 109165"/>
                <a:gd name="connsiteX10" fmla="*/ 1917 w 108628"/>
                <a:gd name="connsiteY10" fmla="*/ 33835 h 109165"/>
                <a:gd name="connsiteX11" fmla="*/ 1917 w 108628"/>
                <a:gd name="connsiteY11" fmla="*/ 33835 h 109165"/>
                <a:gd name="connsiteX12" fmla="*/ 68372 w 108628"/>
                <a:gd name="connsiteY12" fmla="*/ 100229 h 109165"/>
                <a:gd name="connsiteX13" fmla="*/ 70928 w 108628"/>
                <a:gd name="connsiteY13" fmla="*/ 101505 h 109165"/>
                <a:gd name="connsiteX14" fmla="*/ 79235 w 108628"/>
                <a:gd name="connsiteY14" fmla="*/ 90653 h 109165"/>
                <a:gd name="connsiteX15" fmla="*/ 90098 w 108628"/>
                <a:gd name="connsiteY15" fmla="*/ 79800 h 109165"/>
                <a:gd name="connsiteX16" fmla="*/ 93293 w 108628"/>
                <a:gd name="connsiteY16" fmla="*/ 93845 h 109165"/>
                <a:gd name="connsiteX17" fmla="*/ 79235 w 108628"/>
                <a:gd name="connsiteY17" fmla="*/ 90653 h 109165"/>
                <a:gd name="connsiteX18" fmla="*/ 28755 w 108628"/>
                <a:gd name="connsiteY18" fmla="*/ 15322 h 109165"/>
                <a:gd name="connsiteX19" fmla="*/ 82430 w 108628"/>
                <a:gd name="connsiteY19" fmla="*/ 68947 h 109165"/>
                <a:gd name="connsiteX20" fmla="*/ 68372 w 108628"/>
                <a:gd name="connsiteY20" fmla="*/ 82992 h 109165"/>
                <a:gd name="connsiteX21" fmla="*/ 14697 w 108628"/>
                <a:gd name="connsiteY21" fmla="*/ 29366 h 109165"/>
                <a:gd name="connsiteX22" fmla="*/ 28755 w 108628"/>
                <a:gd name="connsiteY22" fmla="*/ 15322 h 10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8628" h="109165">
                  <a:moveTo>
                    <a:pt x="70928" y="101505"/>
                  </a:moveTo>
                  <a:lnTo>
                    <a:pt x="100961" y="109166"/>
                  </a:lnTo>
                  <a:cubicBezTo>
                    <a:pt x="101600" y="109166"/>
                    <a:pt x="102239" y="109166"/>
                    <a:pt x="102239" y="109166"/>
                  </a:cubicBezTo>
                  <a:cubicBezTo>
                    <a:pt x="104156" y="109166"/>
                    <a:pt x="105434" y="108528"/>
                    <a:pt x="106712" y="107251"/>
                  </a:cubicBezTo>
                  <a:cubicBezTo>
                    <a:pt x="107990" y="105974"/>
                    <a:pt x="108629" y="103420"/>
                    <a:pt x="108629" y="101505"/>
                  </a:cubicBezTo>
                  <a:lnTo>
                    <a:pt x="101600" y="70862"/>
                  </a:lnTo>
                  <a:cubicBezTo>
                    <a:pt x="101600" y="69585"/>
                    <a:pt x="100961" y="68947"/>
                    <a:pt x="99683" y="67670"/>
                  </a:cubicBezTo>
                  <a:lnTo>
                    <a:pt x="33866" y="1915"/>
                  </a:lnTo>
                  <a:cubicBezTo>
                    <a:pt x="31311" y="-638"/>
                    <a:pt x="27477" y="-638"/>
                    <a:pt x="24921" y="1915"/>
                  </a:cubicBezTo>
                  <a:lnTo>
                    <a:pt x="1917" y="24898"/>
                  </a:lnTo>
                  <a:cubicBezTo>
                    <a:pt x="-639" y="27451"/>
                    <a:pt x="-639" y="31282"/>
                    <a:pt x="1917" y="33835"/>
                  </a:cubicBezTo>
                  <a:cubicBezTo>
                    <a:pt x="1917" y="33835"/>
                    <a:pt x="1917" y="33835"/>
                    <a:pt x="1917" y="33835"/>
                  </a:cubicBezTo>
                  <a:lnTo>
                    <a:pt x="68372" y="100229"/>
                  </a:lnTo>
                  <a:cubicBezTo>
                    <a:pt x="69011" y="100229"/>
                    <a:pt x="69650" y="100867"/>
                    <a:pt x="70928" y="101505"/>
                  </a:cubicBezTo>
                  <a:close/>
                  <a:moveTo>
                    <a:pt x="79235" y="90653"/>
                  </a:moveTo>
                  <a:lnTo>
                    <a:pt x="90098" y="79800"/>
                  </a:lnTo>
                  <a:lnTo>
                    <a:pt x="93293" y="93845"/>
                  </a:lnTo>
                  <a:lnTo>
                    <a:pt x="79235" y="90653"/>
                  </a:lnTo>
                  <a:close/>
                  <a:moveTo>
                    <a:pt x="28755" y="15322"/>
                  </a:moveTo>
                  <a:lnTo>
                    <a:pt x="82430" y="68947"/>
                  </a:lnTo>
                  <a:lnTo>
                    <a:pt x="68372" y="82992"/>
                  </a:lnTo>
                  <a:lnTo>
                    <a:pt x="14697" y="29366"/>
                  </a:lnTo>
                  <a:lnTo>
                    <a:pt x="28755" y="15322"/>
                  </a:lnTo>
                  <a:close/>
                </a:path>
              </a:pathLst>
            </a:custGeom>
            <a:grpFill/>
            <a:ln w="9525" cap="flat">
              <a:solidFill>
                <a:schemeClr val="accent6">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9" name="Rectangle 8">
            <a:extLst>
              <a:ext uri="{FF2B5EF4-FFF2-40B4-BE49-F238E27FC236}">
                <a16:creationId xmlns:a16="http://schemas.microsoft.com/office/drawing/2014/main" id="{5D4D1B08-7BDF-DC06-2BC9-76DE406E7FD0}"/>
              </a:ext>
            </a:extLst>
          </p:cNvPr>
          <p:cNvSpPr/>
          <p:nvPr/>
        </p:nvSpPr>
        <p:spPr>
          <a:xfrm>
            <a:off x="5087003" y="2643073"/>
            <a:ext cx="6230164" cy="3077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Results</a:t>
            </a:r>
          </a:p>
        </p:txBody>
      </p:sp>
      <p:sp>
        <p:nvSpPr>
          <p:cNvPr id="19" name="Text Placeholder 2">
            <a:extLst>
              <a:ext uri="{FF2B5EF4-FFF2-40B4-BE49-F238E27FC236}">
                <a16:creationId xmlns:a16="http://schemas.microsoft.com/office/drawing/2014/main" id="{B8E1EDBA-0362-B0E8-EBB9-EB86E21795D6}"/>
              </a:ext>
            </a:extLst>
          </p:cNvPr>
          <p:cNvSpPr>
            <a:spLocks noGrp="1"/>
          </p:cNvSpPr>
          <p:nvPr>
            <p:ph type="body" sz="quarter" idx="22"/>
          </p:nvPr>
        </p:nvSpPr>
        <p:spPr>
          <a:xfrm>
            <a:off x="463295" y="682940"/>
            <a:ext cx="10733237"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conduct sanctions screening on the sampled Counterparties using the Office of Foreign Asset Control (OFAC).</a:t>
            </a:r>
            <a:endParaRPr kumimoji="0" lang="en-US" sz="1400" i="0" u="none" strike="noStrike" kern="12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endParaRPr lang="en-US">
              <a:sym typeface="Wingdings" panose="05000000000000000000" pitchFamily="2" charset="2"/>
            </a:endParaRPr>
          </a:p>
        </p:txBody>
      </p:sp>
      <p:sp>
        <p:nvSpPr>
          <p:cNvPr id="47" name="TextBox 46">
            <a:extLst>
              <a:ext uri="{FF2B5EF4-FFF2-40B4-BE49-F238E27FC236}">
                <a16:creationId xmlns:a16="http://schemas.microsoft.com/office/drawing/2014/main" id="{B9EBF3B5-CF7C-B9A5-2EC9-7B09C5461BF0}"/>
              </a:ext>
            </a:extLst>
          </p:cNvPr>
          <p:cNvSpPr txBox="1"/>
          <p:nvPr/>
        </p:nvSpPr>
        <p:spPr>
          <a:xfrm>
            <a:off x="913289" y="6304105"/>
            <a:ext cx="866886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*Note: the minimum name score indicator must be reset to 90% after each search. It defaults to 100% </a:t>
            </a:r>
          </a:p>
        </p:txBody>
      </p:sp>
      <p:sp>
        <p:nvSpPr>
          <p:cNvPr id="48" name="TextBox 47">
            <a:extLst>
              <a:ext uri="{FF2B5EF4-FFF2-40B4-BE49-F238E27FC236}">
                <a16:creationId xmlns:a16="http://schemas.microsoft.com/office/drawing/2014/main" id="{EE331374-1F3E-06AA-5CB1-F1D6267516B0}"/>
              </a:ext>
            </a:extLst>
          </p:cNvPr>
          <p:cNvSpPr txBox="1"/>
          <p:nvPr/>
        </p:nvSpPr>
        <p:spPr>
          <a:xfrm>
            <a:off x="5014029" y="4985595"/>
            <a:ext cx="290624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70AD47">
                  <a:lumMod val="75000"/>
                </a:srgbClr>
              </a:buClr>
              <a:buSzPct val="90000"/>
              <a:buFontTx/>
              <a:buNone/>
              <a:tabLst/>
              <a:defRPr/>
            </a:pP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the </a:t>
            </a:r>
            <a:r>
              <a:rPr lang="en-US" sz="1200" kern="100">
                <a:solidFill>
                  <a:prstClr val="black"/>
                </a:solidFill>
                <a:latin typeface="Open Sans" panose="020B0606030504020204" pitchFamily="34" charset="0"/>
                <a:ea typeface="Open Sans" panose="020B0606030504020204" pitchFamily="34" charset="0"/>
                <a:cs typeface="Open Sans" panose="020B0606030504020204" pitchFamily="34" charset="0"/>
              </a:rPr>
              <a:t>c</a:t>
            </a:r>
            <a:r>
              <a:rPr kumimoji="0" lang="en-US" sz="1200" b="0" i="0" u="none" strike="noStrike" kern="1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ounterparty</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name </a:t>
            </a: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is a match</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to the result name or an alias name, the result is a potential hit and should be </a:t>
            </a: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escalated to a Team Lead </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for further review via the Issue Management queue.</a:t>
            </a:r>
          </a:p>
        </p:txBody>
      </p:sp>
      <p:sp>
        <p:nvSpPr>
          <p:cNvPr id="49" name="TextBox 48">
            <a:extLst>
              <a:ext uri="{FF2B5EF4-FFF2-40B4-BE49-F238E27FC236}">
                <a16:creationId xmlns:a16="http://schemas.microsoft.com/office/drawing/2014/main" id="{D2CA4315-D3CA-DD15-E11F-796327F54CBD}"/>
              </a:ext>
            </a:extLst>
          </p:cNvPr>
          <p:cNvSpPr txBox="1"/>
          <p:nvPr/>
        </p:nvSpPr>
        <p:spPr>
          <a:xfrm>
            <a:off x="8290285" y="4986420"/>
            <a:ext cx="290624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70AD47">
                  <a:lumMod val="75000"/>
                </a:srgbClr>
              </a:buClr>
              <a:buSzPct val="90000"/>
              <a:buFontTx/>
              <a:buNone/>
              <a:tabLst/>
              <a:defRPr/>
            </a:pP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If the </a:t>
            </a:r>
            <a:r>
              <a:rPr lang="en-US" sz="1200" kern="100">
                <a:solidFill>
                  <a:prstClr val="black"/>
                </a:solidFill>
                <a:latin typeface="Open Sans" panose="020B0606030504020204" pitchFamily="34" charset="0"/>
                <a:ea typeface="Open Sans" panose="020B0606030504020204" pitchFamily="34" charset="0"/>
                <a:cs typeface="Open Sans" panose="020B0606030504020204" pitchFamily="34" charset="0"/>
              </a:rPr>
              <a:t>co</a:t>
            </a:r>
            <a:r>
              <a:rPr kumimoji="0" lang="en-US" sz="1200" b="0" i="0" u="none" strike="noStrike" kern="100" cap="none" spc="0" normalizeH="0" baseline="0" noProof="0" err="1">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unterparty</a:t>
            </a: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name </a:t>
            </a: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does not match </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the result name or an alias name, disposition the result as a </a:t>
            </a: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non-match due to name mismatch </a:t>
            </a:r>
            <a:r>
              <a:rPr kumimoji="0" lang="en-US" sz="12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(include a text box in the PDF).</a:t>
            </a:r>
          </a:p>
        </p:txBody>
      </p:sp>
      <p:sp>
        <p:nvSpPr>
          <p:cNvPr id="5" name="Title 3">
            <a:extLst>
              <a:ext uri="{FF2B5EF4-FFF2-40B4-BE49-F238E27FC236}">
                <a16:creationId xmlns:a16="http://schemas.microsoft.com/office/drawing/2014/main" id="{73BE56D5-CBEE-1F1E-828E-C02B5EEA6D43}"/>
              </a:ext>
            </a:extLst>
          </p:cNvPr>
          <p:cNvSpPr>
            <a:spLocks noGrp="1"/>
          </p:cNvSpPr>
          <p:nvPr>
            <p:ph type="title"/>
          </p:nvPr>
        </p:nvSpPr>
        <p:spPr>
          <a:xfrm>
            <a:off x="463295" y="345992"/>
            <a:ext cx="11277600" cy="334099"/>
          </a:xfrm>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Counterparty Screening &amp; Research: OFAC</a:t>
            </a:r>
          </a:p>
        </p:txBody>
      </p:sp>
      <p:sp>
        <p:nvSpPr>
          <p:cNvPr id="10" name="TextBox 9">
            <a:extLst>
              <a:ext uri="{FF2B5EF4-FFF2-40B4-BE49-F238E27FC236}">
                <a16:creationId xmlns:a16="http://schemas.microsoft.com/office/drawing/2014/main" id="{67D55326-7972-CEE7-9D91-4F19A889A6C6}"/>
              </a:ext>
            </a:extLst>
          </p:cNvPr>
          <p:cNvSpPr txBox="1"/>
          <p:nvPr/>
        </p:nvSpPr>
        <p:spPr>
          <a:xfrm>
            <a:off x="11327932" y="97542"/>
            <a:ext cx="53732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a:solidFill>
                  <a:prstClr val="black"/>
                </a:solidFill>
                <a:latin typeface="Open Sans" panose="020B0606030504020204" pitchFamily="34" charset="0"/>
                <a:ea typeface="Open Sans" panose="020B0606030504020204" pitchFamily="34" charset="0"/>
                <a:cs typeface="Open Sans" panose="020B0606030504020204" pitchFamily="34" charset="0"/>
              </a:rPr>
              <a:t>7</a:t>
            </a:r>
            <a:endParaRPr kumimoji="0" lang="en-US" sz="4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3" name="Straight Connector 12">
            <a:extLst>
              <a:ext uri="{FF2B5EF4-FFF2-40B4-BE49-F238E27FC236}">
                <a16:creationId xmlns:a16="http://schemas.microsoft.com/office/drawing/2014/main" id="{EFA09B0A-46D4-8B8B-FC0D-CF96CFEBA33E}"/>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FDB974-C037-3F01-C080-8D74D09C8CFB}"/>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2E25D69-1CEE-EBA4-4255-297407E52FC7}"/>
              </a:ext>
            </a:extLst>
          </p:cNvPr>
          <p:cNvSpPr txBox="1"/>
          <p:nvPr/>
        </p:nvSpPr>
        <p:spPr>
          <a:xfrm>
            <a:off x="11247778" y="124278"/>
            <a:ext cx="4489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STEP</a:t>
            </a:r>
          </a:p>
        </p:txBody>
      </p:sp>
    </p:spTree>
    <p:extLst>
      <p:ext uri="{BB962C8B-B14F-4D97-AF65-F5344CB8AC3E}">
        <p14:creationId xmlns:p14="http://schemas.microsoft.com/office/powerpoint/2010/main" val="202911338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365760"/>
          </a:xfrm>
        </p:spPr>
        <p:txBody>
          <a:bodyPr/>
          <a:lstStyle/>
          <a:p>
            <a:r>
              <a:rPr lang="en-US" b="0"/>
              <a:t>Alerts and Case Disposition</a:t>
            </a:r>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Tree>
    <p:extLst>
      <p:ext uri="{BB962C8B-B14F-4D97-AF65-F5344CB8AC3E}">
        <p14:creationId xmlns:p14="http://schemas.microsoft.com/office/powerpoint/2010/main" val="327225852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99CC-0B92-AC11-649D-2F9C357F03D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064ADF8-60A4-A020-0DE5-8F54E287FF89}"/>
              </a:ext>
            </a:extLst>
          </p:cNvPr>
          <p:cNvSpPr>
            <a:spLocks noGrp="1"/>
          </p:cNvSpPr>
          <p:nvPr>
            <p:ph type="body" sz="quarter" idx="22"/>
          </p:nvPr>
        </p:nvSpPr>
        <p:spPr>
          <a:xfrm>
            <a:off x="463296" y="682940"/>
            <a:ext cx="10649464"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complete the “Alert Review” section in ECM for each Alert and generate the Alert Disposition Summary.</a:t>
            </a:r>
            <a:endParaRPr lang="en-US">
              <a:sym typeface="Wingdings" panose="05000000000000000000" pitchFamily="2" charset="2"/>
            </a:endParaRPr>
          </a:p>
        </p:txBody>
      </p:sp>
      <p:sp>
        <p:nvSpPr>
          <p:cNvPr id="4" name="Title 3">
            <a:extLst>
              <a:ext uri="{FF2B5EF4-FFF2-40B4-BE49-F238E27FC236}">
                <a16:creationId xmlns:a16="http://schemas.microsoft.com/office/drawing/2014/main" id="{1A5815D4-1563-DF51-E844-8F7F8DACA3B9}"/>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Complete the Alert Disposition</a:t>
            </a:r>
          </a:p>
        </p:txBody>
      </p:sp>
      <p:grpSp>
        <p:nvGrpSpPr>
          <p:cNvPr id="5" name="Group 4">
            <a:extLst>
              <a:ext uri="{FF2B5EF4-FFF2-40B4-BE49-F238E27FC236}">
                <a16:creationId xmlns:a16="http://schemas.microsoft.com/office/drawing/2014/main" id="{8437C3BF-5A55-967D-5416-BB723E65F474}"/>
              </a:ext>
            </a:extLst>
          </p:cNvPr>
          <p:cNvGrpSpPr/>
          <p:nvPr/>
        </p:nvGrpSpPr>
        <p:grpSpPr>
          <a:xfrm>
            <a:off x="5568455" y="1276660"/>
            <a:ext cx="6017879" cy="5440700"/>
            <a:chOff x="2126419" y="3605292"/>
            <a:chExt cx="5947286" cy="2790150"/>
          </a:xfrm>
          <a:solidFill>
            <a:schemeClr val="accent6">
              <a:lumMod val="60000"/>
              <a:lumOff val="40000"/>
              <a:alpha val="20000"/>
            </a:schemeClr>
          </a:solidFill>
        </p:grpSpPr>
        <p:sp>
          <p:nvSpPr>
            <p:cNvPr id="6" name="Rectangle 5">
              <a:extLst>
                <a:ext uri="{FF2B5EF4-FFF2-40B4-BE49-F238E27FC236}">
                  <a16:creationId xmlns:a16="http://schemas.microsoft.com/office/drawing/2014/main" id="{4B46B668-B02F-BA47-19DF-3AAF0E6D6B0D}"/>
                </a:ext>
              </a:extLst>
            </p:cNvPr>
            <p:cNvSpPr/>
            <p:nvPr/>
          </p:nvSpPr>
          <p:spPr>
            <a:xfrm>
              <a:off x="2126419" y="3605292"/>
              <a:ext cx="5947286" cy="27901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7" name="TextBox 6">
              <a:extLst>
                <a:ext uri="{FF2B5EF4-FFF2-40B4-BE49-F238E27FC236}">
                  <a16:creationId xmlns:a16="http://schemas.microsoft.com/office/drawing/2014/main" id="{0297AA5D-9490-93FE-4687-730605A5D21D}"/>
                </a:ext>
              </a:extLst>
            </p:cNvPr>
            <p:cNvSpPr txBox="1"/>
            <p:nvPr/>
          </p:nvSpPr>
          <p:spPr>
            <a:xfrm>
              <a:off x="2277158" y="3664146"/>
              <a:ext cx="2396583" cy="1518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70AD47">
                    <a:lumMod val="50000"/>
                  </a:srgbClr>
                </a:solidFill>
                <a:effectLst/>
                <a:uLnTx/>
                <a:uFillTx/>
                <a:latin typeface="Open Sans"/>
                <a:ea typeface="+mn-ea"/>
                <a:cs typeface="+mn-cs"/>
              </a:endParaRPr>
            </a:p>
          </p:txBody>
        </p:sp>
      </p:grpSp>
      <p:sp>
        <p:nvSpPr>
          <p:cNvPr id="37" name="Text Placeholder 7">
            <a:extLst>
              <a:ext uri="{FF2B5EF4-FFF2-40B4-BE49-F238E27FC236}">
                <a16:creationId xmlns:a16="http://schemas.microsoft.com/office/drawing/2014/main" id="{C46AD5BF-3BBD-F4C9-D6B0-FE8FCF377848}"/>
              </a:ext>
            </a:extLst>
          </p:cNvPr>
          <p:cNvSpPr txBox="1">
            <a:spLocks/>
          </p:cNvSpPr>
          <p:nvPr/>
        </p:nvSpPr>
        <p:spPr>
          <a:xfrm>
            <a:off x="741780" y="2288800"/>
            <a:ext cx="3694103" cy="2636312"/>
          </a:xfrm>
          <a:prstGeom prst="rect">
            <a:avLst/>
          </a:prstGeom>
          <a:noFill/>
          <a:ln>
            <a:noFill/>
          </a:ln>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85000"/>
              </a:lnSpc>
              <a:spcBef>
                <a:spcPts val="1000"/>
              </a:spcBef>
              <a:spcAft>
                <a:spcPts val="0"/>
              </a:spcAft>
              <a:buClr>
                <a:srgbClr val="787878"/>
              </a:buClr>
              <a:buSzPct val="75000"/>
              <a:buFont typeface="Wingdings" charset="2"/>
              <a:buNone/>
              <a:tabLst/>
              <a:defRPr/>
            </a:pPr>
            <a:r>
              <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[Please review on Green Dot desktop for screenshots]</a:t>
            </a:r>
          </a:p>
        </p:txBody>
      </p:sp>
      <p:sp>
        <p:nvSpPr>
          <p:cNvPr id="50" name="Oval 49">
            <a:extLst>
              <a:ext uri="{FF2B5EF4-FFF2-40B4-BE49-F238E27FC236}">
                <a16:creationId xmlns:a16="http://schemas.microsoft.com/office/drawing/2014/main" id="{2675FDB8-457F-6D46-7FAE-3D11B9B0F82A}"/>
              </a:ext>
            </a:extLst>
          </p:cNvPr>
          <p:cNvSpPr/>
          <p:nvPr/>
        </p:nvSpPr>
        <p:spPr>
          <a:xfrm>
            <a:off x="5798800" y="1506169"/>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51" name="TextBox 50">
            <a:extLst>
              <a:ext uri="{FF2B5EF4-FFF2-40B4-BE49-F238E27FC236}">
                <a16:creationId xmlns:a16="http://schemas.microsoft.com/office/drawing/2014/main" id="{6A3A591C-AB2D-97B6-6880-C4E188736B0B}"/>
              </a:ext>
            </a:extLst>
          </p:cNvPr>
          <p:cNvSpPr txBox="1"/>
          <p:nvPr/>
        </p:nvSpPr>
        <p:spPr>
          <a:xfrm>
            <a:off x="6157202" y="3569891"/>
            <a:ext cx="5039329" cy="11233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SELECT ALERT DISPOSITION</a:t>
            </a:r>
            <a:endPar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Select the alert disposition from the dropdown options:</a:t>
            </a:r>
          </a:p>
          <a:p>
            <a:pPr marL="36576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Not Suspicious</a:t>
            </a:r>
          </a:p>
          <a:p>
            <a:pPr marL="36576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Invalid Alert </a:t>
            </a:r>
          </a:p>
          <a:p>
            <a:pPr marL="36576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Suspicious </a:t>
            </a:r>
          </a:p>
        </p:txBody>
      </p:sp>
      <p:sp>
        <p:nvSpPr>
          <p:cNvPr id="52" name="TextBox 51">
            <a:extLst>
              <a:ext uri="{FF2B5EF4-FFF2-40B4-BE49-F238E27FC236}">
                <a16:creationId xmlns:a16="http://schemas.microsoft.com/office/drawing/2014/main" id="{E0774824-F654-2A1A-3766-61D598B48825}"/>
              </a:ext>
            </a:extLst>
          </p:cNvPr>
          <p:cNvSpPr txBox="1"/>
          <p:nvPr/>
        </p:nvSpPr>
        <p:spPr>
          <a:xfrm>
            <a:off x="6157202" y="1499567"/>
            <a:ext cx="5039330" cy="215443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VERIFY ALERT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the following details of your investigation for </a:t>
            </a:r>
            <a:r>
              <a:rPr lang="en-US" sz="1100" b="1" kern="100">
                <a:solidFill>
                  <a:prstClr val="black"/>
                </a:solidFill>
                <a:latin typeface="Open Sans" panose="020B0606030504020204" pitchFamily="34" charset="0"/>
                <a:ea typeface="Open Sans" panose="020B0606030504020204" pitchFamily="34" charset="0"/>
                <a:cs typeface="Open Sans" panose="020B0606030504020204" pitchFamily="34" charset="0"/>
              </a:rPr>
              <a:t>each</a:t>
            </a: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 alert: </a:t>
            </a:r>
          </a:p>
          <a:p>
            <a:pPr marL="365760" indent="-171450">
              <a:buFont typeface="Courier New" panose="02070309020205020404" pitchFamily="49" charset="0"/>
              <a:buChar char="o"/>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Rule violation</a:t>
            </a:r>
          </a:p>
          <a:p>
            <a:pPr marL="365760" indent="-171450">
              <a:buFont typeface="Courier New" panose="02070309020205020404" pitchFamily="49" charset="0"/>
              <a:buChar char="o"/>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Transaction count</a:t>
            </a:r>
          </a:p>
          <a:p>
            <a:pPr marL="365760" indent="-171450">
              <a:buFont typeface="Courier New" panose="02070309020205020404" pitchFamily="49" charset="0"/>
              <a:buChar char="o"/>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Total amount</a:t>
            </a:r>
          </a:p>
          <a:p>
            <a:pPr marL="365760" indent="-171450">
              <a:buFont typeface="Courier New" panose="02070309020205020404" pitchFamily="49" charset="0"/>
              <a:buChar char="o"/>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Date Range</a:t>
            </a:r>
          </a:p>
          <a:p>
            <a:pPr marR="0" lvl="0" algn="l" defTabSz="914400" rtl="0" eaLnBrk="1" fontAlgn="auto" latinLnBrk="0" hangingPunct="1">
              <a:lnSpc>
                <a:spcPct val="100000"/>
              </a:lnSpc>
              <a:spcBef>
                <a:spcPts val="0"/>
              </a:spcBef>
              <a:spcAft>
                <a:spcPts val="0"/>
              </a:spcAft>
              <a:buClrTx/>
              <a:buSzTx/>
              <a:tabLst/>
              <a:defRPr/>
            </a:pPr>
            <a:endPar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100" kern="100">
                <a:solidFill>
                  <a:prstClr val="black"/>
                </a:solidFill>
                <a:latin typeface="Open Sans" panose="020B0606030504020204" pitchFamily="34" charset="0"/>
                <a:ea typeface="Open Sans" panose="020B0606030504020204" pitchFamily="34" charset="0"/>
                <a:cs typeface="Open Sans" panose="020B0606030504020204" pitchFamily="34" charset="0"/>
              </a:rPr>
              <a:t>Include the counterparties that were screened/due diligence was conducted (note: at least one counterparty must be included for each alert, unless all counterparties are well-known entities)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115FECF2-6B91-870C-2428-CB550A6B48CC}"/>
              </a:ext>
            </a:extLst>
          </p:cNvPr>
          <p:cNvSpPr txBox="1"/>
          <p:nvPr/>
        </p:nvSpPr>
        <p:spPr>
          <a:xfrm>
            <a:off x="6157201" y="4825699"/>
            <a:ext cx="5039329" cy="153888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SELECT ALERT DISPOSITION REASON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1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Based on the determination of suspicious or not suspicious, select the applicable reason(s) for the determination (note: at least one reason must be selected in order to progress)</a:t>
            </a:r>
            <a:endPar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pPr marL="171450" marR="0" lvl="0" indent="-1714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Include additional commentary / details as necessary in Alert Notes applicable reason(s) for disposition</a:t>
            </a:r>
            <a:endParaRPr kumimoji="0" lang="en-US" sz="11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54" name="Straight Connector 53">
            <a:extLst>
              <a:ext uri="{FF2B5EF4-FFF2-40B4-BE49-F238E27FC236}">
                <a16:creationId xmlns:a16="http://schemas.microsoft.com/office/drawing/2014/main" id="{B92C0B06-DD21-605C-7666-E3E13EC8F356}"/>
              </a:ext>
            </a:extLst>
          </p:cNvPr>
          <p:cNvCxnSpPr>
            <a:cxnSpLocks/>
          </p:cNvCxnSpPr>
          <p:nvPr/>
        </p:nvCxnSpPr>
        <p:spPr>
          <a:xfrm>
            <a:off x="6237975" y="3851518"/>
            <a:ext cx="4678841"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D076974-0528-D11E-C3AE-E5EF78AB3272}"/>
              </a:ext>
            </a:extLst>
          </p:cNvPr>
          <p:cNvSpPr/>
          <p:nvPr/>
        </p:nvSpPr>
        <p:spPr>
          <a:xfrm>
            <a:off x="5798799" y="3569891"/>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sp>
        <p:nvSpPr>
          <p:cNvPr id="56" name="Oval 55">
            <a:extLst>
              <a:ext uri="{FF2B5EF4-FFF2-40B4-BE49-F238E27FC236}">
                <a16:creationId xmlns:a16="http://schemas.microsoft.com/office/drawing/2014/main" id="{06B8CE29-3D1D-5D62-9FCE-3A37A5690299}"/>
              </a:ext>
            </a:extLst>
          </p:cNvPr>
          <p:cNvSpPr/>
          <p:nvPr/>
        </p:nvSpPr>
        <p:spPr>
          <a:xfrm>
            <a:off x="5798799" y="4827066"/>
            <a:ext cx="274320" cy="2743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cxnSp>
        <p:nvCxnSpPr>
          <p:cNvPr id="58" name="Straight Connector 57">
            <a:extLst>
              <a:ext uri="{FF2B5EF4-FFF2-40B4-BE49-F238E27FC236}">
                <a16:creationId xmlns:a16="http://schemas.microsoft.com/office/drawing/2014/main" id="{6559CEF2-590C-A64C-AEF0-580E8A8DC5B2}"/>
              </a:ext>
            </a:extLst>
          </p:cNvPr>
          <p:cNvCxnSpPr>
            <a:cxnSpLocks/>
          </p:cNvCxnSpPr>
          <p:nvPr/>
        </p:nvCxnSpPr>
        <p:spPr>
          <a:xfrm>
            <a:off x="6237975" y="5110710"/>
            <a:ext cx="4678840"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805ECBA-97E3-6477-D33B-5E16806AF4D5}"/>
              </a:ext>
            </a:extLst>
          </p:cNvPr>
          <p:cNvCxnSpPr>
            <a:cxnSpLocks/>
          </p:cNvCxnSpPr>
          <p:nvPr/>
        </p:nvCxnSpPr>
        <p:spPr>
          <a:xfrm>
            <a:off x="4942114" y="2120900"/>
            <a:ext cx="0" cy="301623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FF7675A-22B1-39D5-62C0-D723EE2A2EE2}"/>
              </a:ext>
            </a:extLst>
          </p:cNvPr>
          <p:cNvSpPr txBox="1"/>
          <p:nvPr/>
        </p:nvSpPr>
        <p:spPr>
          <a:xfrm>
            <a:off x="11327932" y="97542"/>
            <a:ext cx="53732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a:solidFill>
                  <a:prstClr val="black"/>
                </a:solidFill>
                <a:latin typeface="Open Sans" panose="020B0606030504020204" pitchFamily="34" charset="0"/>
                <a:ea typeface="Open Sans" panose="020B0606030504020204" pitchFamily="34" charset="0"/>
                <a:cs typeface="Open Sans" panose="020B0606030504020204" pitchFamily="34" charset="0"/>
              </a:rPr>
              <a:t>9</a:t>
            </a:r>
            <a:endParaRPr kumimoji="0" lang="en-US" sz="4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2" name="Straight Connector 11">
            <a:extLst>
              <a:ext uri="{FF2B5EF4-FFF2-40B4-BE49-F238E27FC236}">
                <a16:creationId xmlns:a16="http://schemas.microsoft.com/office/drawing/2014/main" id="{FEA27972-48D4-C191-A4E5-B03C320FEDA9}"/>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F0A3A8-C5DF-B428-40E9-B0864999FACE}"/>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C1D542-C41C-8AD5-B4A4-DE92A9DCE42B}"/>
              </a:ext>
            </a:extLst>
          </p:cNvPr>
          <p:cNvSpPr txBox="1"/>
          <p:nvPr/>
        </p:nvSpPr>
        <p:spPr>
          <a:xfrm>
            <a:off x="11247778" y="124278"/>
            <a:ext cx="4489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STEP</a:t>
            </a:r>
          </a:p>
        </p:txBody>
      </p:sp>
      <p:cxnSp>
        <p:nvCxnSpPr>
          <p:cNvPr id="28" name="Straight Connector 27">
            <a:extLst>
              <a:ext uri="{FF2B5EF4-FFF2-40B4-BE49-F238E27FC236}">
                <a16:creationId xmlns:a16="http://schemas.microsoft.com/office/drawing/2014/main" id="{399EA566-1203-0228-3FFC-28CC14960DFE}"/>
              </a:ext>
            </a:extLst>
          </p:cNvPr>
          <p:cNvCxnSpPr>
            <a:cxnSpLocks/>
          </p:cNvCxnSpPr>
          <p:nvPr/>
        </p:nvCxnSpPr>
        <p:spPr>
          <a:xfrm>
            <a:off x="6237975" y="1780489"/>
            <a:ext cx="4678841"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665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Chevron 4">
            <a:extLst>
              <a:ext uri="{FF2B5EF4-FFF2-40B4-BE49-F238E27FC236}">
                <a16:creationId xmlns:a16="http://schemas.microsoft.com/office/drawing/2014/main" id="{5B7334DD-FEA6-272F-2B37-61FEAFF20921}"/>
              </a:ext>
            </a:extLst>
          </p:cNvPr>
          <p:cNvSpPr/>
          <p:nvPr/>
        </p:nvSpPr>
        <p:spPr bwMode="gray">
          <a:xfrm>
            <a:off x="444501" y="1700486"/>
            <a:ext cx="3796574" cy="444871"/>
          </a:xfrm>
          <a:prstGeom prst="chevron">
            <a:avLst/>
          </a:prstGeom>
          <a:solidFill>
            <a:schemeClr val="bg1">
              <a:lumMod val="6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a:ln>
                  <a:noFill/>
                </a:ln>
                <a:solidFill>
                  <a:schemeClr val="bg1">
                    <a:lumMod val="8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Phase I: </a:t>
            </a:r>
            <a:r>
              <a:rPr lang="en-US" sz="1100" b="1">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Data Preparation and Rules Configuration</a:t>
            </a:r>
            <a:endParaRPr kumimoji="0" lang="en-US" sz="1100" b="1" i="0" u="none" strike="noStrike" kern="1200" cap="none" spc="0" normalizeH="0" baseline="0" noProof="0">
              <a:ln>
                <a:noFill/>
              </a:ln>
              <a:solidFill>
                <a:schemeClr val="bg1">
                  <a:lumMod val="8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 name="Arrow: Chevron 5">
            <a:extLst>
              <a:ext uri="{FF2B5EF4-FFF2-40B4-BE49-F238E27FC236}">
                <a16:creationId xmlns:a16="http://schemas.microsoft.com/office/drawing/2014/main" id="{5ED37E79-5316-9212-6730-B09159D1708B}"/>
              </a:ext>
            </a:extLst>
          </p:cNvPr>
          <p:cNvSpPr/>
          <p:nvPr/>
        </p:nvSpPr>
        <p:spPr bwMode="gray">
          <a:xfrm>
            <a:off x="4253775" y="1700405"/>
            <a:ext cx="3796574" cy="446619"/>
          </a:xfrm>
          <a:prstGeom prst="chevron">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Phase II: Case Investigation and Resolution</a:t>
            </a:r>
          </a:p>
        </p:txBody>
      </p:sp>
      <p:sp>
        <p:nvSpPr>
          <p:cNvPr id="7" name="Arrow: Chevron 6">
            <a:extLst>
              <a:ext uri="{FF2B5EF4-FFF2-40B4-BE49-F238E27FC236}">
                <a16:creationId xmlns:a16="http://schemas.microsoft.com/office/drawing/2014/main" id="{02A1FAC8-0556-AAF7-92D1-95FACCF566AB}"/>
              </a:ext>
            </a:extLst>
          </p:cNvPr>
          <p:cNvSpPr/>
          <p:nvPr/>
        </p:nvSpPr>
        <p:spPr bwMode="gray">
          <a:xfrm>
            <a:off x="8083514" y="1700405"/>
            <a:ext cx="3796574" cy="446619"/>
          </a:xfrm>
          <a:prstGeom prst="chevron">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100" b="1" i="0" u="none" strike="noStrike" kern="1200" cap="none" spc="0" normalizeH="0" baseline="0" noProof="0">
                <a:ln>
                  <a:noFill/>
                </a:ln>
                <a:solidFill>
                  <a:schemeClr val="bg1">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Phase III: Final Report </a:t>
            </a:r>
          </a:p>
        </p:txBody>
      </p:sp>
      <p:grpSp>
        <p:nvGrpSpPr>
          <p:cNvPr id="9" name="Group 8">
            <a:extLst>
              <a:ext uri="{FF2B5EF4-FFF2-40B4-BE49-F238E27FC236}">
                <a16:creationId xmlns:a16="http://schemas.microsoft.com/office/drawing/2014/main" id="{44A0D44B-74B1-B665-71F0-0D5115852252}"/>
              </a:ext>
            </a:extLst>
          </p:cNvPr>
          <p:cNvGrpSpPr/>
          <p:nvPr/>
        </p:nvGrpSpPr>
        <p:grpSpPr>
          <a:xfrm>
            <a:off x="444500" y="1386378"/>
            <a:ext cx="11435588" cy="261610"/>
            <a:chOff x="522758" y="1597553"/>
            <a:chExt cx="10515600" cy="261610"/>
          </a:xfrm>
        </p:grpSpPr>
        <p:cxnSp>
          <p:nvCxnSpPr>
            <p:cNvPr id="10" name="Straight Connector 9">
              <a:extLst>
                <a:ext uri="{FF2B5EF4-FFF2-40B4-BE49-F238E27FC236}">
                  <a16:creationId xmlns:a16="http://schemas.microsoft.com/office/drawing/2014/main" id="{14B5FA36-4F74-929B-FA9C-59017107C005}"/>
                </a:ext>
              </a:extLst>
            </p:cNvPr>
            <p:cNvCxnSpPr>
              <a:cxnSpLocks/>
            </p:cNvCxnSpPr>
            <p:nvPr/>
          </p:nvCxnSpPr>
          <p:spPr>
            <a:xfrm flipV="1">
              <a:off x="522758" y="1736051"/>
              <a:ext cx="10515600" cy="0"/>
            </a:xfrm>
            <a:prstGeom prst="line">
              <a:avLst/>
            </a:prstGeom>
            <a:ln>
              <a:solidFill>
                <a:schemeClr val="tx2"/>
              </a:solidFill>
            </a:ln>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D3EA63E4-8FFE-2271-EF91-1E7374DE9217}"/>
                </a:ext>
              </a:extLst>
            </p:cNvPr>
            <p:cNvSpPr txBox="1"/>
            <p:nvPr/>
          </p:nvSpPr>
          <p:spPr>
            <a:xfrm>
              <a:off x="4606256" y="1597553"/>
              <a:ext cx="2226684" cy="261610"/>
            </a:xfrm>
            <a:prstGeom prst="rect">
              <a:avLst/>
            </a:prstGeom>
            <a:solidFill>
              <a:schemeClr val="bg1"/>
            </a:solid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black"/>
                  </a:solidFill>
                  <a:latin typeface="Open Sans" panose="020B0606030504020204" pitchFamily="34" charset="0"/>
                  <a:ea typeface="Open Sans" panose="020B0606030504020204" pitchFamily="34" charset="0"/>
                  <a:cs typeface="Open Sans" panose="020B0606030504020204" pitchFamily="34" charset="0"/>
                </a:rPr>
                <a:t>Lookback </a:t>
              </a:r>
              <a:r>
                <a:rPr kumimoji="0" lang="en-US" sz="11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Approach</a:t>
              </a:r>
            </a:p>
          </p:txBody>
        </p:sp>
      </p:grpSp>
      <p:sp>
        <p:nvSpPr>
          <p:cNvPr id="13" name="TextBox 12">
            <a:extLst>
              <a:ext uri="{FF2B5EF4-FFF2-40B4-BE49-F238E27FC236}">
                <a16:creationId xmlns:a16="http://schemas.microsoft.com/office/drawing/2014/main" id="{E2FD1015-F91B-C242-44B1-983F3B53B197}"/>
              </a:ext>
            </a:extLst>
          </p:cNvPr>
          <p:cNvSpPr txBox="1"/>
          <p:nvPr/>
        </p:nvSpPr>
        <p:spPr>
          <a:xfrm rot="16200000">
            <a:off x="-7603" y="2529661"/>
            <a:ext cx="842879" cy="169277"/>
          </a:xfrm>
          <a:prstGeom prst="rect">
            <a:avLst/>
          </a:prstGeom>
          <a:solidFill>
            <a:schemeClr val="accent6">
              <a:lumMod val="40000"/>
              <a:lumOff val="60000"/>
            </a:schemeClr>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100" i="0" u="none" strike="noStrike" kern="1200" cap="none" spc="0" normalizeH="0" baseline="0" noProof="0">
                <a:ln>
                  <a:noFill/>
                </a:ln>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Objective</a:t>
            </a:r>
          </a:p>
        </p:txBody>
      </p:sp>
      <p:sp>
        <p:nvSpPr>
          <p:cNvPr id="16" name="TextBox 15">
            <a:extLst>
              <a:ext uri="{FF2B5EF4-FFF2-40B4-BE49-F238E27FC236}">
                <a16:creationId xmlns:a16="http://schemas.microsoft.com/office/drawing/2014/main" id="{2039B6F4-8056-E5AB-BEF6-482769E597A7}"/>
              </a:ext>
            </a:extLst>
          </p:cNvPr>
          <p:cNvSpPr txBox="1"/>
          <p:nvPr/>
        </p:nvSpPr>
        <p:spPr>
          <a:xfrm rot="16200000">
            <a:off x="-1385470" y="4797910"/>
            <a:ext cx="3598613" cy="169277"/>
          </a:xfrm>
          <a:prstGeom prst="rect">
            <a:avLst/>
          </a:prstGeom>
          <a:solidFill>
            <a:schemeClr val="accent6">
              <a:lumMod val="40000"/>
              <a:lumOff val="60000"/>
            </a:schemeClr>
          </a:solid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1100" i="0" u="none" strike="noStrike" kern="1200" cap="none" spc="0" normalizeH="0" baseline="0" noProof="0">
                <a:ln>
                  <a:noFill/>
                </a:ln>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Activities</a:t>
            </a:r>
          </a:p>
        </p:txBody>
      </p:sp>
      <p:sp>
        <p:nvSpPr>
          <p:cNvPr id="23" name="Title 2">
            <a:extLst>
              <a:ext uri="{FF2B5EF4-FFF2-40B4-BE49-F238E27FC236}">
                <a16:creationId xmlns:a16="http://schemas.microsoft.com/office/drawing/2014/main" id="{F56C82CD-E036-A18F-9094-062017CC9523}"/>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defPPr>
              <a:defRPr lang="en-US"/>
            </a:defPPr>
            <a:lvl1pPr marR="0" lvl="0" indent="0" fontAlgn="auto">
              <a:lnSpc>
                <a:spcPct val="90000"/>
              </a:lnSpc>
              <a:spcBef>
                <a:spcPct val="0"/>
              </a:spcBef>
              <a:spcAft>
                <a:spcPts val="0"/>
              </a:spcAft>
              <a:buClrTx/>
              <a:buSzTx/>
              <a:buFontTx/>
              <a:buNone/>
              <a:tabLst/>
              <a:defRPr sz="2400">
                <a:solidFill>
                  <a:prstClr val="black"/>
                </a:solidFill>
                <a:latin typeface="Open Sans Light"/>
                <a:ea typeface="Open Sans Light"/>
                <a:cs typeface="Calibri Light" panose="020F0302020204030204" pitchFamily="34" charset="0"/>
              </a:defRPr>
            </a:lvl1pPr>
          </a:lstStyle>
          <a:p>
            <a:r>
              <a:rPr lang="en-US" sz="1800">
                <a:latin typeface="Open Sans" panose="020B0606030504020204" pitchFamily="34" charset="0"/>
                <a:ea typeface="Open Sans" panose="020B0606030504020204" pitchFamily="34" charset="0"/>
                <a:cs typeface="Open Sans" panose="020B0606030504020204" pitchFamily="34" charset="0"/>
              </a:rPr>
              <a:t>GD Lookback Approach</a:t>
            </a:r>
          </a:p>
        </p:txBody>
      </p:sp>
      <p:sp>
        <p:nvSpPr>
          <p:cNvPr id="24" name="object 4">
            <a:extLst>
              <a:ext uri="{FF2B5EF4-FFF2-40B4-BE49-F238E27FC236}">
                <a16:creationId xmlns:a16="http://schemas.microsoft.com/office/drawing/2014/main" id="{867C28DA-A39D-A159-B19D-EEAFC7CA5EAA}"/>
              </a:ext>
            </a:extLst>
          </p:cNvPr>
          <p:cNvSpPr txBox="1"/>
          <p:nvPr/>
        </p:nvSpPr>
        <p:spPr>
          <a:xfrm>
            <a:off x="456742" y="712643"/>
            <a:ext cx="11027415" cy="586639"/>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1400" b="0" i="0" u="none" strike="noStrike" kern="1200" cap="none" spc="0" normalizeH="0" baseline="0" noProof="0">
                <a:ln>
                  <a:noFill/>
                </a:ln>
                <a:solidFill>
                  <a:schemeClr val="accent6">
                    <a:lumMod val="50000"/>
                  </a:schemeClr>
                </a:solidFill>
                <a:effectLst/>
                <a:uLnTx/>
                <a:uFillTx/>
                <a:ea typeface="Open Sans"/>
                <a:cs typeface="Open Sans"/>
              </a:rPr>
              <a:t>DTBA will perform Transaction Monitoring Lookback (the “Lookback”) </a:t>
            </a:r>
            <a:r>
              <a:rPr kumimoji="0" lang="en-US" sz="1400" b="0" i="0" u="none" kern="1200" cap="none" spc="0" normalizeH="0" baseline="0" noProof="0">
                <a:ln>
                  <a:noFill/>
                </a:ln>
                <a:solidFill>
                  <a:schemeClr val="accent6">
                    <a:lumMod val="50000"/>
                  </a:schemeClr>
                </a:solidFill>
                <a:effectLst/>
                <a:uLnTx/>
                <a:uFillTx/>
                <a:ea typeface="Open Sans"/>
                <a:cs typeface="Open Sans"/>
              </a:rPr>
              <a:t>activities using</a:t>
            </a:r>
            <a:r>
              <a:rPr kumimoji="0" lang="en-US" sz="1400" b="0" i="0" u="none" strike="noStrike" kern="1200" cap="none" spc="0" normalizeH="0" baseline="0" noProof="0">
                <a:ln>
                  <a:noFill/>
                </a:ln>
                <a:solidFill>
                  <a:schemeClr val="accent6">
                    <a:lumMod val="50000"/>
                  </a:schemeClr>
                </a:solidFill>
                <a:effectLst/>
                <a:uLnTx/>
                <a:uFillTx/>
                <a:ea typeface="Open Sans"/>
                <a:cs typeface="Open Sans"/>
              </a:rPr>
              <a:t> a three-phased approach</a:t>
            </a:r>
            <a:r>
              <a:rPr lang="en-US">
                <a:solidFill>
                  <a:schemeClr val="accent6">
                    <a:lumMod val="50000"/>
                  </a:schemeClr>
                </a:solidFill>
                <a:ea typeface="Open Sans"/>
                <a:cs typeface="Open Sans"/>
              </a:rPr>
              <a:t>.  DTBA completed Phase 1 in May 2025 and is submitting the scope and rules to the Federal Reserve Bank (“FRB”)  prior to starting on the case investigations in Phase 2.</a:t>
            </a:r>
            <a:endParaRPr lang="en-US" sz="1400" b="0" i="0" u="none" strike="noStrike" kern="1200" cap="none" spc="0" normalizeH="0" baseline="0" noProof="0">
              <a:ln>
                <a:noFill/>
              </a:ln>
              <a:solidFill>
                <a:schemeClr val="accent6">
                  <a:lumMod val="50000"/>
                </a:schemeClr>
              </a:solidFill>
              <a:effectLst/>
              <a:uLnTx/>
              <a:uFillTx/>
              <a:latin typeface="Open Sans" panose="020B0606030504020204" pitchFamily="34" charset="0"/>
            </a:endParaRPr>
          </a:p>
        </p:txBody>
      </p:sp>
      <p:sp>
        <p:nvSpPr>
          <p:cNvPr id="18" name="TextBox 17">
            <a:extLst>
              <a:ext uri="{FF2B5EF4-FFF2-40B4-BE49-F238E27FC236}">
                <a16:creationId xmlns:a16="http://schemas.microsoft.com/office/drawing/2014/main" id="{9E2697DC-8F72-A0E5-C53A-253AD59E2C35}"/>
              </a:ext>
            </a:extLst>
          </p:cNvPr>
          <p:cNvSpPr txBox="1"/>
          <p:nvPr/>
        </p:nvSpPr>
        <p:spPr>
          <a:xfrm>
            <a:off x="557320" y="2179969"/>
            <a:ext cx="3474719" cy="246221"/>
          </a:xfrm>
          <a:prstGeom prst="rect">
            <a:avLst/>
          </a:prstGeom>
          <a:solidFill>
            <a:schemeClr val="bg1">
              <a:lumMod val="65000"/>
            </a:schemeClr>
          </a:solidFill>
        </p:spPr>
        <p:txBody>
          <a:bodyPr wrap="square">
            <a:spAutoFit/>
          </a:bodyPr>
          <a:lstStyle/>
          <a:p>
            <a:pPr marL="0" marR="0" lvl="0" indent="0" algn="ctr" defTabSz="914400" rtl="0" eaLnBrk="1" fontAlgn="auto" latinLnBrk="0" hangingPunct="1">
              <a:lnSpc>
                <a:spcPct val="100000"/>
              </a:lnSpc>
              <a:spcBef>
                <a:spcPts val="300"/>
              </a:spcBef>
              <a:spcAft>
                <a:spcPts val="600"/>
              </a:spcAft>
              <a:buClrTx/>
              <a:buSzTx/>
              <a:buFontTx/>
              <a:buNone/>
              <a:tabLst/>
              <a:defRPr/>
            </a:pPr>
            <a:r>
              <a:rPr kumimoji="0" lang="en-US" sz="1000" b="1" i="1" u="none" strike="noStrike" kern="1200" cap="none" spc="0" normalizeH="0" baseline="0" noProof="0">
                <a:ln>
                  <a:noFill/>
                </a:ln>
                <a:solidFill>
                  <a:schemeClr val="bg1">
                    <a:lumMod val="85000"/>
                  </a:schemeClr>
                </a:solidFill>
                <a:effectLst/>
                <a:uLnTx/>
                <a:uFillTx/>
                <a:latin typeface="Verdana"/>
                <a:ea typeface="Open Sans" panose="020B0606030504020204" pitchFamily="34" charset="0"/>
                <a:cs typeface="Open Sans" panose="020B0606030504020204" pitchFamily="34" charset="0"/>
              </a:rPr>
              <a:t>Complete: 7</a:t>
            </a:r>
            <a:r>
              <a:rPr lang="en-US" sz="1000" b="1" i="1">
                <a:solidFill>
                  <a:schemeClr val="bg1">
                    <a:lumMod val="85000"/>
                  </a:schemeClr>
                </a:solidFill>
                <a:latin typeface="Verdana"/>
                <a:ea typeface="Open Sans" panose="020B0606030504020204" pitchFamily="34" charset="0"/>
                <a:cs typeface="Open Sans" panose="020B0606030504020204" pitchFamily="34" charset="0"/>
              </a:rPr>
              <a:t> </a:t>
            </a:r>
            <a:r>
              <a:rPr kumimoji="0" lang="en-US" sz="1000" b="1" i="1" u="none" strike="noStrike" kern="1200" cap="none" spc="0" normalizeH="0" baseline="0" noProof="0">
                <a:ln>
                  <a:noFill/>
                </a:ln>
                <a:solidFill>
                  <a:schemeClr val="bg1">
                    <a:lumMod val="85000"/>
                  </a:schemeClr>
                </a:solidFill>
                <a:effectLst/>
                <a:uLnTx/>
                <a:uFillTx/>
                <a:latin typeface="Verdana"/>
                <a:ea typeface="Open Sans" panose="020B0606030504020204" pitchFamily="34" charset="0"/>
                <a:cs typeface="Open Sans" panose="020B0606030504020204" pitchFamily="34" charset="0"/>
              </a:rPr>
              <a:t>months</a:t>
            </a:r>
            <a:endParaRPr kumimoji="0" lang="en-US" sz="1000" b="1" i="1" u="none" strike="noStrike" kern="1200" cap="none" spc="0" normalizeH="0" baseline="0" noProof="0">
              <a:ln>
                <a:noFill/>
              </a:ln>
              <a:solidFill>
                <a:schemeClr val="bg1">
                  <a:lumMod val="85000"/>
                </a:schemeClr>
              </a:solidFill>
              <a:effectLst/>
              <a:uLnTx/>
              <a:uFillTx/>
              <a:latin typeface="Verdana"/>
              <a:ea typeface="+mn-ea"/>
              <a:cs typeface="+mn-cs"/>
            </a:endParaRPr>
          </a:p>
        </p:txBody>
      </p:sp>
      <p:sp>
        <p:nvSpPr>
          <p:cNvPr id="19" name="TextBox 18">
            <a:extLst>
              <a:ext uri="{FF2B5EF4-FFF2-40B4-BE49-F238E27FC236}">
                <a16:creationId xmlns:a16="http://schemas.microsoft.com/office/drawing/2014/main" id="{23621B8C-D7EB-E9A7-18AC-180A2FCB8C6A}"/>
              </a:ext>
            </a:extLst>
          </p:cNvPr>
          <p:cNvSpPr txBox="1"/>
          <p:nvPr/>
        </p:nvSpPr>
        <p:spPr>
          <a:xfrm>
            <a:off x="4358639" y="2192860"/>
            <a:ext cx="3474721" cy="246221"/>
          </a:xfrm>
          <a:prstGeom prst="rect">
            <a:avLst/>
          </a:prstGeom>
          <a:solidFill>
            <a:schemeClr val="accent6">
              <a:lumMod val="60000"/>
              <a:lumOff val="40000"/>
            </a:schemeClr>
          </a:solidFill>
        </p:spPr>
        <p:txBody>
          <a:bodyPr wrap="square">
            <a:spAutoFit/>
          </a:bodyPr>
          <a:lstStyle/>
          <a:p>
            <a:pPr marL="0" marR="0" lvl="0" indent="0" algn="ctr" defTabSz="914400" rtl="0" eaLnBrk="1" fontAlgn="auto" latinLnBrk="0" hangingPunct="1">
              <a:lnSpc>
                <a:spcPct val="100000"/>
              </a:lnSpc>
              <a:spcBef>
                <a:spcPts val="300"/>
              </a:spcBef>
              <a:spcAft>
                <a:spcPts val="600"/>
              </a:spcAft>
              <a:buClrTx/>
              <a:buSzTx/>
              <a:buFontTx/>
              <a:buNone/>
              <a:tabLst/>
              <a:defRPr/>
            </a:pPr>
            <a:r>
              <a:rPr kumimoji="0" lang="en-US" sz="1000" b="1" i="1" u="none" strike="noStrike" kern="1200" cap="none" spc="0" normalizeH="0" baseline="0" noProof="0">
                <a:ln>
                  <a:noFill/>
                </a:ln>
                <a:solidFill>
                  <a:srgbClr val="000000"/>
                </a:solidFill>
                <a:effectLst/>
                <a:uLnTx/>
                <a:uFillTx/>
                <a:latin typeface="Verdana"/>
                <a:ea typeface="Open Sans" panose="020B0606030504020204" pitchFamily="34" charset="0"/>
                <a:cs typeface="Open Sans" panose="020B0606030504020204" pitchFamily="34" charset="0"/>
              </a:rPr>
              <a:t>Estimated timeline: 6 to 7 months</a:t>
            </a:r>
            <a:endParaRPr kumimoji="0" lang="en-US" sz="1000" b="1" i="1" u="none" strike="noStrike" kern="1200" cap="none" spc="0" normalizeH="0" baseline="0" noProof="0">
              <a:ln>
                <a:noFill/>
              </a:ln>
              <a:solidFill>
                <a:prstClr val="black"/>
              </a:solidFill>
              <a:effectLst/>
              <a:uLnTx/>
              <a:uFillTx/>
              <a:latin typeface="Verdana"/>
              <a:ea typeface="+mn-ea"/>
              <a:cs typeface="+mn-cs"/>
            </a:endParaRPr>
          </a:p>
        </p:txBody>
      </p:sp>
      <p:sp>
        <p:nvSpPr>
          <p:cNvPr id="20" name="TextBox 19">
            <a:extLst>
              <a:ext uri="{FF2B5EF4-FFF2-40B4-BE49-F238E27FC236}">
                <a16:creationId xmlns:a16="http://schemas.microsoft.com/office/drawing/2014/main" id="{40EC5A30-4BF8-FBBE-1C4E-D682EED68FE8}"/>
              </a:ext>
            </a:extLst>
          </p:cNvPr>
          <p:cNvSpPr txBox="1"/>
          <p:nvPr/>
        </p:nvSpPr>
        <p:spPr>
          <a:xfrm>
            <a:off x="8195877" y="2174794"/>
            <a:ext cx="3474721" cy="246221"/>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300"/>
              </a:spcBef>
              <a:spcAft>
                <a:spcPts val="600"/>
              </a:spcAft>
              <a:buClrTx/>
              <a:buSzTx/>
              <a:buFontTx/>
              <a:buNone/>
              <a:tabLst/>
              <a:defRPr/>
            </a:pPr>
            <a:r>
              <a:rPr kumimoji="0" lang="en-US" sz="1000" b="1" i="1" u="none" strike="noStrike" kern="1200" cap="none" spc="0" normalizeH="0" baseline="0" noProof="0">
                <a:ln>
                  <a:noFill/>
                </a:ln>
                <a:solidFill>
                  <a:schemeClr val="bg1">
                    <a:lumMod val="50000"/>
                  </a:schemeClr>
                </a:solidFill>
                <a:effectLst/>
                <a:uLnTx/>
                <a:uFillTx/>
                <a:latin typeface="Verdana"/>
                <a:ea typeface="Open Sans" panose="020B0606030504020204" pitchFamily="34" charset="0"/>
                <a:cs typeface="Open Sans" panose="020B0606030504020204" pitchFamily="34" charset="0"/>
              </a:rPr>
              <a:t>Estimated timeline: </a:t>
            </a:r>
            <a:r>
              <a:rPr lang="en-US" sz="1000" b="1" i="1">
                <a:solidFill>
                  <a:schemeClr val="bg1">
                    <a:lumMod val="50000"/>
                  </a:schemeClr>
                </a:solidFill>
                <a:latin typeface="Verdana"/>
                <a:ea typeface="Open Sans" panose="020B0606030504020204" pitchFamily="34" charset="0"/>
                <a:cs typeface="Open Sans" panose="020B0606030504020204" pitchFamily="34" charset="0"/>
              </a:rPr>
              <a:t>6</a:t>
            </a:r>
            <a:r>
              <a:rPr kumimoji="0" lang="en-US" sz="1000" b="1" i="1" u="none" strike="noStrike" kern="1200" cap="none" spc="0" normalizeH="0" baseline="0" noProof="0">
                <a:ln>
                  <a:noFill/>
                </a:ln>
                <a:solidFill>
                  <a:schemeClr val="bg1">
                    <a:lumMod val="50000"/>
                  </a:schemeClr>
                </a:solidFill>
                <a:effectLst/>
                <a:uLnTx/>
                <a:uFillTx/>
                <a:latin typeface="Verdana"/>
                <a:ea typeface="Open Sans" panose="020B0606030504020204" pitchFamily="34" charset="0"/>
                <a:cs typeface="Open Sans" panose="020B0606030504020204" pitchFamily="34" charset="0"/>
              </a:rPr>
              <a:t> weeks</a:t>
            </a:r>
            <a:endParaRPr kumimoji="0" lang="en-US" sz="1000" b="1" i="1" u="none" strike="noStrike" kern="1200" cap="none" spc="0" normalizeH="0" baseline="0" noProof="0">
              <a:ln>
                <a:noFill/>
              </a:ln>
              <a:solidFill>
                <a:schemeClr val="bg1">
                  <a:lumMod val="50000"/>
                </a:schemeClr>
              </a:solidFill>
              <a:effectLst/>
              <a:uLnTx/>
              <a:uFillTx/>
              <a:latin typeface="Verdana"/>
              <a:ea typeface="+mn-ea"/>
              <a:cs typeface="+mn-cs"/>
            </a:endParaRPr>
          </a:p>
        </p:txBody>
      </p:sp>
      <p:sp>
        <p:nvSpPr>
          <p:cNvPr id="2" name="TextBox 1">
            <a:extLst>
              <a:ext uri="{FF2B5EF4-FFF2-40B4-BE49-F238E27FC236}">
                <a16:creationId xmlns:a16="http://schemas.microsoft.com/office/drawing/2014/main" id="{9C171CA6-7AA3-3A65-8A8B-0C034B3FD101}"/>
              </a:ext>
            </a:extLst>
          </p:cNvPr>
          <p:cNvSpPr txBox="1"/>
          <p:nvPr/>
        </p:nvSpPr>
        <p:spPr>
          <a:xfrm>
            <a:off x="4358639" y="2437865"/>
            <a:ext cx="3474721" cy="4078039"/>
          </a:xfrm>
          <a:prstGeom prst="rect">
            <a:avLst/>
          </a:prstGeom>
          <a:solidFill>
            <a:schemeClr val="accent6">
              <a:lumMod val="60000"/>
              <a:lumOff val="40000"/>
            </a:schemeClr>
          </a:solidFill>
        </p:spPr>
        <p:txBody>
          <a:bodyPr wrap="square" rtlCol="0">
            <a:spAutoFit/>
          </a:bodyPr>
          <a:lstStyle/>
          <a:p>
            <a:pPr defTabSz="1219170">
              <a:spcAft>
                <a:spcPts val="600"/>
              </a:spcAft>
            </a:pPr>
            <a:r>
              <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Investigate cases to identify potentially suspicious activity</a:t>
            </a:r>
          </a:p>
          <a:p>
            <a:pPr defTabSz="1219170">
              <a:spcAft>
                <a:spcPts val="600"/>
              </a:spcAft>
            </a:pPr>
            <a:endParaRPr lang="en-US" sz="1100" b="0" kern="1200" noProof="0">
              <a:solidFill>
                <a:schemeClr val="tx1"/>
              </a:solidFill>
              <a:latin typeface="Open Sans"/>
              <a:ea typeface="Open Sans"/>
              <a:cs typeface="Open Sans"/>
            </a:endParaRPr>
          </a:p>
          <a:p>
            <a:pPr marL="171450" indent="-171450" algn="l" defTabSz="1219170" rtl="0" eaLnBrk="1" latinLnBrk="0" hangingPunct="1">
              <a:spcAft>
                <a:spcPts val="600"/>
              </a:spcAft>
              <a:buFont typeface="Arial" panose="020B0604020202020204" pitchFamily="34" charset="0"/>
              <a:buChar char="•"/>
            </a:pPr>
            <a:r>
              <a:rPr lang="en-US" sz="1100" b="0" kern="1200" noProof="0">
                <a:solidFill>
                  <a:schemeClr val="tx1"/>
                </a:solidFill>
                <a:latin typeface="Open Sans"/>
                <a:ea typeface="Open Sans"/>
                <a:cs typeface="Open Sans"/>
              </a:rPr>
              <a:t>Investigate cases generated in Phase 1 in accordance with investigation protocols and procedures</a:t>
            </a:r>
          </a:p>
          <a:p>
            <a:pPr marL="171450" indent="-171450" algn="l" defTabSz="1219170" rtl="0" eaLnBrk="1" latinLnBrk="0" hangingPunct="1">
              <a:spcAft>
                <a:spcPts val="600"/>
              </a:spcAft>
              <a:buFont typeface="Arial" panose="020B0604020202020204" pitchFamily="34" charset="0"/>
              <a:buChar char="•"/>
            </a:pPr>
            <a:r>
              <a:rPr lang="en-US" sz="1100" b="0" kern="1200" noProof="0">
                <a:solidFill>
                  <a:schemeClr val="tx1"/>
                </a:solidFill>
                <a:latin typeface="Open Sans"/>
                <a:ea typeface="Open Sans"/>
                <a:cs typeface="Open Sans"/>
              </a:rPr>
              <a:t>Disposition cases as no further action or potentially suspicious (escalation)</a:t>
            </a:r>
          </a:p>
          <a:p>
            <a:pPr marL="171450" indent="-171450" algn="l" defTabSz="1219170" rtl="0" eaLnBrk="1" latinLnBrk="0" hangingPunct="1">
              <a:spcAft>
                <a:spcPts val="600"/>
              </a:spcAft>
              <a:buFont typeface="Arial" panose="020B0604020202020204" pitchFamily="34" charset="0"/>
              <a:buChar char="•"/>
            </a:pPr>
            <a:r>
              <a:rPr lang="en-US" sz="1100" b="0" kern="1200" noProof="0">
                <a:solidFill>
                  <a:schemeClr val="tx1"/>
                </a:solidFill>
                <a:latin typeface="Open Sans"/>
                <a:ea typeface="Open Sans"/>
                <a:cs typeface="Open Sans"/>
              </a:rPr>
              <a:t>Conduct quality control review activities to monitor adherence to protocols, procedures, and the soundness of case dispositions</a:t>
            </a: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0" kern="1200" noProof="0">
                <a:solidFill>
                  <a:schemeClr val="tx1"/>
                </a:solidFill>
                <a:latin typeface="Open Sans"/>
                <a:ea typeface="Open Sans"/>
                <a:cs typeface="Open Sans"/>
              </a:rPr>
              <a:t>Escalate potentially suspicious cases to Green Dot for SAR consideration and final disposition</a:t>
            </a:r>
            <a:endParaRPr lang="en-US" sz="800" b="0" kern="1200" noProof="0">
              <a:solidFill>
                <a:schemeClr val="tx1"/>
              </a:solidFill>
              <a:latin typeface="Open Sans"/>
              <a:ea typeface="Open Sans"/>
              <a:cs typeface="Open Sans"/>
            </a:endParaRP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800">
              <a:latin typeface="Open Sans"/>
              <a:ea typeface="Open Sans"/>
              <a:cs typeface="Open Sans"/>
            </a:endParaRP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800" b="0" kern="1200" noProof="0">
              <a:solidFill>
                <a:schemeClr val="tx1"/>
              </a:solidFill>
              <a:latin typeface="Open Sans"/>
              <a:ea typeface="Open Sans"/>
              <a:cs typeface="Open Sans"/>
            </a:endParaRP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800">
              <a:latin typeface="Open Sans"/>
              <a:ea typeface="Open Sans"/>
              <a:cs typeface="Open Sans"/>
            </a:endParaRP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800" b="0" kern="1200" noProof="0">
              <a:solidFill>
                <a:schemeClr val="tx1"/>
              </a:solidFill>
              <a:latin typeface="Open Sans"/>
              <a:ea typeface="Open Sans"/>
              <a:cs typeface="Open Sans"/>
            </a:endParaRP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800">
              <a:latin typeface="Open Sans"/>
              <a:ea typeface="Open Sans"/>
              <a:cs typeface="Open Sans"/>
            </a:endParaRP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800" b="0" kern="1200" noProof="0">
              <a:solidFill>
                <a:schemeClr val="tx1"/>
              </a:solidFill>
              <a:latin typeface="Open Sans"/>
              <a:ea typeface="Open Sans"/>
              <a:cs typeface="Open Sans"/>
            </a:endParaRPr>
          </a:p>
          <a:p>
            <a:pPr marL="171450" marR="0" lvl="0" indent="-171450" algn="l" defTabSz="121917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sz="800">
              <a:latin typeface="Open Sans"/>
              <a:ea typeface="Open Sans"/>
              <a:cs typeface="Open Sans"/>
            </a:endParaRPr>
          </a:p>
        </p:txBody>
      </p:sp>
      <p:sp>
        <p:nvSpPr>
          <p:cNvPr id="3" name="TextBox 2">
            <a:extLst>
              <a:ext uri="{FF2B5EF4-FFF2-40B4-BE49-F238E27FC236}">
                <a16:creationId xmlns:a16="http://schemas.microsoft.com/office/drawing/2014/main" id="{E4F74100-FA64-C405-CD59-D6CBC5CF554C}"/>
              </a:ext>
            </a:extLst>
          </p:cNvPr>
          <p:cNvSpPr txBox="1"/>
          <p:nvPr/>
        </p:nvSpPr>
        <p:spPr>
          <a:xfrm>
            <a:off x="8195875" y="2400388"/>
            <a:ext cx="3474721" cy="4108817"/>
          </a:xfrm>
          <a:prstGeom prst="rect">
            <a:avLst/>
          </a:prstGeom>
          <a:solidFill>
            <a:schemeClr val="bg1">
              <a:lumMod val="95000"/>
            </a:schemeClr>
          </a:solidFill>
        </p:spPr>
        <p:txBody>
          <a:bodyPr wrap="square" rtlCol="0">
            <a:spAutoFit/>
          </a:bodyPr>
          <a:lstStyle/>
          <a:p>
            <a:pPr>
              <a:spcAft>
                <a:spcPts val="600"/>
              </a:spcAft>
            </a:pPr>
            <a:r>
              <a:rPr kumimoji="0" lang="en-US" sz="1100" b="0" i="0" u="none" strike="noStrike" kern="1200" cap="none" spc="0" normalizeH="0" baseline="0" noProof="0">
                <a:ln>
                  <a:noFill/>
                </a:ln>
                <a:solidFill>
                  <a:schemeClr val="bg1">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Complete final Lookback report detailing results of the </a:t>
            </a:r>
            <a:r>
              <a:rPr lang="en-US" sz="1100">
                <a:solidFill>
                  <a:schemeClr val="bg1">
                    <a:lumMod val="50000"/>
                  </a:schemeClr>
                </a:solidFill>
                <a:latin typeface="Open Sans" panose="020B0606030504020204" pitchFamily="34" charset="0"/>
                <a:ea typeface="Open Sans" panose="020B0606030504020204" pitchFamily="34" charset="0"/>
                <a:cs typeface="Open Sans" panose="020B0606030504020204" pitchFamily="34" charset="0"/>
              </a:rPr>
              <a:t>Lookback</a:t>
            </a:r>
          </a:p>
          <a:p>
            <a:pPr>
              <a:spcAft>
                <a:spcPts val="600"/>
              </a:spcAft>
            </a:pPr>
            <a:endParaRPr kumimoji="0" lang="en-US" sz="1100" b="0" i="0" u="none" strike="noStrike" kern="1200" cap="none" spc="0" normalizeH="0" baseline="0" noProof="0">
              <a:ln>
                <a:noFill/>
              </a:ln>
              <a:solidFill>
                <a:schemeClr val="bg1">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indent="-171450" algn="l">
              <a:spcAft>
                <a:spcPts val="600"/>
              </a:spcAft>
              <a:buFont typeface="Arial" panose="020B0604020202020204" pitchFamily="34" charset="0"/>
              <a:buChar char="•"/>
            </a:pPr>
            <a:r>
              <a:rPr lang="en-US" sz="1100" b="0">
                <a:solidFill>
                  <a:schemeClr val="bg1">
                    <a:lumMod val="50000"/>
                  </a:schemeClr>
                </a:solidFill>
                <a:latin typeface="Open Sans"/>
                <a:ea typeface="Open Sans"/>
                <a:cs typeface="Open Sans"/>
              </a:rPr>
              <a:t>Draft final report that includes:</a:t>
            </a:r>
          </a:p>
          <a:p>
            <a:pPr marL="628650" lvl="1" indent="-171450" algn="l">
              <a:spcAft>
                <a:spcPts val="600"/>
              </a:spcAft>
              <a:buFont typeface="Arial" panose="020B0604020202020204" pitchFamily="34" charset="0"/>
              <a:buChar char="•"/>
            </a:pPr>
            <a:r>
              <a:rPr lang="en-US" sz="1100" b="0">
                <a:solidFill>
                  <a:schemeClr val="bg1">
                    <a:lumMod val="50000"/>
                  </a:schemeClr>
                </a:solidFill>
                <a:latin typeface="Open Sans"/>
                <a:ea typeface="Open Sans"/>
                <a:cs typeface="Open Sans"/>
              </a:rPr>
              <a:t>The methodology used to generate alerts and cases and conduct the Lookback</a:t>
            </a:r>
          </a:p>
          <a:p>
            <a:pPr marL="628650" lvl="1" indent="-171450" algn="l">
              <a:spcAft>
                <a:spcPts val="600"/>
              </a:spcAft>
              <a:buFont typeface="Arial" panose="020B0604020202020204" pitchFamily="34" charset="0"/>
              <a:buChar char="•"/>
            </a:pPr>
            <a:r>
              <a:rPr lang="en-US" sz="1100" b="0">
                <a:solidFill>
                  <a:schemeClr val="bg1">
                    <a:lumMod val="50000"/>
                  </a:schemeClr>
                </a:solidFill>
                <a:latin typeface="Open Sans"/>
                <a:ea typeface="Open Sans"/>
                <a:cs typeface="Open Sans"/>
              </a:rPr>
              <a:t>Investigation results, including a breakdown of no further action cases and cases escalated to Green Dot for SAR consideration</a:t>
            </a:r>
          </a:p>
          <a:p>
            <a:pPr marL="628650" lvl="1" indent="-171450" algn="l">
              <a:spcAft>
                <a:spcPts val="600"/>
              </a:spcAft>
              <a:buFont typeface="Arial" panose="020B0604020202020204" pitchFamily="34" charset="0"/>
              <a:buChar char="•"/>
            </a:pPr>
            <a:r>
              <a:rPr lang="en-US" sz="1100" b="0">
                <a:solidFill>
                  <a:schemeClr val="bg1">
                    <a:lumMod val="50000"/>
                  </a:schemeClr>
                </a:solidFill>
                <a:latin typeface="Open Sans"/>
                <a:ea typeface="Open Sans"/>
                <a:cs typeface="Open Sans"/>
              </a:rPr>
              <a:t>An assessment of cases recommend for escalation including common red flags, typologies, and rule instances</a:t>
            </a:r>
          </a:p>
          <a:p>
            <a:pPr marL="171450" lvl="0" indent="-171450" algn="l">
              <a:spcAft>
                <a:spcPts val="600"/>
              </a:spcAft>
              <a:buFont typeface="Arial" panose="020B0604020202020204" pitchFamily="34" charset="0"/>
              <a:buChar char="•"/>
            </a:pPr>
            <a:r>
              <a:rPr lang="en-US" sz="1100" b="0">
                <a:solidFill>
                  <a:schemeClr val="bg1">
                    <a:lumMod val="50000"/>
                  </a:schemeClr>
                </a:solidFill>
                <a:latin typeface="Open Sans"/>
                <a:ea typeface="Open Sans"/>
                <a:cs typeface="Open Sans"/>
              </a:rPr>
              <a:t>Share the draft report with Green Dot and the FRB</a:t>
            </a:r>
          </a:p>
          <a:p>
            <a:pPr marL="171450" lvl="0" indent="-171450" algn="l">
              <a:spcAft>
                <a:spcPts val="600"/>
              </a:spcAft>
              <a:buFont typeface="Arial" panose="020B0604020202020204" pitchFamily="34" charset="0"/>
              <a:buChar char="•"/>
            </a:pPr>
            <a:r>
              <a:rPr lang="en-US" sz="1100" b="0">
                <a:solidFill>
                  <a:schemeClr val="bg1">
                    <a:lumMod val="50000"/>
                  </a:schemeClr>
                </a:solidFill>
                <a:latin typeface="Open Sans"/>
                <a:ea typeface="Open Sans"/>
                <a:cs typeface="Open Sans"/>
              </a:rPr>
              <a:t>Update the report based on feedback received from Green Dot  (limited to factual accuracy) and submit the final report to the FRB</a:t>
            </a:r>
            <a:endParaRPr lang="en-US" sz="1400">
              <a:solidFill>
                <a:schemeClr val="bg1">
                  <a:lumMod val="50000"/>
                </a:schemeClr>
              </a:solidFill>
              <a:latin typeface="Open Sans"/>
              <a:ea typeface="Open Sans"/>
              <a:cs typeface="Open Sans"/>
            </a:endParaRPr>
          </a:p>
          <a:p>
            <a:pPr marL="171450" lvl="0" indent="-171450" algn="l">
              <a:spcAft>
                <a:spcPts val="600"/>
              </a:spcAft>
              <a:buFont typeface="Arial" panose="020B0604020202020204" pitchFamily="34" charset="0"/>
              <a:buChar char="•"/>
            </a:pPr>
            <a:endParaRPr lang="en-US" sz="1200">
              <a:latin typeface="Open Sans"/>
              <a:ea typeface="Open Sans"/>
              <a:cs typeface="Open Sans"/>
            </a:endParaRPr>
          </a:p>
        </p:txBody>
      </p:sp>
      <p:sp>
        <p:nvSpPr>
          <p:cNvPr id="17" name="TextBox 16">
            <a:extLst>
              <a:ext uri="{FF2B5EF4-FFF2-40B4-BE49-F238E27FC236}">
                <a16:creationId xmlns:a16="http://schemas.microsoft.com/office/drawing/2014/main" id="{3ABCFB39-35AD-CBF5-B890-F3750C12CF07}"/>
              </a:ext>
            </a:extLst>
          </p:cNvPr>
          <p:cNvSpPr txBox="1"/>
          <p:nvPr/>
        </p:nvSpPr>
        <p:spPr>
          <a:xfrm>
            <a:off x="557320" y="2410001"/>
            <a:ext cx="3474720" cy="4262705"/>
          </a:xfrm>
          <a:prstGeom prst="rect">
            <a:avLst/>
          </a:prstGeom>
          <a:solidFill>
            <a:schemeClr val="bg1">
              <a:lumMod val="65000"/>
            </a:schemeClr>
          </a:solidFill>
        </p:spPr>
        <p:txBody>
          <a:bodyPr wrap="square" rtlCol="0">
            <a:spAutoFit/>
          </a:bodyPr>
          <a:lstStyle/>
          <a:p>
            <a:pPr>
              <a:spcAft>
                <a:spcPts val="600"/>
              </a:spcAft>
            </a:pPr>
            <a:r>
              <a:rPr kumimoji="0" lang="en-US" sz="1100" b="0" i="0" u="none" strike="noStrike" kern="1200" cap="none" spc="0" normalizeH="0" baseline="0" noProof="0">
                <a:ln>
                  <a:noFill/>
                </a:ln>
                <a:solidFill>
                  <a:schemeClr val="bg1">
                    <a:lumMod val="8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Create Lookback environment, apply rules, and develop investigation protocols </a:t>
            </a:r>
          </a:p>
          <a:p>
            <a:pPr>
              <a:spcAft>
                <a:spcPts val="600"/>
              </a:spcAft>
            </a:pPr>
            <a:endParaRPr kumimoji="0" lang="en-US" sz="1100" b="0" i="0" u="none" strike="noStrike" kern="1200" cap="none" spc="0" normalizeH="0" baseline="0" noProof="0">
              <a:ln>
                <a:noFill/>
              </a:ln>
              <a:solidFill>
                <a:schemeClr val="bg1">
                  <a:lumMod val="85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1450" indent="-171450" algn="l">
              <a:spcAft>
                <a:spcPts val="600"/>
              </a:spcAft>
              <a:buFont typeface="Arial" panose="020B0604020202020204" pitchFamily="34" charset="0"/>
              <a:buChar char="•"/>
            </a:pPr>
            <a:r>
              <a:rPr lang="en-US" sz="1100" b="0" kern="1200">
                <a:solidFill>
                  <a:schemeClr val="bg1">
                    <a:lumMod val="85000"/>
                  </a:schemeClr>
                </a:solidFill>
                <a:latin typeface="Open Sans"/>
                <a:ea typeface="Open Sans"/>
                <a:cs typeface="Open Sans"/>
              </a:rPr>
              <a:t>Receive Transactions from the covered period from Green Dot, standardize, and load the data into DTBA’s technical environment</a:t>
            </a:r>
          </a:p>
          <a:p>
            <a:pPr marL="171450" indent="-171450" algn="l">
              <a:spcAft>
                <a:spcPts val="600"/>
              </a:spcAft>
              <a:buFont typeface="Arial" panose="020B0604020202020204" pitchFamily="34" charset="0"/>
              <a:buChar char="•"/>
            </a:pPr>
            <a:r>
              <a:rPr lang="en-US" sz="1100" b="0" kern="1200">
                <a:solidFill>
                  <a:schemeClr val="bg1">
                    <a:lumMod val="85000"/>
                  </a:schemeClr>
                </a:solidFill>
                <a:latin typeface="Open Sans"/>
                <a:ea typeface="Open Sans"/>
                <a:cs typeface="Open Sans"/>
              </a:rPr>
              <a:t>Assess Green Dot’s products against red flags/typologies from regulatory and industry sources for applicability</a:t>
            </a:r>
          </a:p>
          <a:p>
            <a:pPr marL="171450" indent="-171450" algn="l">
              <a:spcAft>
                <a:spcPts val="600"/>
              </a:spcAft>
              <a:buFont typeface="Arial" panose="020B0604020202020204" pitchFamily="34" charset="0"/>
              <a:buChar char="•"/>
            </a:pPr>
            <a:r>
              <a:rPr lang="en-US" sz="1100" b="0" kern="1200">
                <a:solidFill>
                  <a:schemeClr val="bg1">
                    <a:lumMod val="85000"/>
                  </a:schemeClr>
                </a:solidFill>
                <a:latin typeface="Open Sans"/>
                <a:ea typeface="Open Sans"/>
                <a:cs typeface="Open Sans"/>
              </a:rPr>
              <a:t>Develop rules based on applicable red flags </a:t>
            </a:r>
          </a:p>
          <a:p>
            <a:pPr marL="171450" indent="-171450" algn="l">
              <a:spcAft>
                <a:spcPts val="600"/>
              </a:spcAft>
              <a:buFont typeface="Arial" panose="020B0604020202020204" pitchFamily="34" charset="0"/>
              <a:buChar char="•"/>
            </a:pPr>
            <a:r>
              <a:rPr lang="en-US" sz="1100" b="0" kern="1200">
                <a:solidFill>
                  <a:schemeClr val="bg1">
                    <a:lumMod val="85000"/>
                  </a:schemeClr>
                </a:solidFill>
                <a:latin typeface="Open Sans"/>
                <a:ea typeface="Open Sans"/>
                <a:cs typeface="Open Sans"/>
              </a:rPr>
              <a:t>Apply rules to in-scope activity to generate alerts and create customer-account based cases </a:t>
            </a:r>
          </a:p>
          <a:p>
            <a:pPr marL="171450" indent="-171450" algn="l">
              <a:spcAft>
                <a:spcPts val="600"/>
              </a:spcAft>
              <a:buFont typeface="Arial" panose="020B0604020202020204" pitchFamily="34" charset="0"/>
              <a:buChar char="•"/>
            </a:pPr>
            <a:r>
              <a:rPr lang="en-US" sz="1100" b="0" kern="1200">
                <a:solidFill>
                  <a:schemeClr val="bg1">
                    <a:lumMod val="85000"/>
                  </a:schemeClr>
                </a:solidFill>
                <a:latin typeface="Open Sans"/>
                <a:ea typeface="Open Sans"/>
                <a:cs typeface="Open Sans"/>
              </a:rPr>
              <a:t>Load cases into DTBA’s Enterprise Case Manager (“ECM”) tool customized for the Lookback</a:t>
            </a:r>
          </a:p>
          <a:p>
            <a:pPr marL="171450" indent="-171450" algn="l">
              <a:spcAft>
                <a:spcPts val="600"/>
              </a:spcAft>
              <a:buFont typeface="Arial" panose="020B0604020202020204" pitchFamily="34" charset="0"/>
              <a:buChar char="•"/>
            </a:pPr>
            <a:r>
              <a:rPr lang="en-US" sz="1100" b="0" kern="1200">
                <a:solidFill>
                  <a:schemeClr val="bg1">
                    <a:lumMod val="85000"/>
                  </a:schemeClr>
                </a:solidFill>
                <a:latin typeface="Open Sans"/>
                <a:ea typeface="Open Sans"/>
                <a:cs typeface="Open Sans"/>
              </a:rPr>
              <a:t>Create Lookback and Quality </a:t>
            </a:r>
            <a:r>
              <a:rPr lang="en-US" sz="1100">
                <a:solidFill>
                  <a:schemeClr val="bg1">
                    <a:lumMod val="85000"/>
                  </a:schemeClr>
                </a:solidFill>
                <a:latin typeface="Open Sans"/>
                <a:ea typeface="Open Sans"/>
                <a:cs typeface="Open Sans"/>
              </a:rPr>
              <a:t>C</a:t>
            </a:r>
            <a:r>
              <a:rPr lang="en-US" sz="1100" b="0" kern="1200">
                <a:solidFill>
                  <a:schemeClr val="bg1">
                    <a:lumMod val="85000"/>
                  </a:schemeClr>
                </a:solidFill>
                <a:latin typeface="Open Sans"/>
                <a:ea typeface="Open Sans"/>
                <a:cs typeface="Open Sans"/>
              </a:rPr>
              <a:t>ontrol (“QC”) procedures, investigation protocols, and training </a:t>
            </a:r>
          </a:p>
          <a:p>
            <a:pPr marL="171450" indent="-171450" algn="l">
              <a:spcAft>
                <a:spcPts val="600"/>
              </a:spcAft>
              <a:buFont typeface="Arial" panose="020B0604020202020204" pitchFamily="34" charset="0"/>
              <a:buChar char="•"/>
            </a:pPr>
            <a:r>
              <a:rPr lang="en-US" sz="1100" b="0" kern="1200">
                <a:solidFill>
                  <a:schemeClr val="bg1">
                    <a:lumMod val="85000"/>
                  </a:schemeClr>
                </a:solidFill>
                <a:latin typeface="Open Sans"/>
                <a:ea typeface="Open Sans"/>
                <a:cs typeface="Open Sans"/>
              </a:rPr>
              <a:t>Submit rules, alerts, and customer cases to FRB for non-objection</a:t>
            </a:r>
          </a:p>
        </p:txBody>
      </p:sp>
      <p:cxnSp>
        <p:nvCxnSpPr>
          <p:cNvPr id="21" name="Straight Connector 20">
            <a:extLst>
              <a:ext uri="{FF2B5EF4-FFF2-40B4-BE49-F238E27FC236}">
                <a16:creationId xmlns:a16="http://schemas.microsoft.com/office/drawing/2014/main" id="{CD5FAFA0-17ED-E906-9AB8-FB1339858D9B}"/>
              </a:ext>
            </a:extLst>
          </p:cNvPr>
          <p:cNvCxnSpPr>
            <a:cxnSpLocks/>
          </p:cNvCxnSpPr>
          <p:nvPr/>
        </p:nvCxnSpPr>
        <p:spPr>
          <a:xfrm>
            <a:off x="557320" y="2981918"/>
            <a:ext cx="347471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0C5480-6613-8C05-8268-FAD8674C0B61}"/>
              </a:ext>
            </a:extLst>
          </p:cNvPr>
          <p:cNvCxnSpPr>
            <a:cxnSpLocks/>
          </p:cNvCxnSpPr>
          <p:nvPr/>
        </p:nvCxnSpPr>
        <p:spPr>
          <a:xfrm>
            <a:off x="4358639" y="2981918"/>
            <a:ext cx="3474719"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7D324D8-CF15-3AED-8E56-72D47DA90E40}"/>
              </a:ext>
            </a:extLst>
          </p:cNvPr>
          <p:cNvCxnSpPr>
            <a:cxnSpLocks/>
          </p:cNvCxnSpPr>
          <p:nvPr/>
        </p:nvCxnSpPr>
        <p:spPr>
          <a:xfrm>
            <a:off x="8195877" y="2982511"/>
            <a:ext cx="347471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62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699CC-0B92-AC11-649D-2F9C357F03D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064ADF8-60A4-A020-0DE5-8F54E287FF89}"/>
              </a:ext>
            </a:extLst>
          </p:cNvPr>
          <p:cNvSpPr>
            <a:spLocks noGrp="1"/>
          </p:cNvSpPr>
          <p:nvPr>
            <p:ph type="body" sz="quarter" idx="22"/>
          </p:nvPr>
        </p:nvSpPr>
        <p:spPr>
          <a:xfrm>
            <a:off x="463296" y="682940"/>
            <a:ext cx="10649464"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Investigators will review the case narrative generated once the case disposition is completed. </a:t>
            </a:r>
            <a:endParaRPr lang="en-US">
              <a:sym typeface="Wingdings" panose="05000000000000000000" pitchFamily="2" charset="2"/>
            </a:endParaRPr>
          </a:p>
        </p:txBody>
      </p:sp>
      <p:sp>
        <p:nvSpPr>
          <p:cNvPr id="4" name="Title 3">
            <a:extLst>
              <a:ext uri="{FF2B5EF4-FFF2-40B4-BE49-F238E27FC236}">
                <a16:creationId xmlns:a16="http://schemas.microsoft.com/office/drawing/2014/main" id="{1A5815D4-1563-DF51-E844-8F7F8DACA3B9}"/>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Review Case Narrative </a:t>
            </a:r>
          </a:p>
        </p:txBody>
      </p:sp>
      <p:sp>
        <p:nvSpPr>
          <p:cNvPr id="6" name="Rectangle 5">
            <a:extLst>
              <a:ext uri="{FF2B5EF4-FFF2-40B4-BE49-F238E27FC236}">
                <a16:creationId xmlns:a16="http://schemas.microsoft.com/office/drawing/2014/main" id="{4B46B668-B02F-BA47-19DF-3AAF0E6D6B0D}"/>
              </a:ext>
            </a:extLst>
          </p:cNvPr>
          <p:cNvSpPr/>
          <p:nvPr/>
        </p:nvSpPr>
        <p:spPr>
          <a:xfrm>
            <a:off x="5512656" y="1584290"/>
            <a:ext cx="6017879" cy="3874118"/>
          </a:xfrm>
          <a:prstGeom prst="rect">
            <a:avLst/>
          </a:prstGeom>
          <a:solidFill>
            <a:schemeClr val="bg1">
              <a:lumMod val="8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Open Sans"/>
              <a:ea typeface="+mn-ea"/>
              <a:cs typeface="+mn-cs"/>
            </a:endParaRPr>
          </a:p>
        </p:txBody>
      </p:sp>
      <p:sp>
        <p:nvSpPr>
          <p:cNvPr id="37" name="Text Placeholder 7">
            <a:extLst>
              <a:ext uri="{FF2B5EF4-FFF2-40B4-BE49-F238E27FC236}">
                <a16:creationId xmlns:a16="http://schemas.microsoft.com/office/drawing/2014/main" id="{C46AD5BF-3BBD-F4C9-D6B0-FE8FCF377848}"/>
              </a:ext>
            </a:extLst>
          </p:cNvPr>
          <p:cNvSpPr txBox="1">
            <a:spLocks/>
          </p:cNvSpPr>
          <p:nvPr/>
        </p:nvSpPr>
        <p:spPr>
          <a:xfrm>
            <a:off x="754480" y="2291336"/>
            <a:ext cx="3694103" cy="2636312"/>
          </a:xfrm>
          <a:prstGeom prst="rect">
            <a:avLst/>
          </a:prstGeom>
          <a:noFill/>
          <a:ln>
            <a:noFill/>
          </a:ln>
        </p:spPr>
        <p:txBody>
          <a:bodyPr anchor="ctr"/>
          <a:lstStyle>
            <a:lvl1pPr marL="228600" indent="-228600" algn="l" defTabSz="914400" rtl="0" eaLnBrk="1" latinLnBrk="0" hangingPunct="1">
              <a:lnSpc>
                <a:spcPct val="100000"/>
              </a:lnSpc>
              <a:spcBef>
                <a:spcPts val="1000"/>
              </a:spcBef>
              <a:buClr>
                <a:schemeClr val="accent5"/>
              </a:buClr>
              <a:buSzPct val="75000"/>
              <a:buFont typeface="Wingdings" charset="2"/>
              <a:buChar char="§"/>
              <a:defRPr sz="2000" kern="1200">
                <a:solidFill>
                  <a:srgbClr val="3F3F3F"/>
                </a:solidFill>
                <a:latin typeface="+mn-lt"/>
                <a:ea typeface="+mn-ea"/>
                <a:cs typeface="+mn-cs"/>
              </a:defRPr>
            </a:lvl1pPr>
            <a:lvl2pPr marL="685800" indent="-228600" algn="l" defTabSz="914400" rtl="0" eaLnBrk="1" latinLnBrk="0" hangingPunct="1">
              <a:lnSpc>
                <a:spcPct val="100000"/>
              </a:lnSpc>
              <a:spcBef>
                <a:spcPts val="500"/>
              </a:spcBef>
              <a:buClr>
                <a:schemeClr val="accent5"/>
              </a:buClr>
              <a:buSzPct val="75000"/>
              <a:buFont typeface="Wingdings" charset="2"/>
              <a:buChar char="§"/>
              <a:defRPr sz="1800" kern="1200">
                <a:solidFill>
                  <a:srgbClr val="3F3F3F"/>
                </a:solidFill>
                <a:latin typeface="+mn-lt"/>
                <a:ea typeface="+mn-ea"/>
                <a:cs typeface="+mn-cs"/>
              </a:defRPr>
            </a:lvl2pPr>
            <a:lvl3pPr marL="1143000" indent="-228600" algn="l" defTabSz="914400" rtl="0" eaLnBrk="1" latinLnBrk="0" hangingPunct="1">
              <a:lnSpc>
                <a:spcPct val="100000"/>
              </a:lnSpc>
              <a:spcBef>
                <a:spcPts val="500"/>
              </a:spcBef>
              <a:buClr>
                <a:schemeClr val="accent5"/>
              </a:buClr>
              <a:buSzPct val="75000"/>
              <a:buFont typeface="Wingdings" charset="2"/>
              <a:buChar char="§"/>
              <a:defRPr sz="1600" kern="1200">
                <a:solidFill>
                  <a:srgbClr val="3F3F3F"/>
                </a:solidFill>
                <a:latin typeface="+mn-lt"/>
                <a:ea typeface="+mn-ea"/>
                <a:cs typeface="+mn-cs"/>
              </a:defRPr>
            </a:lvl3pPr>
            <a:lvl4pPr marL="16002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4pPr>
            <a:lvl5pPr marL="2057400" indent="-228600" algn="l" defTabSz="914400" rtl="0" eaLnBrk="1" latinLnBrk="0" hangingPunct="1">
              <a:lnSpc>
                <a:spcPct val="100000"/>
              </a:lnSpc>
              <a:spcBef>
                <a:spcPts val="500"/>
              </a:spcBef>
              <a:buClr>
                <a:schemeClr val="accent5"/>
              </a:buClr>
              <a:buSzPct val="75000"/>
              <a:buFont typeface="Wingdings" charset="2"/>
              <a:buChar char="§"/>
              <a:defRPr sz="1400" kern="1200">
                <a:solidFill>
                  <a:srgbClr val="3F3F3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85000"/>
              </a:lnSpc>
              <a:spcBef>
                <a:spcPts val="1000"/>
              </a:spcBef>
              <a:spcAft>
                <a:spcPts val="0"/>
              </a:spcAft>
              <a:buClr>
                <a:srgbClr val="787878"/>
              </a:buClr>
              <a:buSzPct val="75000"/>
              <a:buFont typeface="Wingdings" charset="2"/>
              <a:buNone/>
              <a:tabLst/>
              <a:defRPr/>
            </a:pPr>
            <a:r>
              <a:rPr kumimoji="0" lang="en-US" sz="14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[Please review on Green Dot desktop for screenshots]</a:t>
            </a:r>
          </a:p>
        </p:txBody>
      </p:sp>
      <p:sp>
        <p:nvSpPr>
          <p:cNvPr id="52" name="TextBox 51">
            <a:extLst>
              <a:ext uri="{FF2B5EF4-FFF2-40B4-BE49-F238E27FC236}">
                <a16:creationId xmlns:a16="http://schemas.microsoft.com/office/drawing/2014/main" id="{E0774824-F654-2A1A-3766-61D598B48825}"/>
              </a:ext>
            </a:extLst>
          </p:cNvPr>
          <p:cNvSpPr txBox="1"/>
          <p:nvPr/>
        </p:nvSpPr>
        <p:spPr>
          <a:xfrm>
            <a:off x="5926205" y="1923256"/>
            <a:ext cx="5186555" cy="651460"/>
          </a:xfrm>
          <a:prstGeom prst="rect">
            <a:avLst/>
          </a:prstGeom>
          <a:noFill/>
          <a:ln>
            <a:solidFill>
              <a:schemeClr val="accent6">
                <a:lumMod val="75000"/>
              </a:schemeClr>
            </a:solidFill>
          </a:ln>
        </p:spPr>
        <p:txBody>
          <a:bodyPr wrap="square" rtlCol="0">
            <a:spAutoFit/>
          </a:bodyPr>
          <a:lstStyle/>
          <a:p>
            <a:pPr marR="0" lvl="0" algn="l" defTabSz="914400" rtl="0" eaLnBrk="1" fontAlgn="auto" latinLnBrk="0" hangingPunct="1">
              <a:lnSpc>
                <a:spcPct val="100000"/>
              </a:lnSpc>
              <a:spcBef>
                <a:spcPts val="200"/>
              </a:spcBef>
              <a:spcAft>
                <a:spcPts val="200"/>
              </a:spcAft>
              <a:buClrTx/>
              <a:buSzTx/>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 the Case Review Tab, review the case disposition.</a:t>
            </a:r>
          </a:p>
          <a:p>
            <a:pPr marL="274320" marR="0" lvl="0" indent="-171450" algn="l" defTabSz="914400" rtl="0" eaLnBrk="1" fontAlgn="auto" latinLnBrk="0" hangingPunct="1">
              <a:lnSpc>
                <a:spcPct val="100000"/>
              </a:lnSpc>
              <a:spcBef>
                <a:spcPts val="200"/>
              </a:spcBef>
              <a:spcAft>
                <a:spcPts val="200"/>
              </a:spcAft>
              <a:buClr>
                <a:schemeClr val="accent6">
                  <a:lumMod val="75000"/>
                </a:schemeClr>
              </a:buClr>
              <a:buSzTx/>
              <a:buFont typeface="Arial" panose="020B0604020202020204" pitchFamily="34" charset="0"/>
              <a:buChar char="•"/>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Note, if any alert has been deemed suspicious (prior step), the Case Disposition will automatically be considered “Suspicious”.</a:t>
            </a:r>
          </a:p>
        </p:txBody>
      </p:sp>
      <p:cxnSp>
        <p:nvCxnSpPr>
          <p:cNvPr id="63" name="Straight Connector 62">
            <a:extLst>
              <a:ext uri="{FF2B5EF4-FFF2-40B4-BE49-F238E27FC236}">
                <a16:creationId xmlns:a16="http://schemas.microsoft.com/office/drawing/2014/main" id="{D805ECBA-97E3-6477-D33B-5E16806AF4D5}"/>
              </a:ext>
            </a:extLst>
          </p:cNvPr>
          <p:cNvCxnSpPr>
            <a:cxnSpLocks/>
          </p:cNvCxnSpPr>
          <p:nvPr/>
        </p:nvCxnSpPr>
        <p:spPr>
          <a:xfrm>
            <a:off x="5548282" y="1584289"/>
            <a:ext cx="0" cy="3874119"/>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FF7675A-22B1-39D5-62C0-D723EE2A2EE2}"/>
              </a:ext>
            </a:extLst>
          </p:cNvPr>
          <p:cNvSpPr txBox="1"/>
          <p:nvPr/>
        </p:nvSpPr>
        <p:spPr>
          <a:xfrm>
            <a:off x="10981834" y="132096"/>
            <a:ext cx="88998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10</a:t>
            </a:r>
          </a:p>
        </p:txBody>
      </p:sp>
      <p:cxnSp>
        <p:nvCxnSpPr>
          <p:cNvPr id="12" name="Straight Connector 11">
            <a:extLst>
              <a:ext uri="{FF2B5EF4-FFF2-40B4-BE49-F238E27FC236}">
                <a16:creationId xmlns:a16="http://schemas.microsoft.com/office/drawing/2014/main" id="{FEA27972-48D4-C191-A4E5-B03C320FEDA9}"/>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0F0A3A8-C5DF-B428-40E9-B0864999FACE}"/>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C1D542-C41C-8AD5-B4A4-DE92A9DCE42B}"/>
              </a:ext>
            </a:extLst>
          </p:cNvPr>
          <p:cNvSpPr txBox="1"/>
          <p:nvPr/>
        </p:nvSpPr>
        <p:spPr>
          <a:xfrm>
            <a:off x="10974641" y="118429"/>
            <a:ext cx="44890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STEP</a:t>
            </a:r>
          </a:p>
        </p:txBody>
      </p:sp>
      <p:cxnSp>
        <p:nvCxnSpPr>
          <p:cNvPr id="9" name="Straight Connector 8">
            <a:extLst>
              <a:ext uri="{FF2B5EF4-FFF2-40B4-BE49-F238E27FC236}">
                <a16:creationId xmlns:a16="http://schemas.microsoft.com/office/drawing/2014/main" id="{26257540-A4F6-B9A7-28AE-451BAA359BF2}"/>
              </a:ext>
            </a:extLst>
          </p:cNvPr>
          <p:cNvCxnSpPr>
            <a:cxnSpLocks/>
            <a:stCxn id="52" idx="1"/>
          </p:cNvCxnSpPr>
          <p:nvPr/>
        </p:nvCxnSpPr>
        <p:spPr>
          <a:xfrm flipH="1">
            <a:off x="5548282" y="2248986"/>
            <a:ext cx="37792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754C345-6757-0EEE-23F6-EDFC507A8B60}"/>
              </a:ext>
            </a:extLst>
          </p:cNvPr>
          <p:cNvCxnSpPr>
            <a:cxnSpLocks/>
            <a:stCxn id="19" idx="1"/>
          </p:cNvCxnSpPr>
          <p:nvPr/>
        </p:nvCxnSpPr>
        <p:spPr>
          <a:xfrm flipH="1">
            <a:off x="5548282" y="3435330"/>
            <a:ext cx="377923"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6BD398-66BD-F692-DE3A-D5EADA5E2AB6}"/>
              </a:ext>
            </a:extLst>
          </p:cNvPr>
          <p:cNvCxnSpPr>
            <a:cxnSpLocks/>
            <a:stCxn id="20" idx="1"/>
          </p:cNvCxnSpPr>
          <p:nvPr/>
        </p:nvCxnSpPr>
        <p:spPr>
          <a:xfrm flipH="1">
            <a:off x="5548282" y="4687462"/>
            <a:ext cx="373696"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143D8BA-FBCC-2801-38E6-66D25E64FF51}"/>
              </a:ext>
            </a:extLst>
          </p:cNvPr>
          <p:cNvSpPr txBox="1"/>
          <p:nvPr/>
        </p:nvSpPr>
        <p:spPr>
          <a:xfrm>
            <a:off x="5926205" y="3050609"/>
            <a:ext cx="5186555" cy="769441"/>
          </a:xfrm>
          <a:prstGeom prst="rect">
            <a:avLst/>
          </a:prstGeom>
          <a:noFill/>
          <a:ln>
            <a:solidFill>
              <a:schemeClr val="accent6">
                <a:lumMod val="75000"/>
              </a:schemeClr>
            </a:solidFill>
          </a:ln>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Review the auto-generated narrative, verifying the information is correct.</a:t>
            </a:r>
          </a:p>
          <a:p>
            <a:pPr marL="274320" lvl="1" indent="-171450">
              <a:buClr>
                <a:schemeClr val="accent6">
                  <a:lumMod val="75000"/>
                </a:schemeClr>
              </a:buClr>
              <a:buFont typeface="Arial" panose="020B0604020202020204" pitchFamily="34" charset="0"/>
              <a:buChar char="•"/>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Additional relevant information should be included as necessary (including any additional due diligence that may be helpful to explain the suspicious / non-suspicious activity).</a:t>
            </a:r>
          </a:p>
        </p:txBody>
      </p:sp>
      <p:sp>
        <p:nvSpPr>
          <p:cNvPr id="20" name="TextBox 19">
            <a:extLst>
              <a:ext uri="{FF2B5EF4-FFF2-40B4-BE49-F238E27FC236}">
                <a16:creationId xmlns:a16="http://schemas.microsoft.com/office/drawing/2014/main" id="{3F9169D1-4006-6D8C-FDDE-B1B4FEDAD495}"/>
              </a:ext>
            </a:extLst>
          </p:cNvPr>
          <p:cNvSpPr txBox="1"/>
          <p:nvPr/>
        </p:nvSpPr>
        <p:spPr>
          <a:xfrm>
            <a:off x="5921978" y="4302741"/>
            <a:ext cx="5190782" cy="769441"/>
          </a:xfrm>
          <a:prstGeom prst="rect">
            <a:avLst/>
          </a:prstGeom>
          <a:noFill/>
          <a:ln>
            <a:solidFill>
              <a:schemeClr val="accent6">
                <a:lumMod val="75000"/>
              </a:schemeClr>
            </a:solidFill>
          </a:ln>
        </p:spPr>
        <p:txBody>
          <a:bodyPr wrap="square" rtlCol="0">
            <a:spAutoFit/>
          </a:bodyPr>
          <a:lstStyle/>
          <a:p>
            <a:pPr>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Utilize the narrative templates and include all important details for each customer case to address the who, what, where, when, why, and how. </a:t>
            </a:r>
          </a:p>
          <a:p>
            <a:pPr marL="274320" indent="-171450">
              <a:buClr>
                <a:schemeClr val="accent6">
                  <a:lumMod val="75000"/>
                </a:schemeClr>
              </a:buClr>
              <a:buFont typeface="Arial" panose="020B0604020202020204" pitchFamily="34" charset="0"/>
              <a:buChar char="•"/>
              <a:defRPr/>
            </a:pPr>
            <a:r>
              <a:rPr kumimoji="0" lang="en-US" sz="1100" b="0" i="0" u="none" strike="noStrike" kern="1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Note, the templates are examples; please include additional details if it helps support the customer case disposition.</a:t>
            </a:r>
          </a:p>
        </p:txBody>
      </p:sp>
      <p:sp>
        <p:nvSpPr>
          <p:cNvPr id="5" name="Rectangle 4">
            <a:extLst>
              <a:ext uri="{FF2B5EF4-FFF2-40B4-BE49-F238E27FC236}">
                <a16:creationId xmlns:a16="http://schemas.microsoft.com/office/drawing/2014/main" id="{572D6E39-14EB-2F9E-3BB9-329E5BBF57BB}"/>
              </a:ext>
            </a:extLst>
          </p:cNvPr>
          <p:cNvSpPr/>
          <p:nvPr/>
        </p:nvSpPr>
        <p:spPr>
          <a:xfrm>
            <a:off x="5921978" y="3035832"/>
            <a:ext cx="5274342" cy="88068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5486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rPr>
              <a:t>Note</a:t>
            </a:r>
            <a:r>
              <a:rPr lang="en-US" sz="1100" b="1">
                <a:solidFill>
                  <a:srgbClr val="FF0000"/>
                </a:solidFill>
                <a:latin typeface="Open Sans" panose="020B0606030504020204" pitchFamily="34" charset="0"/>
                <a:ea typeface="Open Sans" panose="020B0606030504020204" pitchFamily="34" charset="0"/>
                <a:cs typeface="Open Sans" panose="020B0606030504020204" pitchFamily="34" charset="0"/>
              </a:rPr>
              <a:t>: for the beginning of the Pilot, input the case narrative utilizing the narrative template in Appendix E of the Desktop Procedures</a:t>
            </a:r>
            <a:endParaRPr kumimoji="0" lang="en-US" sz="1100" b="1" i="0" u="none" strike="noStrike" kern="1200" cap="none" spc="0" normalizeH="0" baseline="0" noProof="0">
              <a:ln>
                <a:noFill/>
              </a:ln>
              <a:solidFill>
                <a:srgbClr val="FF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7" name="Graphic 6" descr="Warning with solid fill">
            <a:extLst>
              <a:ext uri="{FF2B5EF4-FFF2-40B4-BE49-F238E27FC236}">
                <a16:creationId xmlns:a16="http://schemas.microsoft.com/office/drawing/2014/main" id="{0BA4B7FA-5EE1-6398-809E-2C2F1096E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81671" y="3111001"/>
            <a:ext cx="457200" cy="457200"/>
          </a:xfrm>
          <a:prstGeom prst="rect">
            <a:avLst/>
          </a:prstGeom>
        </p:spPr>
      </p:pic>
    </p:spTree>
    <p:extLst>
      <p:ext uri="{BB962C8B-B14F-4D97-AF65-F5344CB8AC3E}">
        <p14:creationId xmlns:p14="http://schemas.microsoft.com/office/powerpoint/2010/main" val="195623712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365760"/>
          </a:xfrm>
        </p:spPr>
        <p:txBody>
          <a:bodyPr/>
          <a:lstStyle/>
          <a:p>
            <a:r>
              <a:rPr lang="en-US" b="0"/>
              <a:t>Attaching Documents</a:t>
            </a:r>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Tree>
    <p:extLst>
      <p:ext uri="{BB962C8B-B14F-4D97-AF65-F5344CB8AC3E}">
        <p14:creationId xmlns:p14="http://schemas.microsoft.com/office/powerpoint/2010/main" val="42198929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ED88C-F3F6-D540-6014-247D45A3EDC7}"/>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D1999E88-B5F2-DB66-C4CE-EF82614B4250}"/>
              </a:ext>
            </a:extLst>
          </p:cNvPr>
          <p:cNvSpPr>
            <a:spLocks noGrp="1"/>
          </p:cNvSpPr>
          <p:nvPr>
            <p:ph type="body" sz="quarter" idx="22"/>
          </p:nvPr>
        </p:nvSpPr>
        <p:spPr>
          <a:xfrm>
            <a:off x="463295" y="682940"/>
            <a:ext cx="10710632"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Upload the Alerted Transaction File and all research conducted (e.g., LexisNexis report, OFAC screening, Google searches) </a:t>
            </a:r>
          </a:p>
        </p:txBody>
      </p:sp>
      <p:sp>
        <p:nvSpPr>
          <p:cNvPr id="4" name="Title 3">
            <a:extLst>
              <a:ext uri="{FF2B5EF4-FFF2-40B4-BE49-F238E27FC236}">
                <a16:creationId xmlns:a16="http://schemas.microsoft.com/office/drawing/2014/main" id="{E9004101-AA6F-B250-A567-7FA1C788F371}"/>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Attaching Supporting Documents to the Case</a:t>
            </a:r>
          </a:p>
        </p:txBody>
      </p:sp>
      <p:sp>
        <p:nvSpPr>
          <p:cNvPr id="17" name="Content Placeholder 2">
            <a:extLst>
              <a:ext uri="{FF2B5EF4-FFF2-40B4-BE49-F238E27FC236}">
                <a16:creationId xmlns:a16="http://schemas.microsoft.com/office/drawing/2014/main" id="{33784957-0FC8-7AE6-6AA8-6635CA8AA3A7}"/>
              </a:ext>
            </a:extLst>
          </p:cNvPr>
          <p:cNvSpPr txBox="1">
            <a:spLocks/>
          </p:cNvSpPr>
          <p:nvPr/>
        </p:nvSpPr>
        <p:spPr>
          <a:xfrm>
            <a:off x="810746" y="2210034"/>
            <a:ext cx="2170606" cy="1324724"/>
          </a:xfrm>
          <a:prstGeom prst="rect">
            <a:avLst/>
          </a:prstGeom>
        </p:spPr>
        <p:txBody>
          <a:bodyPr lIns="0" rIns="0"/>
          <a:lstStyle>
            <a:defPPr>
              <a:defRPr lang="en-US"/>
            </a:defPPr>
            <a:lvl1pPr indent="0">
              <a:lnSpc>
                <a:spcPct val="100000"/>
              </a:lnSpc>
              <a:spcBef>
                <a:spcPts val="1000"/>
              </a:spcBef>
              <a:buClr>
                <a:schemeClr val="accent5"/>
              </a:buClr>
              <a:buSzPct val="75000"/>
              <a:buFont typeface="Arial" panose="020B0604020202020204" pitchFamily="34" charset="0"/>
              <a:buNone/>
              <a:defRPr sz="2000" spc="-30">
                <a:solidFill>
                  <a:prstClr val="black"/>
                </a:solidFill>
                <a:latin typeface="+mj-lt"/>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
                <a:srgbClr val="787878"/>
              </a:buClr>
              <a:buSzPct val="75000"/>
              <a:buFont typeface="Arial" panose="020B0604020202020204" pitchFamily="34" charset="0"/>
              <a:buNone/>
              <a:tabLst/>
              <a:defRPr/>
            </a:pP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ALERTED TRANSACTIONS</a:t>
            </a:r>
          </a:p>
          <a:p>
            <a:r>
              <a:rPr kumimoji="0" lang="en-US" sz="11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Downloaded transactions or transaction reports for the required review-period. </a:t>
            </a:r>
          </a:p>
          <a:p>
            <a:endParaRPr lang="en-US" sz="1100"/>
          </a:p>
        </p:txBody>
      </p:sp>
      <p:sp>
        <p:nvSpPr>
          <p:cNvPr id="18" name="Content Placeholder 2">
            <a:extLst>
              <a:ext uri="{FF2B5EF4-FFF2-40B4-BE49-F238E27FC236}">
                <a16:creationId xmlns:a16="http://schemas.microsoft.com/office/drawing/2014/main" id="{3F569D3C-6506-C4A1-83A0-656500B4E490}"/>
              </a:ext>
            </a:extLst>
          </p:cNvPr>
          <p:cNvSpPr txBox="1">
            <a:spLocks/>
          </p:cNvSpPr>
          <p:nvPr/>
        </p:nvSpPr>
        <p:spPr>
          <a:xfrm>
            <a:off x="6459194" y="2221120"/>
            <a:ext cx="2170606" cy="1371175"/>
          </a:xfrm>
          <a:prstGeom prst="rect">
            <a:avLst/>
          </a:prstGeom>
        </p:spPr>
        <p:txBody>
          <a:bodyPr lIns="0" rIns="0"/>
          <a:lstStyle>
            <a:defPPr>
              <a:defRPr lang="en-US"/>
            </a:defPPr>
            <a:lvl1pPr indent="0">
              <a:lnSpc>
                <a:spcPct val="100000"/>
              </a:lnSpc>
              <a:spcBef>
                <a:spcPts val="1000"/>
              </a:spcBef>
              <a:buClr>
                <a:schemeClr val="accent5"/>
              </a:buClr>
              <a:buSzPct val="75000"/>
              <a:buFont typeface="Arial" panose="020B0604020202020204" pitchFamily="34" charset="0"/>
              <a:buNone/>
              <a:defRPr sz="2000" spc="-30">
                <a:solidFill>
                  <a:prstClr val="black"/>
                </a:solidFill>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
                <a:srgbClr val="787878"/>
              </a:buClr>
              <a:buSzPct val="75000"/>
              <a:buFont typeface="Arial" panose="020B0604020202020204" pitchFamily="34" charset="0"/>
              <a:buNone/>
              <a:tabLst/>
              <a:defRPr/>
            </a:pPr>
            <a:r>
              <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COUNTERPARTY RESEARCH</a:t>
            </a:r>
          </a:p>
          <a:p>
            <a:r>
              <a:rPr kumimoji="0" lang="en-US" sz="11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Third-party research gathered for each selected counterparty, including Google searches, OFAC screening, Business Website/Registration (if applicable), Negative News searches.</a:t>
            </a:r>
            <a:endParaRPr lang="en-US" sz="1100"/>
          </a:p>
        </p:txBody>
      </p:sp>
      <p:sp>
        <p:nvSpPr>
          <p:cNvPr id="19" name="Content Placeholder 2">
            <a:extLst>
              <a:ext uri="{FF2B5EF4-FFF2-40B4-BE49-F238E27FC236}">
                <a16:creationId xmlns:a16="http://schemas.microsoft.com/office/drawing/2014/main" id="{1A3966C3-C46A-A411-CF1F-FB62F3AD7206}"/>
              </a:ext>
            </a:extLst>
          </p:cNvPr>
          <p:cNvSpPr txBox="1">
            <a:spLocks/>
          </p:cNvSpPr>
          <p:nvPr/>
        </p:nvSpPr>
        <p:spPr>
          <a:xfrm>
            <a:off x="3530051" y="2229201"/>
            <a:ext cx="2170606" cy="1363095"/>
          </a:xfrm>
          <a:prstGeom prst="rect">
            <a:avLst/>
          </a:prstGeom>
        </p:spPr>
        <p:txBody>
          <a:bodyPr lIns="0" rIns="0"/>
          <a:lstStyle>
            <a:defPPr>
              <a:defRPr lang="en-US"/>
            </a:defPPr>
            <a:lvl1pPr indent="0">
              <a:lnSpc>
                <a:spcPct val="100000"/>
              </a:lnSpc>
              <a:spcBef>
                <a:spcPts val="1000"/>
              </a:spcBef>
              <a:buClr>
                <a:schemeClr val="accent5"/>
              </a:buClr>
              <a:buSzPct val="75000"/>
              <a:buFont typeface="Arial" panose="020B0604020202020204" pitchFamily="34" charset="0"/>
              <a:buNone/>
              <a:defRPr sz="2000" spc="-30">
                <a:solidFill>
                  <a:prstClr val="black"/>
                </a:solidFill>
                <a:latin typeface="+mj-lt"/>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
                <a:srgbClr val="787878"/>
              </a:buClr>
              <a:buSzPct val="75000"/>
              <a:buFont typeface="Arial" panose="020B0604020202020204" pitchFamily="34" charset="0"/>
              <a:buNone/>
              <a:tabLst/>
              <a:defRPr/>
            </a:pPr>
            <a:r>
              <a:rPr lang="en-US" sz="1200" b="1">
                <a:latin typeface="Open Sans" panose="020B0606030504020204" pitchFamily="34" charset="0"/>
                <a:ea typeface="Open Sans" panose="020B0606030504020204" pitchFamily="34" charset="0"/>
                <a:cs typeface="Open Sans" panose="020B0606030504020204" pitchFamily="34" charset="0"/>
              </a:rPr>
              <a:t>CUSTOMER RESEARCH</a:t>
            </a:r>
          </a:p>
          <a:p>
            <a:pPr>
              <a:lnSpc>
                <a:spcPct val="90000"/>
              </a:lnSpc>
              <a:buClr>
                <a:srgbClr val="787878"/>
              </a:buClr>
              <a:defRPr/>
            </a:pPr>
            <a:r>
              <a:rPr lang="en-US" sz="1100">
                <a:latin typeface="Open Sans" panose="020B0606030504020204" pitchFamily="34" charset="0"/>
                <a:ea typeface="Open Sans" panose="020B0606030504020204" pitchFamily="34" charset="0"/>
                <a:cs typeface="Open Sans" panose="020B0606030504020204" pitchFamily="34" charset="0"/>
              </a:rPr>
              <a:t>Due diligence conducted o</a:t>
            </a:r>
            <a:r>
              <a:rPr kumimoji="0" lang="en-US" sz="11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n the customer</a:t>
            </a:r>
            <a:r>
              <a:rPr lang="en-US" sz="1100">
                <a:latin typeface="Open Sans" panose="020B0606030504020204" pitchFamily="34" charset="0"/>
                <a:ea typeface="Open Sans" panose="020B0606030504020204" pitchFamily="34" charset="0"/>
                <a:cs typeface="Open Sans" panose="020B0606030504020204" pitchFamily="34" charset="0"/>
              </a:rPr>
              <a:t>, </a:t>
            </a:r>
            <a:r>
              <a:rPr kumimoji="0" lang="en-US" sz="11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including LexisNexis Report and </a:t>
            </a:r>
            <a:r>
              <a:rPr lang="en-US" sz="1100">
                <a:latin typeface="Open Sans" panose="020B0606030504020204" pitchFamily="34" charset="0"/>
                <a:ea typeface="Open Sans" panose="020B0606030504020204" pitchFamily="34" charset="0"/>
                <a:cs typeface="Open Sans" panose="020B0606030504020204" pitchFamily="34" charset="0"/>
              </a:rPr>
              <a:t>OFAC screening, as well as </a:t>
            </a:r>
            <a:r>
              <a:rPr kumimoji="0" lang="en-US" sz="11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Google searches, Business Website/Registration (if applicable), and Negative News searches.</a:t>
            </a:r>
            <a:endParaRPr lang="en-US" sz="1100"/>
          </a:p>
        </p:txBody>
      </p:sp>
      <p:cxnSp>
        <p:nvCxnSpPr>
          <p:cNvPr id="20" name="Straight Connector 19">
            <a:extLst>
              <a:ext uri="{FF2B5EF4-FFF2-40B4-BE49-F238E27FC236}">
                <a16:creationId xmlns:a16="http://schemas.microsoft.com/office/drawing/2014/main" id="{88484535-97E8-E74D-EADC-0C184B1E7A76}"/>
              </a:ext>
            </a:extLst>
          </p:cNvPr>
          <p:cNvCxnSpPr/>
          <p:nvPr/>
        </p:nvCxnSpPr>
        <p:spPr>
          <a:xfrm>
            <a:off x="420660" y="1714163"/>
            <a:ext cx="1141548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60ABB68-3845-0E00-3302-151B7FFA2F59}"/>
              </a:ext>
            </a:extLst>
          </p:cNvPr>
          <p:cNvSpPr/>
          <p:nvPr/>
        </p:nvSpPr>
        <p:spPr>
          <a:xfrm>
            <a:off x="420660" y="1449881"/>
            <a:ext cx="1498575" cy="250078"/>
          </a:xfrm>
          <a:prstGeom prst="rect">
            <a:avLst/>
          </a:prstGeom>
          <a:solidFill>
            <a:schemeClr val="accent6">
              <a:lumMod val="75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Save</a:t>
            </a:r>
          </a:p>
        </p:txBody>
      </p:sp>
      <p:sp>
        <p:nvSpPr>
          <p:cNvPr id="30" name="Freeform 168">
            <a:extLst>
              <a:ext uri="{FF2B5EF4-FFF2-40B4-BE49-F238E27FC236}">
                <a16:creationId xmlns:a16="http://schemas.microsoft.com/office/drawing/2014/main" id="{91147EB3-F08D-5348-16B7-10AE544928F7}"/>
              </a:ext>
            </a:extLst>
          </p:cNvPr>
          <p:cNvSpPr>
            <a:spLocks noEditPoints="1"/>
          </p:cNvSpPr>
          <p:nvPr/>
        </p:nvSpPr>
        <p:spPr bwMode="auto">
          <a:xfrm>
            <a:off x="3066796" y="2184842"/>
            <a:ext cx="430026" cy="431426"/>
          </a:xfrm>
          <a:custGeom>
            <a:avLst/>
            <a:gdLst>
              <a:gd name="T0" fmla="*/ 122 w 243"/>
              <a:gd name="T1" fmla="*/ 0 h 243"/>
              <a:gd name="T2" fmla="*/ 0 w 243"/>
              <a:gd name="T3" fmla="*/ 122 h 243"/>
              <a:gd name="T4" fmla="*/ 122 w 243"/>
              <a:gd name="T5" fmla="*/ 243 h 243"/>
              <a:gd name="T6" fmla="*/ 243 w 243"/>
              <a:gd name="T7" fmla="*/ 122 h 243"/>
              <a:gd name="T8" fmla="*/ 122 w 243"/>
              <a:gd name="T9" fmla="*/ 0 h 243"/>
              <a:gd name="T10" fmla="*/ 54 w 243"/>
              <a:gd name="T11" fmla="*/ 211 h 243"/>
              <a:gd name="T12" fmla="*/ 102 w 243"/>
              <a:gd name="T13" fmla="*/ 180 h 243"/>
              <a:gd name="T14" fmla="*/ 102 w 243"/>
              <a:gd name="T15" fmla="*/ 179 h 243"/>
              <a:gd name="T16" fmla="*/ 102 w 243"/>
              <a:gd name="T17" fmla="*/ 168 h 243"/>
              <a:gd name="T18" fmla="*/ 101 w 243"/>
              <a:gd name="T19" fmla="*/ 165 h 243"/>
              <a:gd name="T20" fmla="*/ 87 w 243"/>
              <a:gd name="T21" fmla="*/ 139 h 243"/>
              <a:gd name="T22" fmla="*/ 85 w 243"/>
              <a:gd name="T23" fmla="*/ 136 h 243"/>
              <a:gd name="T24" fmla="*/ 80 w 243"/>
              <a:gd name="T25" fmla="*/ 127 h 243"/>
              <a:gd name="T26" fmla="*/ 83 w 243"/>
              <a:gd name="T27" fmla="*/ 120 h 243"/>
              <a:gd name="T28" fmla="*/ 84 w 243"/>
              <a:gd name="T29" fmla="*/ 117 h 243"/>
              <a:gd name="T30" fmla="*/ 84 w 243"/>
              <a:gd name="T31" fmla="*/ 94 h 243"/>
              <a:gd name="T32" fmla="*/ 122 w 243"/>
              <a:gd name="T33" fmla="*/ 59 h 243"/>
              <a:gd name="T34" fmla="*/ 160 w 243"/>
              <a:gd name="T35" fmla="*/ 94 h 243"/>
              <a:gd name="T36" fmla="*/ 160 w 243"/>
              <a:gd name="T37" fmla="*/ 117 h 243"/>
              <a:gd name="T38" fmla="*/ 162 w 243"/>
              <a:gd name="T39" fmla="*/ 120 h 243"/>
              <a:gd name="T40" fmla="*/ 164 w 243"/>
              <a:gd name="T41" fmla="*/ 127 h 243"/>
              <a:gd name="T42" fmla="*/ 159 w 243"/>
              <a:gd name="T43" fmla="*/ 136 h 243"/>
              <a:gd name="T44" fmla="*/ 157 w 243"/>
              <a:gd name="T45" fmla="*/ 139 h 243"/>
              <a:gd name="T46" fmla="*/ 143 w 243"/>
              <a:gd name="T47" fmla="*/ 165 h 243"/>
              <a:gd name="T48" fmla="*/ 142 w 243"/>
              <a:gd name="T49" fmla="*/ 168 h 243"/>
              <a:gd name="T50" fmla="*/ 142 w 243"/>
              <a:gd name="T51" fmla="*/ 179 h 243"/>
              <a:gd name="T52" fmla="*/ 142 w 243"/>
              <a:gd name="T53" fmla="*/ 180 h 243"/>
              <a:gd name="T54" fmla="*/ 190 w 243"/>
              <a:gd name="T55" fmla="*/ 210 h 243"/>
              <a:gd name="T56" fmla="*/ 122 w 243"/>
              <a:gd name="T57" fmla="*/ 234 h 243"/>
              <a:gd name="T58" fmla="*/ 54 w 243"/>
              <a:gd name="T59" fmla="*/ 211 h 243"/>
              <a:gd name="T60" fmla="*/ 198 w 243"/>
              <a:gd name="T61" fmla="*/ 203 h 243"/>
              <a:gd name="T62" fmla="*/ 152 w 243"/>
              <a:gd name="T63" fmla="*/ 178 h 243"/>
              <a:gd name="T64" fmla="*/ 152 w 243"/>
              <a:gd name="T65" fmla="*/ 170 h 243"/>
              <a:gd name="T66" fmla="*/ 167 w 243"/>
              <a:gd name="T67" fmla="*/ 143 h 243"/>
              <a:gd name="T68" fmla="*/ 174 w 243"/>
              <a:gd name="T69" fmla="*/ 127 h 243"/>
              <a:gd name="T70" fmla="*/ 170 w 243"/>
              <a:gd name="T71" fmla="*/ 115 h 243"/>
              <a:gd name="T72" fmla="*/ 170 w 243"/>
              <a:gd name="T73" fmla="*/ 94 h 243"/>
              <a:gd name="T74" fmla="*/ 122 w 243"/>
              <a:gd name="T75" fmla="*/ 49 h 243"/>
              <a:gd name="T76" fmla="*/ 74 w 243"/>
              <a:gd name="T77" fmla="*/ 94 h 243"/>
              <a:gd name="T78" fmla="*/ 74 w 243"/>
              <a:gd name="T79" fmla="*/ 115 h 243"/>
              <a:gd name="T80" fmla="*/ 70 w 243"/>
              <a:gd name="T81" fmla="*/ 127 h 243"/>
              <a:gd name="T82" fmla="*/ 78 w 243"/>
              <a:gd name="T83" fmla="*/ 143 h 243"/>
              <a:gd name="T84" fmla="*/ 92 w 243"/>
              <a:gd name="T85" fmla="*/ 170 h 243"/>
              <a:gd name="T86" fmla="*/ 92 w 243"/>
              <a:gd name="T87" fmla="*/ 178 h 243"/>
              <a:gd name="T88" fmla="*/ 45 w 243"/>
              <a:gd name="T89" fmla="*/ 203 h 243"/>
              <a:gd name="T90" fmla="*/ 10 w 243"/>
              <a:gd name="T91" fmla="*/ 122 h 243"/>
              <a:gd name="T92" fmla="*/ 122 w 243"/>
              <a:gd name="T93" fmla="*/ 10 h 243"/>
              <a:gd name="T94" fmla="*/ 233 w 243"/>
              <a:gd name="T95" fmla="*/ 122 h 243"/>
              <a:gd name="T96" fmla="*/ 198 w 243"/>
              <a:gd name="T97" fmla="*/ 20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43">
                <a:moveTo>
                  <a:pt x="122" y="0"/>
                </a:moveTo>
                <a:cubicBezTo>
                  <a:pt x="55" y="0"/>
                  <a:pt x="0" y="55"/>
                  <a:pt x="0" y="122"/>
                </a:cubicBezTo>
                <a:cubicBezTo>
                  <a:pt x="0" y="189"/>
                  <a:pt x="55" y="243"/>
                  <a:pt x="122" y="243"/>
                </a:cubicBezTo>
                <a:cubicBezTo>
                  <a:pt x="189" y="243"/>
                  <a:pt x="243" y="189"/>
                  <a:pt x="243" y="122"/>
                </a:cubicBezTo>
                <a:cubicBezTo>
                  <a:pt x="243" y="55"/>
                  <a:pt x="189" y="0"/>
                  <a:pt x="122" y="0"/>
                </a:cubicBezTo>
                <a:close/>
                <a:moveTo>
                  <a:pt x="54" y="211"/>
                </a:moveTo>
                <a:cubicBezTo>
                  <a:pt x="93" y="194"/>
                  <a:pt x="100" y="186"/>
                  <a:pt x="102" y="180"/>
                </a:cubicBezTo>
                <a:cubicBezTo>
                  <a:pt x="102" y="180"/>
                  <a:pt x="102" y="179"/>
                  <a:pt x="102" y="179"/>
                </a:cubicBezTo>
                <a:cubicBezTo>
                  <a:pt x="102" y="168"/>
                  <a:pt x="102" y="168"/>
                  <a:pt x="102" y="168"/>
                </a:cubicBezTo>
                <a:cubicBezTo>
                  <a:pt x="102" y="167"/>
                  <a:pt x="102" y="166"/>
                  <a:pt x="101" y="165"/>
                </a:cubicBezTo>
                <a:cubicBezTo>
                  <a:pt x="95" y="159"/>
                  <a:pt x="90" y="150"/>
                  <a:pt x="87" y="139"/>
                </a:cubicBezTo>
                <a:cubicBezTo>
                  <a:pt x="87" y="138"/>
                  <a:pt x="86" y="137"/>
                  <a:pt x="85" y="136"/>
                </a:cubicBezTo>
                <a:cubicBezTo>
                  <a:pt x="82" y="134"/>
                  <a:pt x="80" y="131"/>
                  <a:pt x="80" y="127"/>
                </a:cubicBezTo>
                <a:cubicBezTo>
                  <a:pt x="80" y="124"/>
                  <a:pt x="82" y="121"/>
                  <a:pt x="83" y="120"/>
                </a:cubicBezTo>
                <a:cubicBezTo>
                  <a:pt x="83" y="119"/>
                  <a:pt x="84" y="118"/>
                  <a:pt x="84" y="117"/>
                </a:cubicBezTo>
                <a:cubicBezTo>
                  <a:pt x="84" y="94"/>
                  <a:pt x="84" y="94"/>
                  <a:pt x="84" y="94"/>
                </a:cubicBezTo>
                <a:cubicBezTo>
                  <a:pt x="84" y="71"/>
                  <a:pt x="97" y="59"/>
                  <a:pt x="122" y="59"/>
                </a:cubicBezTo>
                <a:cubicBezTo>
                  <a:pt x="147" y="59"/>
                  <a:pt x="160" y="71"/>
                  <a:pt x="160" y="94"/>
                </a:cubicBezTo>
                <a:cubicBezTo>
                  <a:pt x="160" y="117"/>
                  <a:pt x="160" y="117"/>
                  <a:pt x="160" y="117"/>
                </a:cubicBezTo>
                <a:cubicBezTo>
                  <a:pt x="160" y="118"/>
                  <a:pt x="161" y="119"/>
                  <a:pt x="162" y="120"/>
                </a:cubicBezTo>
                <a:cubicBezTo>
                  <a:pt x="163" y="121"/>
                  <a:pt x="164" y="124"/>
                  <a:pt x="164" y="127"/>
                </a:cubicBezTo>
                <a:cubicBezTo>
                  <a:pt x="164" y="131"/>
                  <a:pt x="162" y="134"/>
                  <a:pt x="159" y="136"/>
                </a:cubicBezTo>
                <a:cubicBezTo>
                  <a:pt x="158" y="137"/>
                  <a:pt x="158" y="138"/>
                  <a:pt x="157" y="139"/>
                </a:cubicBezTo>
                <a:cubicBezTo>
                  <a:pt x="155" y="150"/>
                  <a:pt x="150" y="159"/>
                  <a:pt x="143" y="165"/>
                </a:cubicBezTo>
                <a:cubicBezTo>
                  <a:pt x="143" y="166"/>
                  <a:pt x="142" y="167"/>
                  <a:pt x="142" y="168"/>
                </a:cubicBezTo>
                <a:cubicBezTo>
                  <a:pt x="142" y="179"/>
                  <a:pt x="142" y="179"/>
                  <a:pt x="142" y="179"/>
                </a:cubicBezTo>
                <a:cubicBezTo>
                  <a:pt x="142" y="179"/>
                  <a:pt x="142" y="180"/>
                  <a:pt x="142" y="180"/>
                </a:cubicBezTo>
                <a:cubicBezTo>
                  <a:pt x="144" y="186"/>
                  <a:pt x="151" y="194"/>
                  <a:pt x="190" y="210"/>
                </a:cubicBezTo>
                <a:cubicBezTo>
                  <a:pt x="171" y="225"/>
                  <a:pt x="147" y="234"/>
                  <a:pt x="122" y="234"/>
                </a:cubicBezTo>
                <a:cubicBezTo>
                  <a:pt x="96" y="234"/>
                  <a:pt x="73" y="225"/>
                  <a:pt x="54" y="211"/>
                </a:cubicBezTo>
                <a:close/>
                <a:moveTo>
                  <a:pt x="198" y="203"/>
                </a:moveTo>
                <a:cubicBezTo>
                  <a:pt x="160" y="187"/>
                  <a:pt x="153" y="180"/>
                  <a:pt x="152" y="178"/>
                </a:cubicBezTo>
                <a:cubicBezTo>
                  <a:pt x="152" y="170"/>
                  <a:pt x="152" y="170"/>
                  <a:pt x="152" y="170"/>
                </a:cubicBezTo>
                <a:cubicBezTo>
                  <a:pt x="158" y="163"/>
                  <a:pt x="163" y="154"/>
                  <a:pt x="167" y="143"/>
                </a:cubicBezTo>
                <a:cubicBezTo>
                  <a:pt x="171" y="139"/>
                  <a:pt x="174" y="133"/>
                  <a:pt x="174" y="127"/>
                </a:cubicBezTo>
                <a:cubicBezTo>
                  <a:pt x="174" y="123"/>
                  <a:pt x="173" y="118"/>
                  <a:pt x="170" y="115"/>
                </a:cubicBezTo>
                <a:cubicBezTo>
                  <a:pt x="170" y="94"/>
                  <a:pt x="170" y="94"/>
                  <a:pt x="170" y="94"/>
                </a:cubicBezTo>
                <a:cubicBezTo>
                  <a:pt x="170" y="65"/>
                  <a:pt x="153" y="49"/>
                  <a:pt x="122" y="49"/>
                </a:cubicBezTo>
                <a:cubicBezTo>
                  <a:pt x="92" y="49"/>
                  <a:pt x="74" y="66"/>
                  <a:pt x="74" y="94"/>
                </a:cubicBezTo>
                <a:cubicBezTo>
                  <a:pt x="74" y="115"/>
                  <a:pt x="74" y="115"/>
                  <a:pt x="74" y="115"/>
                </a:cubicBezTo>
                <a:cubicBezTo>
                  <a:pt x="72" y="118"/>
                  <a:pt x="70" y="123"/>
                  <a:pt x="70" y="127"/>
                </a:cubicBezTo>
                <a:cubicBezTo>
                  <a:pt x="70" y="133"/>
                  <a:pt x="73" y="139"/>
                  <a:pt x="78" y="143"/>
                </a:cubicBezTo>
                <a:cubicBezTo>
                  <a:pt x="81" y="154"/>
                  <a:pt x="86" y="163"/>
                  <a:pt x="92" y="170"/>
                </a:cubicBezTo>
                <a:cubicBezTo>
                  <a:pt x="92" y="178"/>
                  <a:pt x="92" y="178"/>
                  <a:pt x="92" y="178"/>
                </a:cubicBezTo>
                <a:cubicBezTo>
                  <a:pt x="91" y="180"/>
                  <a:pt x="84" y="187"/>
                  <a:pt x="45" y="203"/>
                </a:cubicBezTo>
                <a:cubicBezTo>
                  <a:pt x="24" y="183"/>
                  <a:pt x="10" y="154"/>
                  <a:pt x="10" y="122"/>
                </a:cubicBezTo>
                <a:cubicBezTo>
                  <a:pt x="10" y="60"/>
                  <a:pt x="60" y="10"/>
                  <a:pt x="122" y="10"/>
                </a:cubicBezTo>
                <a:cubicBezTo>
                  <a:pt x="183" y="10"/>
                  <a:pt x="233" y="60"/>
                  <a:pt x="233" y="122"/>
                </a:cubicBezTo>
                <a:cubicBezTo>
                  <a:pt x="233" y="154"/>
                  <a:pt x="220" y="183"/>
                  <a:pt x="198" y="203"/>
                </a:cubicBezTo>
                <a:close/>
              </a:path>
            </a:pathLst>
          </a:custGeom>
          <a:solidFill>
            <a:schemeClr val="accent6">
              <a:lumMod val="7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nvGrpSpPr>
          <p:cNvPr id="31" name="Group 30">
            <a:extLst>
              <a:ext uri="{FF2B5EF4-FFF2-40B4-BE49-F238E27FC236}">
                <a16:creationId xmlns:a16="http://schemas.microsoft.com/office/drawing/2014/main" id="{15B5CC8C-AD75-0CBE-6337-BE2EDC944BA8}"/>
              </a:ext>
            </a:extLst>
          </p:cNvPr>
          <p:cNvGrpSpPr/>
          <p:nvPr/>
        </p:nvGrpSpPr>
        <p:grpSpPr>
          <a:xfrm>
            <a:off x="5939063" y="2230183"/>
            <a:ext cx="430026" cy="349100"/>
            <a:chOff x="7635876" y="1039813"/>
            <a:chExt cx="547687" cy="395288"/>
          </a:xfrm>
          <a:solidFill>
            <a:schemeClr val="accent6">
              <a:lumMod val="75000"/>
            </a:schemeClr>
          </a:solidFill>
        </p:grpSpPr>
        <p:sp>
          <p:nvSpPr>
            <p:cNvPr id="32" name="Freeform 371">
              <a:extLst>
                <a:ext uri="{FF2B5EF4-FFF2-40B4-BE49-F238E27FC236}">
                  <a16:creationId xmlns:a16="http://schemas.microsoft.com/office/drawing/2014/main" id="{5AC6ED4E-90CB-D161-588E-D9DD94F80A95}"/>
                </a:ext>
              </a:extLst>
            </p:cNvPr>
            <p:cNvSpPr>
              <a:spLocks noEditPoints="1"/>
            </p:cNvSpPr>
            <p:nvPr/>
          </p:nvSpPr>
          <p:spPr bwMode="auto">
            <a:xfrm>
              <a:off x="7635876" y="1039813"/>
              <a:ext cx="398463" cy="395288"/>
            </a:xfrm>
            <a:custGeom>
              <a:avLst/>
              <a:gdLst>
                <a:gd name="T0" fmla="*/ 166 w 173"/>
                <a:gd name="T1" fmla="*/ 131 h 172"/>
                <a:gd name="T2" fmla="*/ 111 w 173"/>
                <a:gd name="T3" fmla="*/ 104 h 172"/>
                <a:gd name="T4" fmla="*/ 111 w 173"/>
                <a:gd name="T5" fmla="*/ 99 h 172"/>
                <a:gd name="T6" fmla="*/ 123 w 173"/>
                <a:gd name="T7" fmla="*/ 77 h 172"/>
                <a:gd name="T8" fmla="*/ 129 w 173"/>
                <a:gd name="T9" fmla="*/ 63 h 172"/>
                <a:gd name="T10" fmla="*/ 126 w 173"/>
                <a:gd name="T11" fmla="*/ 53 h 172"/>
                <a:gd name="T12" fmla="*/ 126 w 173"/>
                <a:gd name="T13" fmla="*/ 37 h 172"/>
                <a:gd name="T14" fmla="*/ 86 w 173"/>
                <a:gd name="T15" fmla="*/ 0 h 172"/>
                <a:gd name="T16" fmla="*/ 47 w 173"/>
                <a:gd name="T17" fmla="*/ 37 h 172"/>
                <a:gd name="T18" fmla="*/ 47 w 173"/>
                <a:gd name="T19" fmla="*/ 53 h 172"/>
                <a:gd name="T20" fmla="*/ 44 w 173"/>
                <a:gd name="T21" fmla="*/ 63 h 172"/>
                <a:gd name="T22" fmla="*/ 50 w 173"/>
                <a:gd name="T23" fmla="*/ 77 h 172"/>
                <a:gd name="T24" fmla="*/ 62 w 173"/>
                <a:gd name="T25" fmla="*/ 99 h 172"/>
                <a:gd name="T26" fmla="*/ 62 w 173"/>
                <a:gd name="T27" fmla="*/ 104 h 172"/>
                <a:gd name="T28" fmla="*/ 7 w 173"/>
                <a:gd name="T29" fmla="*/ 131 h 172"/>
                <a:gd name="T30" fmla="*/ 0 w 173"/>
                <a:gd name="T31" fmla="*/ 141 h 172"/>
                <a:gd name="T32" fmla="*/ 0 w 173"/>
                <a:gd name="T33" fmla="*/ 162 h 172"/>
                <a:gd name="T34" fmla="*/ 11 w 173"/>
                <a:gd name="T35" fmla="*/ 172 h 172"/>
                <a:gd name="T36" fmla="*/ 162 w 173"/>
                <a:gd name="T37" fmla="*/ 172 h 172"/>
                <a:gd name="T38" fmla="*/ 173 w 173"/>
                <a:gd name="T39" fmla="*/ 162 h 172"/>
                <a:gd name="T40" fmla="*/ 173 w 173"/>
                <a:gd name="T41" fmla="*/ 141 h 172"/>
                <a:gd name="T42" fmla="*/ 166 w 173"/>
                <a:gd name="T43" fmla="*/ 131 h 172"/>
                <a:gd name="T44" fmla="*/ 163 w 173"/>
                <a:gd name="T45" fmla="*/ 162 h 172"/>
                <a:gd name="T46" fmla="*/ 162 w 173"/>
                <a:gd name="T47" fmla="*/ 163 h 172"/>
                <a:gd name="T48" fmla="*/ 11 w 173"/>
                <a:gd name="T49" fmla="*/ 163 h 172"/>
                <a:gd name="T50" fmla="*/ 10 w 173"/>
                <a:gd name="T51" fmla="*/ 162 h 172"/>
                <a:gd name="T52" fmla="*/ 10 w 173"/>
                <a:gd name="T53" fmla="*/ 141 h 172"/>
                <a:gd name="T54" fmla="*/ 10 w 173"/>
                <a:gd name="T55" fmla="*/ 140 h 172"/>
                <a:gd name="T56" fmla="*/ 71 w 173"/>
                <a:gd name="T57" fmla="*/ 106 h 172"/>
                <a:gd name="T58" fmla="*/ 71 w 173"/>
                <a:gd name="T59" fmla="*/ 105 h 172"/>
                <a:gd name="T60" fmla="*/ 71 w 173"/>
                <a:gd name="T61" fmla="*/ 97 h 172"/>
                <a:gd name="T62" fmla="*/ 70 w 173"/>
                <a:gd name="T63" fmla="*/ 93 h 172"/>
                <a:gd name="T64" fmla="*/ 59 w 173"/>
                <a:gd name="T65" fmla="*/ 73 h 172"/>
                <a:gd name="T66" fmla="*/ 57 w 173"/>
                <a:gd name="T67" fmla="*/ 70 h 172"/>
                <a:gd name="T68" fmla="*/ 53 w 173"/>
                <a:gd name="T69" fmla="*/ 63 h 172"/>
                <a:gd name="T70" fmla="*/ 55 w 173"/>
                <a:gd name="T71" fmla="*/ 58 h 172"/>
                <a:gd name="T72" fmla="*/ 56 w 173"/>
                <a:gd name="T73" fmla="*/ 55 h 172"/>
                <a:gd name="T74" fmla="*/ 56 w 173"/>
                <a:gd name="T75" fmla="*/ 37 h 172"/>
                <a:gd name="T76" fmla="*/ 86 w 173"/>
                <a:gd name="T77" fmla="*/ 9 h 172"/>
                <a:gd name="T78" fmla="*/ 116 w 173"/>
                <a:gd name="T79" fmla="*/ 37 h 172"/>
                <a:gd name="T80" fmla="*/ 116 w 173"/>
                <a:gd name="T81" fmla="*/ 55 h 172"/>
                <a:gd name="T82" fmla="*/ 118 w 173"/>
                <a:gd name="T83" fmla="*/ 58 h 172"/>
                <a:gd name="T84" fmla="*/ 119 w 173"/>
                <a:gd name="T85" fmla="*/ 63 h 172"/>
                <a:gd name="T86" fmla="*/ 116 w 173"/>
                <a:gd name="T87" fmla="*/ 70 h 172"/>
                <a:gd name="T88" fmla="*/ 114 w 173"/>
                <a:gd name="T89" fmla="*/ 73 h 172"/>
                <a:gd name="T90" fmla="*/ 103 w 173"/>
                <a:gd name="T91" fmla="*/ 93 h 172"/>
                <a:gd name="T92" fmla="*/ 102 w 173"/>
                <a:gd name="T93" fmla="*/ 97 h 172"/>
                <a:gd name="T94" fmla="*/ 102 w 173"/>
                <a:gd name="T95" fmla="*/ 105 h 172"/>
                <a:gd name="T96" fmla="*/ 102 w 173"/>
                <a:gd name="T97" fmla="*/ 106 h 172"/>
                <a:gd name="T98" fmla="*/ 162 w 173"/>
                <a:gd name="T99" fmla="*/ 140 h 172"/>
                <a:gd name="T100" fmla="*/ 163 w 173"/>
                <a:gd name="T101" fmla="*/ 141 h 172"/>
                <a:gd name="T102" fmla="*/ 163 w 173"/>
                <a:gd name="T103"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3" h="172">
                  <a:moveTo>
                    <a:pt x="166" y="131"/>
                  </a:moveTo>
                  <a:cubicBezTo>
                    <a:pt x="121" y="114"/>
                    <a:pt x="113" y="106"/>
                    <a:pt x="111" y="104"/>
                  </a:cubicBezTo>
                  <a:cubicBezTo>
                    <a:pt x="111" y="99"/>
                    <a:pt x="111" y="99"/>
                    <a:pt x="111" y="99"/>
                  </a:cubicBezTo>
                  <a:cubicBezTo>
                    <a:pt x="116" y="93"/>
                    <a:pt x="120" y="86"/>
                    <a:pt x="123" y="77"/>
                  </a:cubicBezTo>
                  <a:cubicBezTo>
                    <a:pt x="127" y="74"/>
                    <a:pt x="129" y="69"/>
                    <a:pt x="129" y="63"/>
                  </a:cubicBezTo>
                  <a:cubicBezTo>
                    <a:pt x="129" y="60"/>
                    <a:pt x="128" y="56"/>
                    <a:pt x="126" y="53"/>
                  </a:cubicBezTo>
                  <a:cubicBezTo>
                    <a:pt x="126" y="37"/>
                    <a:pt x="126" y="37"/>
                    <a:pt x="126" y="37"/>
                  </a:cubicBezTo>
                  <a:cubicBezTo>
                    <a:pt x="126" y="13"/>
                    <a:pt x="112" y="0"/>
                    <a:pt x="86" y="0"/>
                  </a:cubicBezTo>
                  <a:cubicBezTo>
                    <a:pt x="62" y="0"/>
                    <a:pt x="47" y="14"/>
                    <a:pt x="47" y="37"/>
                  </a:cubicBezTo>
                  <a:cubicBezTo>
                    <a:pt x="47" y="53"/>
                    <a:pt x="47" y="53"/>
                    <a:pt x="47" y="53"/>
                  </a:cubicBezTo>
                  <a:cubicBezTo>
                    <a:pt x="45" y="56"/>
                    <a:pt x="44" y="60"/>
                    <a:pt x="44" y="63"/>
                  </a:cubicBezTo>
                  <a:cubicBezTo>
                    <a:pt x="44" y="69"/>
                    <a:pt x="46" y="74"/>
                    <a:pt x="50" y="77"/>
                  </a:cubicBezTo>
                  <a:cubicBezTo>
                    <a:pt x="53" y="86"/>
                    <a:pt x="57" y="93"/>
                    <a:pt x="62" y="99"/>
                  </a:cubicBezTo>
                  <a:cubicBezTo>
                    <a:pt x="62" y="104"/>
                    <a:pt x="62" y="104"/>
                    <a:pt x="62" y="104"/>
                  </a:cubicBezTo>
                  <a:cubicBezTo>
                    <a:pt x="60" y="106"/>
                    <a:pt x="52" y="114"/>
                    <a:pt x="7" y="131"/>
                  </a:cubicBezTo>
                  <a:cubicBezTo>
                    <a:pt x="3" y="133"/>
                    <a:pt x="0" y="137"/>
                    <a:pt x="0" y="141"/>
                  </a:cubicBezTo>
                  <a:cubicBezTo>
                    <a:pt x="0" y="162"/>
                    <a:pt x="0" y="162"/>
                    <a:pt x="0" y="162"/>
                  </a:cubicBezTo>
                  <a:cubicBezTo>
                    <a:pt x="0" y="168"/>
                    <a:pt x="5" y="172"/>
                    <a:pt x="11" y="172"/>
                  </a:cubicBezTo>
                  <a:cubicBezTo>
                    <a:pt x="162" y="172"/>
                    <a:pt x="162" y="172"/>
                    <a:pt x="162" y="172"/>
                  </a:cubicBezTo>
                  <a:cubicBezTo>
                    <a:pt x="168" y="172"/>
                    <a:pt x="173" y="168"/>
                    <a:pt x="173" y="162"/>
                  </a:cubicBezTo>
                  <a:cubicBezTo>
                    <a:pt x="173" y="141"/>
                    <a:pt x="173" y="141"/>
                    <a:pt x="173" y="141"/>
                  </a:cubicBezTo>
                  <a:cubicBezTo>
                    <a:pt x="173" y="137"/>
                    <a:pt x="170" y="133"/>
                    <a:pt x="166" y="131"/>
                  </a:cubicBezTo>
                  <a:close/>
                  <a:moveTo>
                    <a:pt x="163" y="162"/>
                  </a:moveTo>
                  <a:cubicBezTo>
                    <a:pt x="163" y="162"/>
                    <a:pt x="163" y="163"/>
                    <a:pt x="162" y="163"/>
                  </a:cubicBezTo>
                  <a:cubicBezTo>
                    <a:pt x="11" y="163"/>
                    <a:pt x="11" y="163"/>
                    <a:pt x="11" y="163"/>
                  </a:cubicBezTo>
                  <a:cubicBezTo>
                    <a:pt x="10" y="163"/>
                    <a:pt x="10" y="162"/>
                    <a:pt x="10" y="162"/>
                  </a:cubicBezTo>
                  <a:cubicBezTo>
                    <a:pt x="10" y="141"/>
                    <a:pt x="10" y="141"/>
                    <a:pt x="10" y="141"/>
                  </a:cubicBezTo>
                  <a:cubicBezTo>
                    <a:pt x="10" y="141"/>
                    <a:pt x="10" y="140"/>
                    <a:pt x="10" y="140"/>
                  </a:cubicBezTo>
                  <a:cubicBezTo>
                    <a:pt x="61" y="121"/>
                    <a:pt x="69" y="112"/>
                    <a:pt x="71" y="106"/>
                  </a:cubicBezTo>
                  <a:cubicBezTo>
                    <a:pt x="71" y="106"/>
                    <a:pt x="71" y="106"/>
                    <a:pt x="71" y="105"/>
                  </a:cubicBezTo>
                  <a:cubicBezTo>
                    <a:pt x="71" y="97"/>
                    <a:pt x="71" y="97"/>
                    <a:pt x="71" y="97"/>
                  </a:cubicBezTo>
                  <a:cubicBezTo>
                    <a:pt x="71" y="96"/>
                    <a:pt x="71" y="94"/>
                    <a:pt x="70" y="93"/>
                  </a:cubicBezTo>
                  <a:cubicBezTo>
                    <a:pt x="65" y="88"/>
                    <a:pt x="61" y="81"/>
                    <a:pt x="59" y="73"/>
                  </a:cubicBezTo>
                  <a:cubicBezTo>
                    <a:pt x="59" y="72"/>
                    <a:pt x="58" y="71"/>
                    <a:pt x="57" y="70"/>
                  </a:cubicBezTo>
                  <a:cubicBezTo>
                    <a:pt x="55" y="69"/>
                    <a:pt x="53" y="66"/>
                    <a:pt x="53" y="63"/>
                  </a:cubicBezTo>
                  <a:cubicBezTo>
                    <a:pt x="53" y="61"/>
                    <a:pt x="54" y="59"/>
                    <a:pt x="55" y="58"/>
                  </a:cubicBezTo>
                  <a:cubicBezTo>
                    <a:pt x="56" y="57"/>
                    <a:pt x="56" y="56"/>
                    <a:pt x="56" y="55"/>
                  </a:cubicBezTo>
                  <a:cubicBezTo>
                    <a:pt x="56" y="37"/>
                    <a:pt x="56" y="37"/>
                    <a:pt x="56" y="37"/>
                  </a:cubicBezTo>
                  <a:cubicBezTo>
                    <a:pt x="56" y="19"/>
                    <a:pt x="67" y="9"/>
                    <a:pt x="86" y="9"/>
                  </a:cubicBezTo>
                  <a:cubicBezTo>
                    <a:pt x="106" y="9"/>
                    <a:pt x="116" y="19"/>
                    <a:pt x="116" y="37"/>
                  </a:cubicBezTo>
                  <a:cubicBezTo>
                    <a:pt x="116" y="55"/>
                    <a:pt x="116" y="55"/>
                    <a:pt x="116" y="55"/>
                  </a:cubicBezTo>
                  <a:cubicBezTo>
                    <a:pt x="116" y="56"/>
                    <a:pt x="117" y="57"/>
                    <a:pt x="118" y="58"/>
                  </a:cubicBezTo>
                  <a:cubicBezTo>
                    <a:pt x="118" y="59"/>
                    <a:pt x="119" y="61"/>
                    <a:pt x="119" y="63"/>
                  </a:cubicBezTo>
                  <a:cubicBezTo>
                    <a:pt x="119" y="66"/>
                    <a:pt x="118" y="69"/>
                    <a:pt x="116" y="70"/>
                  </a:cubicBezTo>
                  <a:cubicBezTo>
                    <a:pt x="115" y="71"/>
                    <a:pt x="114" y="72"/>
                    <a:pt x="114" y="73"/>
                  </a:cubicBezTo>
                  <a:cubicBezTo>
                    <a:pt x="112" y="81"/>
                    <a:pt x="108" y="88"/>
                    <a:pt x="103" y="93"/>
                  </a:cubicBezTo>
                  <a:cubicBezTo>
                    <a:pt x="102" y="94"/>
                    <a:pt x="102" y="96"/>
                    <a:pt x="102" y="97"/>
                  </a:cubicBezTo>
                  <a:cubicBezTo>
                    <a:pt x="102" y="105"/>
                    <a:pt x="102" y="105"/>
                    <a:pt x="102" y="105"/>
                  </a:cubicBezTo>
                  <a:cubicBezTo>
                    <a:pt x="102" y="106"/>
                    <a:pt x="102" y="106"/>
                    <a:pt x="102" y="106"/>
                  </a:cubicBezTo>
                  <a:cubicBezTo>
                    <a:pt x="104" y="112"/>
                    <a:pt x="112" y="121"/>
                    <a:pt x="162" y="140"/>
                  </a:cubicBezTo>
                  <a:cubicBezTo>
                    <a:pt x="163" y="140"/>
                    <a:pt x="163" y="141"/>
                    <a:pt x="163" y="141"/>
                  </a:cubicBezTo>
                  <a:lnTo>
                    <a:pt x="163" y="16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3" name="Freeform 372">
              <a:extLst>
                <a:ext uri="{FF2B5EF4-FFF2-40B4-BE49-F238E27FC236}">
                  <a16:creationId xmlns:a16="http://schemas.microsoft.com/office/drawing/2014/main" id="{BC3C998A-3AF5-96F2-2976-48075108D7AA}"/>
                </a:ext>
              </a:extLst>
            </p:cNvPr>
            <p:cNvSpPr>
              <a:spLocks/>
            </p:cNvSpPr>
            <p:nvPr/>
          </p:nvSpPr>
          <p:spPr bwMode="auto">
            <a:xfrm>
              <a:off x="7932738" y="1062038"/>
              <a:ext cx="250825" cy="373063"/>
            </a:xfrm>
            <a:custGeom>
              <a:avLst/>
              <a:gdLst>
                <a:gd name="T0" fmla="*/ 102 w 109"/>
                <a:gd name="T1" fmla="*/ 123 h 162"/>
                <a:gd name="T2" fmla="*/ 69 w 109"/>
                <a:gd name="T3" fmla="*/ 115 h 162"/>
                <a:gd name="T4" fmla="*/ 51 w 109"/>
                <a:gd name="T5" fmla="*/ 110 h 162"/>
                <a:gd name="T6" fmla="*/ 51 w 109"/>
                <a:gd name="T7" fmla="*/ 105 h 162"/>
                <a:gd name="T8" fmla="*/ 84 w 109"/>
                <a:gd name="T9" fmla="*/ 96 h 162"/>
                <a:gd name="T10" fmla="*/ 85 w 109"/>
                <a:gd name="T11" fmla="*/ 92 h 162"/>
                <a:gd name="T12" fmla="*/ 83 w 109"/>
                <a:gd name="T13" fmla="*/ 89 h 162"/>
                <a:gd name="T14" fmla="*/ 72 w 109"/>
                <a:gd name="T15" fmla="*/ 47 h 162"/>
                <a:gd name="T16" fmla="*/ 57 w 109"/>
                <a:gd name="T17" fmla="*/ 12 h 162"/>
                <a:gd name="T18" fmla="*/ 43 w 109"/>
                <a:gd name="T19" fmla="*/ 3 h 162"/>
                <a:gd name="T20" fmla="*/ 13 w 109"/>
                <a:gd name="T21" fmla="*/ 4 h 162"/>
                <a:gd name="T22" fmla="*/ 2 w 109"/>
                <a:gd name="T23" fmla="*/ 9 h 162"/>
                <a:gd name="T24" fmla="*/ 2 w 109"/>
                <a:gd name="T25" fmla="*/ 16 h 162"/>
                <a:gd name="T26" fmla="*/ 8 w 109"/>
                <a:gd name="T27" fmla="*/ 17 h 162"/>
                <a:gd name="T28" fmla="*/ 16 w 109"/>
                <a:gd name="T29" fmla="*/ 13 h 162"/>
                <a:gd name="T30" fmla="*/ 40 w 109"/>
                <a:gd name="T31" fmla="*/ 12 h 162"/>
                <a:gd name="T32" fmla="*/ 50 w 109"/>
                <a:gd name="T33" fmla="*/ 19 h 162"/>
                <a:gd name="T34" fmla="*/ 51 w 109"/>
                <a:gd name="T35" fmla="*/ 19 h 162"/>
                <a:gd name="T36" fmla="*/ 62 w 109"/>
                <a:gd name="T37" fmla="*/ 47 h 162"/>
                <a:gd name="T38" fmla="*/ 73 w 109"/>
                <a:gd name="T39" fmla="*/ 91 h 162"/>
                <a:gd name="T40" fmla="*/ 47 w 109"/>
                <a:gd name="T41" fmla="*/ 96 h 162"/>
                <a:gd name="T42" fmla="*/ 42 w 109"/>
                <a:gd name="T43" fmla="*/ 101 h 162"/>
                <a:gd name="T44" fmla="*/ 42 w 109"/>
                <a:gd name="T45" fmla="*/ 112 h 162"/>
                <a:gd name="T46" fmla="*/ 42 w 109"/>
                <a:gd name="T47" fmla="*/ 113 h 162"/>
                <a:gd name="T48" fmla="*/ 67 w 109"/>
                <a:gd name="T49" fmla="*/ 124 h 162"/>
                <a:gd name="T50" fmla="*/ 99 w 109"/>
                <a:gd name="T51" fmla="*/ 132 h 162"/>
                <a:gd name="T52" fmla="*/ 99 w 109"/>
                <a:gd name="T53" fmla="*/ 133 h 162"/>
                <a:gd name="T54" fmla="*/ 99 w 109"/>
                <a:gd name="T55" fmla="*/ 152 h 162"/>
                <a:gd name="T56" fmla="*/ 98 w 109"/>
                <a:gd name="T57" fmla="*/ 153 h 162"/>
                <a:gd name="T58" fmla="*/ 57 w 109"/>
                <a:gd name="T59" fmla="*/ 153 h 162"/>
                <a:gd name="T60" fmla="*/ 53 w 109"/>
                <a:gd name="T61" fmla="*/ 158 h 162"/>
                <a:gd name="T62" fmla="*/ 57 w 109"/>
                <a:gd name="T63" fmla="*/ 162 h 162"/>
                <a:gd name="T64" fmla="*/ 98 w 109"/>
                <a:gd name="T65" fmla="*/ 162 h 162"/>
                <a:gd name="T66" fmla="*/ 109 w 109"/>
                <a:gd name="T67" fmla="*/ 152 h 162"/>
                <a:gd name="T68" fmla="*/ 109 w 109"/>
                <a:gd name="T69" fmla="*/ 133 h 162"/>
                <a:gd name="T70" fmla="*/ 102 w 109"/>
                <a:gd name="T71" fmla="*/ 12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162">
                  <a:moveTo>
                    <a:pt x="102" y="123"/>
                  </a:moveTo>
                  <a:cubicBezTo>
                    <a:pt x="91" y="119"/>
                    <a:pt x="79" y="117"/>
                    <a:pt x="69" y="115"/>
                  </a:cubicBezTo>
                  <a:cubicBezTo>
                    <a:pt x="62" y="114"/>
                    <a:pt x="53" y="112"/>
                    <a:pt x="51" y="110"/>
                  </a:cubicBezTo>
                  <a:cubicBezTo>
                    <a:pt x="51" y="105"/>
                    <a:pt x="51" y="105"/>
                    <a:pt x="51" y="105"/>
                  </a:cubicBezTo>
                  <a:cubicBezTo>
                    <a:pt x="74" y="104"/>
                    <a:pt x="83" y="97"/>
                    <a:pt x="84" y="96"/>
                  </a:cubicBezTo>
                  <a:cubicBezTo>
                    <a:pt x="85" y="95"/>
                    <a:pt x="86" y="94"/>
                    <a:pt x="85" y="92"/>
                  </a:cubicBezTo>
                  <a:cubicBezTo>
                    <a:pt x="85" y="91"/>
                    <a:pt x="84" y="89"/>
                    <a:pt x="83" y="89"/>
                  </a:cubicBezTo>
                  <a:cubicBezTo>
                    <a:pt x="78" y="86"/>
                    <a:pt x="73" y="65"/>
                    <a:pt x="72" y="47"/>
                  </a:cubicBezTo>
                  <a:cubicBezTo>
                    <a:pt x="72" y="34"/>
                    <a:pt x="67" y="21"/>
                    <a:pt x="57" y="12"/>
                  </a:cubicBezTo>
                  <a:cubicBezTo>
                    <a:pt x="54" y="8"/>
                    <a:pt x="49" y="5"/>
                    <a:pt x="43" y="3"/>
                  </a:cubicBezTo>
                  <a:cubicBezTo>
                    <a:pt x="33" y="0"/>
                    <a:pt x="22" y="0"/>
                    <a:pt x="13" y="4"/>
                  </a:cubicBezTo>
                  <a:cubicBezTo>
                    <a:pt x="9" y="5"/>
                    <a:pt x="5" y="7"/>
                    <a:pt x="2" y="9"/>
                  </a:cubicBezTo>
                  <a:cubicBezTo>
                    <a:pt x="0" y="11"/>
                    <a:pt x="0" y="14"/>
                    <a:pt x="2" y="16"/>
                  </a:cubicBezTo>
                  <a:cubicBezTo>
                    <a:pt x="3" y="18"/>
                    <a:pt x="6" y="18"/>
                    <a:pt x="8" y="17"/>
                  </a:cubicBezTo>
                  <a:cubicBezTo>
                    <a:pt x="10" y="15"/>
                    <a:pt x="13" y="14"/>
                    <a:pt x="16" y="13"/>
                  </a:cubicBezTo>
                  <a:cubicBezTo>
                    <a:pt x="24" y="10"/>
                    <a:pt x="31" y="9"/>
                    <a:pt x="40" y="12"/>
                  </a:cubicBezTo>
                  <a:cubicBezTo>
                    <a:pt x="44" y="14"/>
                    <a:pt x="48" y="16"/>
                    <a:pt x="50" y="19"/>
                  </a:cubicBezTo>
                  <a:cubicBezTo>
                    <a:pt x="50" y="19"/>
                    <a:pt x="50" y="19"/>
                    <a:pt x="51" y="19"/>
                  </a:cubicBezTo>
                  <a:cubicBezTo>
                    <a:pt x="58" y="26"/>
                    <a:pt x="62" y="36"/>
                    <a:pt x="62" y="47"/>
                  </a:cubicBezTo>
                  <a:cubicBezTo>
                    <a:pt x="63" y="55"/>
                    <a:pt x="66" y="80"/>
                    <a:pt x="73" y="91"/>
                  </a:cubicBezTo>
                  <a:cubicBezTo>
                    <a:pt x="68" y="93"/>
                    <a:pt x="60" y="96"/>
                    <a:pt x="47" y="96"/>
                  </a:cubicBezTo>
                  <a:cubicBezTo>
                    <a:pt x="44" y="96"/>
                    <a:pt x="42" y="98"/>
                    <a:pt x="42" y="101"/>
                  </a:cubicBezTo>
                  <a:cubicBezTo>
                    <a:pt x="42" y="112"/>
                    <a:pt x="42" y="112"/>
                    <a:pt x="42" y="112"/>
                  </a:cubicBezTo>
                  <a:cubicBezTo>
                    <a:pt x="42" y="112"/>
                    <a:pt x="42" y="113"/>
                    <a:pt x="42" y="113"/>
                  </a:cubicBezTo>
                  <a:cubicBezTo>
                    <a:pt x="44" y="120"/>
                    <a:pt x="53" y="122"/>
                    <a:pt x="67" y="124"/>
                  </a:cubicBezTo>
                  <a:cubicBezTo>
                    <a:pt x="76" y="126"/>
                    <a:pt x="88" y="128"/>
                    <a:pt x="99" y="132"/>
                  </a:cubicBezTo>
                  <a:cubicBezTo>
                    <a:pt x="99" y="132"/>
                    <a:pt x="99" y="133"/>
                    <a:pt x="99" y="133"/>
                  </a:cubicBezTo>
                  <a:cubicBezTo>
                    <a:pt x="99" y="152"/>
                    <a:pt x="99" y="152"/>
                    <a:pt x="99" y="152"/>
                  </a:cubicBezTo>
                  <a:cubicBezTo>
                    <a:pt x="99" y="152"/>
                    <a:pt x="99" y="153"/>
                    <a:pt x="98" y="153"/>
                  </a:cubicBezTo>
                  <a:cubicBezTo>
                    <a:pt x="57" y="153"/>
                    <a:pt x="57" y="153"/>
                    <a:pt x="57" y="153"/>
                  </a:cubicBezTo>
                  <a:cubicBezTo>
                    <a:pt x="55" y="153"/>
                    <a:pt x="53" y="155"/>
                    <a:pt x="53" y="158"/>
                  </a:cubicBezTo>
                  <a:cubicBezTo>
                    <a:pt x="53" y="160"/>
                    <a:pt x="55" y="162"/>
                    <a:pt x="57" y="162"/>
                  </a:cubicBezTo>
                  <a:cubicBezTo>
                    <a:pt x="98" y="162"/>
                    <a:pt x="98" y="162"/>
                    <a:pt x="98" y="162"/>
                  </a:cubicBezTo>
                  <a:cubicBezTo>
                    <a:pt x="104" y="162"/>
                    <a:pt x="109" y="158"/>
                    <a:pt x="109" y="152"/>
                  </a:cubicBezTo>
                  <a:cubicBezTo>
                    <a:pt x="109" y="133"/>
                    <a:pt x="109" y="133"/>
                    <a:pt x="109" y="133"/>
                  </a:cubicBezTo>
                  <a:cubicBezTo>
                    <a:pt x="109" y="129"/>
                    <a:pt x="106" y="125"/>
                    <a:pt x="102" y="1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nvGrpSpPr>
          <p:cNvPr id="34" name="Group 33">
            <a:extLst>
              <a:ext uri="{FF2B5EF4-FFF2-40B4-BE49-F238E27FC236}">
                <a16:creationId xmlns:a16="http://schemas.microsoft.com/office/drawing/2014/main" id="{436E02BB-CC72-88EB-81E2-F64D25E56C0C}"/>
              </a:ext>
            </a:extLst>
          </p:cNvPr>
          <p:cNvGrpSpPr/>
          <p:nvPr/>
        </p:nvGrpSpPr>
        <p:grpSpPr>
          <a:xfrm>
            <a:off x="325910" y="2207430"/>
            <a:ext cx="430026" cy="455976"/>
            <a:chOff x="3417888" y="7013575"/>
            <a:chExt cx="479425" cy="598488"/>
          </a:xfrm>
          <a:solidFill>
            <a:schemeClr val="accent6">
              <a:lumMod val="75000"/>
            </a:schemeClr>
          </a:solidFill>
        </p:grpSpPr>
        <p:sp>
          <p:nvSpPr>
            <p:cNvPr id="35" name="Freeform 161">
              <a:extLst>
                <a:ext uri="{FF2B5EF4-FFF2-40B4-BE49-F238E27FC236}">
                  <a16:creationId xmlns:a16="http://schemas.microsoft.com/office/drawing/2014/main" id="{D41E8382-FBE1-4DB6-F203-8FDF52934D73}"/>
                </a:ext>
              </a:extLst>
            </p:cNvPr>
            <p:cNvSpPr>
              <a:spLocks noEditPoints="1"/>
            </p:cNvSpPr>
            <p:nvPr/>
          </p:nvSpPr>
          <p:spPr bwMode="auto">
            <a:xfrm>
              <a:off x="3417888" y="7013575"/>
              <a:ext cx="479425" cy="598488"/>
            </a:xfrm>
            <a:custGeom>
              <a:avLst/>
              <a:gdLst>
                <a:gd name="T0" fmla="*/ 201 w 205"/>
                <a:gd name="T1" fmla="*/ 39 h 255"/>
                <a:gd name="T2" fmla="*/ 165 w 205"/>
                <a:gd name="T3" fmla="*/ 4 h 255"/>
                <a:gd name="T4" fmla="*/ 156 w 205"/>
                <a:gd name="T5" fmla="*/ 0 h 255"/>
                <a:gd name="T6" fmla="*/ 156 w 205"/>
                <a:gd name="T7" fmla="*/ 0 h 255"/>
                <a:gd name="T8" fmla="*/ 14 w 205"/>
                <a:gd name="T9" fmla="*/ 0 h 255"/>
                <a:gd name="T10" fmla="*/ 0 w 205"/>
                <a:gd name="T11" fmla="*/ 13 h 255"/>
                <a:gd name="T12" fmla="*/ 0 w 205"/>
                <a:gd name="T13" fmla="*/ 242 h 255"/>
                <a:gd name="T14" fmla="*/ 14 w 205"/>
                <a:gd name="T15" fmla="*/ 255 h 255"/>
                <a:gd name="T16" fmla="*/ 191 w 205"/>
                <a:gd name="T17" fmla="*/ 255 h 255"/>
                <a:gd name="T18" fmla="*/ 205 w 205"/>
                <a:gd name="T19" fmla="*/ 242 h 255"/>
                <a:gd name="T20" fmla="*/ 205 w 205"/>
                <a:gd name="T21" fmla="*/ 49 h 255"/>
                <a:gd name="T22" fmla="*/ 201 w 205"/>
                <a:gd name="T23" fmla="*/ 39 h 255"/>
                <a:gd name="T24" fmla="*/ 191 w 205"/>
                <a:gd name="T25" fmla="*/ 44 h 255"/>
                <a:gd name="T26" fmla="*/ 161 w 205"/>
                <a:gd name="T27" fmla="*/ 44 h 255"/>
                <a:gd name="T28" fmla="*/ 161 w 205"/>
                <a:gd name="T29" fmla="*/ 14 h 255"/>
                <a:gd name="T30" fmla="*/ 191 w 205"/>
                <a:gd name="T31" fmla="*/ 44 h 255"/>
                <a:gd name="T32" fmla="*/ 191 w 205"/>
                <a:gd name="T33" fmla="*/ 245 h 255"/>
                <a:gd name="T34" fmla="*/ 14 w 205"/>
                <a:gd name="T35" fmla="*/ 245 h 255"/>
                <a:gd name="T36" fmla="*/ 10 w 205"/>
                <a:gd name="T37" fmla="*/ 242 h 255"/>
                <a:gd name="T38" fmla="*/ 10 w 205"/>
                <a:gd name="T39" fmla="*/ 13 h 255"/>
                <a:gd name="T40" fmla="*/ 14 w 205"/>
                <a:gd name="T41" fmla="*/ 10 h 255"/>
                <a:gd name="T42" fmla="*/ 150 w 205"/>
                <a:gd name="T43" fmla="*/ 10 h 255"/>
                <a:gd name="T44" fmla="*/ 150 w 205"/>
                <a:gd name="T45" fmla="*/ 49 h 255"/>
                <a:gd name="T46" fmla="*/ 156 w 205"/>
                <a:gd name="T47" fmla="*/ 54 h 255"/>
                <a:gd name="T48" fmla="*/ 195 w 205"/>
                <a:gd name="T49" fmla="*/ 54 h 255"/>
                <a:gd name="T50" fmla="*/ 195 w 205"/>
                <a:gd name="T51" fmla="*/ 242 h 255"/>
                <a:gd name="T52" fmla="*/ 191 w 205"/>
                <a:gd name="T53" fmla="*/ 24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5" h="255">
                  <a:moveTo>
                    <a:pt x="201" y="39"/>
                  </a:moveTo>
                  <a:cubicBezTo>
                    <a:pt x="165" y="4"/>
                    <a:pt x="165" y="4"/>
                    <a:pt x="165" y="4"/>
                  </a:cubicBezTo>
                  <a:cubicBezTo>
                    <a:pt x="163" y="1"/>
                    <a:pt x="159" y="0"/>
                    <a:pt x="156" y="0"/>
                  </a:cubicBezTo>
                  <a:cubicBezTo>
                    <a:pt x="156" y="0"/>
                    <a:pt x="156" y="0"/>
                    <a:pt x="156" y="0"/>
                  </a:cubicBezTo>
                  <a:cubicBezTo>
                    <a:pt x="14" y="0"/>
                    <a:pt x="14" y="0"/>
                    <a:pt x="14" y="0"/>
                  </a:cubicBezTo>
                  <a:cubicBezTo>
                    <a:pt x="6" y="0"/>
                    <a:pt x="0" y="6"/>
                    <a:pt x="0" y="13"/>
                  </a:cubicBezTo>
                  <a:cubicBezTo>
                    <a:pt x="0" y="242"/>
                    <a:pt x="0" y="242"/>
                    <a:pt x="0" y="242"/>
                  </a:cubicBezTo>
                  <a:cubicBezTo>
                    <a:pt x="0" y="249"/>
                    <a:pt x="6" y="255"/>
                    <a:pt x="14" y="255"/>
                  </a:cubicBezTo>
                  <a:cubicBezTo>
                    <a:pt x="191" y="255"/>
                    <a:pt x="191" y="255"/>
                    <a:pt x="191" y="255"/>
                  </a:cubicBezTo>
                  <a:cubicBezTo>
                    <a:pt x="199" y="255"/>
                    <a:pt x="205" y="249"/>
                    <a:pt x="205" y="242"/>
                  </a:cubicBezTo>
                  <a:cubicBezTo>
                    <a:pt x="205" y="49"/>
                    <a:pt x="205" y="49"/>
                    <a:pt x="205" y="49"/>
                  </a:cubicBezTo>
                  <a:cubicBezTo>
                    <a:pt x="205" y="45"/>
                    <a:pt x="203" y="42"/>
                    <a:pt x="201" y="39"/>
                  </a:cubicBezTo>
                  <a:close/>
                  <a:moveTo>
                    <a:pt x="191" y="44"/>
                  </a:moveTo>
                  <a:cubicBezTo>
                    <a:pt x="161" y="44"/>
                    <a:pt x="161" y="44"/>
                    <a:pt x="161" y="44"/>
                  </a:cubicBezTo>
                  <a:cubicBezTo>
                    <a:pt x="161" y="14"/>
                    <a:pt x="161" y="14"/>
                    <a:pt x="161" y="14"/>
                  </a:cubicBezTo>
                  <a:lnTo>
                    <a:pt x="191" y="44"/>
                  </a:lnTo>
                  <a:close/>
                  <a:moveTo>
                    <a:pt x="191" y="245"/>
                  </a:moveTo>
                  <a:cubicBezTo>
                    <a:pt x="14" y="245"/>
                    <a:pt x="14" y="245"/>
                    <a:pt x="14" y="245"/>
                  </a:cubicBezTo>
                  <a:cubicBezTo>
                    <a:pt x="12" y="245"/>
                    <a:pt x="10" y="244"/>
                    <a:pt x="10" y="242"/>
                  </a:cubicBezTo>
                  <a:cubicBezTo>
                    <a:pt x="10" y="13"/>
                    <a:pt x="10" y="13"/>
                    <a:pt x="10" y="13"/>
                  </a:cubicBezTo>
                  <a:cubicBezTo>
                    <a:pt x="10" y="12"/>
                    <a:pt x="12" y="10"/>
                    <a:pt x="14" y="10"/>
                  </a:cubicBezTo>
                  <a:cubicBezTo>
                    <a:pt x="150" y="10"/>
                    <a:pt x="150" y="10"/>
                    <a:pt x="150" y="10"/>
                  </a:cubicBezTo>
                  <a:cubicBezTo>
                    <a:pt x="150" y="49"/>
                    <a:pt x="150" y="49"/>
                    <a:pt x="150" y="49"/>
                  </a:cubicBezTo>
                  <a:cubicBezTo>
                    <a:pt x="150" y="52"/>
                    <a:pt x="153" y="54"/>
                    <a:pt x="156" y="54"/>
                  </a:cubicBezTo>
                  <a:cubicBezTo>
                    <a:pt x="195" y="54"/>
                    <a:pt x="195" y="54"/>
                    <a:pt x="195" y="54"/>
                  </a:cubicBezTo>
                  <a:cubicBezTo>
                    <a:pt x="195" y="242"/>
                    <a:pt x="195" y="242"/>
                    <a:pt x="195" y="242"/>
                  </a:cubicBezTo>
                  <a:cubicBezTo>
                    <a:pt x="195" y="244"/>
                    <a:pt x="193" y="245"/>
                    <a:pt x="191" y="24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36" name="Freeform 162">
              <a:extLst>
                <a:ext uri="{FF2B5EF4-FFF2-40B4-BE49-F238E27FC236}">
                  <a16:creationId xmlns:a16="http://schemas.microsoft.com/office/drawing/2014/main" id="{836D6699-3275-B8C4-87CB-7EA598650CDB}"/>
                </a:ext>
              </a:extLst>
            </p:cNvPr>
            <p:cNvSpPr>
              <a:spLocks noEditPoints="1"/>
            </p:cNvSpPr>
            <p:nvPr/>
          </p:nvSpPr>
          <p:spPr bwMode="auto">
            <a:xfrm>
              <a:off x="3505201" y="7189788"/>
              <a:ext cx="312738" cy="311150"/>
            </a:xfrm>
            <a:custGeom>
              <a:avLst/>
              <a:gdLst>
                <a:gd name="T0" fmla="*/ 87 w 134"/>
                <a:gd name="T1" fmla="*/ 0 h 133"/>
                <a:gd name="T2" fmla="*/ 5 w 134"/>
                <a:gd name="T3" fmla="*/ 0 h 133"/>
                <a:gd name="T4" fmla="*/ 0 w 134"/>
                <a:gd name="T5" fmla="*/ 36 h 133"/>
                <a:gd name="T6" fmla="*/ 0 w 134"/>
                <a:gd name="T7" fmla="*/ 97 h 133"/>
                <a:gd name="T8" fmla="*/ 5 w 134"/>
                <a:gd name="T9" fmla="*/ 133 h 133"/>
                <a:gd name="T10" fmla="*/ 87 w 134"/>
                <a:gd name="T11" fmla="*/ 133 h 133"/>
                <a:gd name="T12" fmla="*/ 134 w 134"/>
                <a:gd name="T13" fmla="*/ 128 h 133"/>
                <a:gd name="T14" fmla="*/ 134 w 134"/>
                <a:gd name="T15" fmla="*/ 66 h 133"/>
                <a:gd name="T16" fmla="*/ 134 w 134"/>
                <a:gd name="T17" fmla="*/ 5 h 133"/>
                <a:gd name="T18" fmla="*/ 124 w 134"/>
                <a:gd name="T19" fmla="*/ 61 h 133"/>
                <a:gd name="T20" fmla="*/ 93 w 134"/>
                <a:gd name="T21" fmla="*/ 41 h 133"/>
                <a:gd name="T22" fmla="*/ 124 w 134"/>
                <a:gd name="T23" fmla="*/ 61 h 133"/>
                <a:gd name="T24" fmla="*/ 51 w 134"/>
                <a:gd name="T25" fmla="*/ 61 h 133"/>
                <a:gd name="T26" fmla="*/ 82 w 134"/>
                <a:gd name="T27" fmla="*/ 41 h 133"/>
                <a:gd name="T28" fmla="*/ 41 w 134"/>
                <a:gd name="T29" fmla="*/ 61 h 133"/>
                <a:gd name="T30" fmla="*/ 10 w 134"/>
                <a:gd name="T31" fmla="*/ 41 h 133"/>
                <a:gd name="T32" fmla="*/ 41 w 134"/>
                <a:gd name="T33" fmla="*/ 61 h 133"/>
                <a:gd name="T34" fmla="*/ 41 w 134"/>
                <a:gd name="T35" fmla="*/ 72 h 133"/>
                <a:gd name="T36" fmla="*/ 10 w 134"/>
                <a:gd name="T37" fmla="*/ 92 h 133"/>
                <a:gd name="T38" fmla="*/ 51 w 134"/>
                <a:gd name="T39" fmla="*/ 72 h 133"/>
                <a:gd name="T40" fmla="*/ 82 w 134"/>
                <a:gd name="T41" fmla="*/ 92 h 133"/>
                <a:gd name="T42" fmla="*/ 51 w 134"/>
                <a:gd name="T43" fmla="*/ 72 h 133"/>
                <a:gd name="T44" fmla="*/ 124 w 134"/>
                <a:gd name="T45" fmla="*/ 72 h 133"/>
                <a:gd name="T46" fmla="*/ 93 w 134"/>
                <a:gd name="T47" fmla="*/ 92 h 133"/>
                <a:gd name="T48" fmla="*/ 124 w 134"/>
                <a:gd name="T49" fmla="*/ 31 h 133"/>
                <a:gd name="T50" fmla="*/ 93 w 134"/>
                <a:gd name="T51" fmla="*/ 10 h 133"/>
                <a:gd name="T52" fmla="*/ 124 w 134"/>
                <a:gd name="T53" fmla="*/ 31 h 133"/>
                <a:gd name="T54" fmla="*/ 51 w 134"/>
                <a:gd name="T55" fmla="*/ 31 h 133"/>
                <a:gd name="T56" fmla="*/ 82 w 134"/>
                <a:gd name="T57" fmla="*/ 10 h 133"/>
                <a:gd name="T58" fmla="*/ 10 w 134"/>
                <a:gd name="T59" fmla="*/ 10 h 133"/>
                <a:gd name="T60" fmla="*/ 41 w 134"/>
                <a:gd name="T61" fmla="*/ 31 h 133"/>
                <a:gd name="T62" fmla="*/ 10 w 134"/>
                <a:gd name="T63" fmla="*/ 10 h 133"/>
                <a:gd name="T64" fmla="*/ 41 w 134"/>
                <a:gd name="T65" fmla="*/ 102 h 133"/>
                <a:gd name="T66" fmla="*/ 10 w 134"/>
                <a:gd name="T67" fmla="*/ 123 h 133"/>
                <a:gd name="T68" fmla="*/ 51 w 134"/>
                <a:gd name="T69" fmla="*/ 102 h 133"/>
                <a:gd name="T70" fmla="*/ 82 w 134"/>
                <a:gd name="T71" fmla="*/ 123 h 133"/>
                <a:gd name="T72" fmla="*/ 51 w 134"/>
                <a:gd name="T73" fmla="*/ 102 h 133"/>
                <a:gd name="T74" fmla="*/ 93 w 134"/>
                <a:gd name="T75" fmla="*/ 123 h 133"/>
                <a:gd name="T76" fmla="*/ 124 w 134"/>
                <a:gd name="T77" fmla="*/ 10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4" h="133">
                  <a:moveTo>
                    <a:pt x="129" y="0"/>
                  </a:moveTo>
                  <a:cubicBezTo>
                    <a:pt x="87" y="0"/>
                    <a:pt x="87" y="0"/>
                    <a:pt x="87" y="0"/>
                  </a:cubicBezTo>
                  <a:cubicBezTo>
                    <a:pt x="46" y="0"/>
                    <a:pt x="46" y="0"/>
                    <a:pt x="46" y="0"/>
                  </a:cubicBezTo>
                  <a:cubicBezTo>
                    <a:pt x="5" y="0"/>
                    <a:pt x="5" y="0"/>
                    <a:pt x="5" y="0"/>
                  </a:cubicBezTo>
                  <a:cubicBezTo>
                    <a:pt x="2" y="0"/>
                    <a:pt x="0" y="2"/>
                    <a:pt x="0" y="5"/>
                  </a:cubicBezTo>
                  <a:cubicBezTo>
                    <a:pt x="0" y="36"/>
                    <a:pt x="0" y="36"/>
                    <a:pt x="0" y="36"/>
                  </a:cubicBezTo>
                  <a:cubicBezTo>
                    <a:pt x="0" y="66"/>
                    <a:pt x="0" y="66"/>
                    <a:pt x="0" y="66"/>
                  </a:cubicBezTo>
                  <a:cubicBezTo>
                    <a:pt x="0" y="97"/>
                    <a:pt x="0" y="97"/>
                    <a:pt x="0" y="97"/>
                  </a:cubicBezTo>
                  <a:cubicBezTo>
                    <a:pt x="0" y="128"/>
                    <a:pt x="0" y="128"/>
                    <a:pt x="0" y="128"/>
                  </a:cubicBezTo>
                  <a:cubicBezTo>
                    <a:pt x="0" y="131"/>
                    <a:pt x="2" y="133"/>
                    <a:pt x="5" y="133"/>
                  </a:cubicBezTo>
                  <a:cubicBezTo>
                    <a:pt x="46" y="133"/>
                    <a:pt x="46" y="133"/>
                    <a:pt x="46" y="133"/>
                  </a:cubicBezTo>
                  <a:cubicBezTo>
                    <a:pt x="87" y="133"/>
                    <a:pt x="87" y="133"/>
                    <a:pt x="87" y="133"/>
                  </a:cubicBezTo>
                  <a:cubicBezTo>
                    <a:pt x="129" y="133"/>
                    <a:pt x="129" y="133"/>
                    <a:pt x="129" y="133"/>
                  </a:cubicBezTo>
                  <a:cubicBezTo>
                    <a:pt x="132" y="133"/>
                    <a:pt x="134" y="131"/>
                    <a:pt x="134" y="128"/>
                  </a:cubicBezTo>
                  <a:cubicBezTo>
                    <a:pt x="134" y="97"/>
                    <a:pt x="134" y="97"/>
                    <a:pt x="134" y="97"/>
                  </a:cubicBezTo>
                  <a:cubicBezTo>
                    <a:pt x="134" y="66"/>
                    <a:pt x="134" y="66"/>
                    <a:pt x="134" y="66"/>
                  </a:cubicBezTo>
                  <a:cubicBezTo>
                    <a:pt x="134" y="36"/>
                    <a:pt x="134" y="36"/>
                    <a:pt x="134" y="36"/>
                  </a:cubicBezTo>
                  <a:cubicBezTo>
                    <a:pt x="134" y="5"/>
                    <a:pt x="134" y="5"/>
                    <a:pt x="134" y="5"/>
                  </a:cubicBezTo>
                  <a:cubicBezTo>
                    <a:pt x="134" y="2"/>
                    <a:pt x="132" y="0"/>
                    <a:pt x="129" y="0"/>
                  </a:cubicBezTo>
                  <a:close/>
                  <a:moveTo>
                    <a:pt x="124" y="61"/>
                  </a:moveTo>
                  <a:cubicBezTo>
                    <a:pt x="93" y="61"/>
                    <a:pt x="93" y="61"/>
                    <a:pt x="93" y="61"/>
                  </a:cubicBezTo>
                  <a:cubicBezTo>
                    <a:pt x="93" y="41"/>
                    <a:pt x="93" y="41"/>
                    <a:pt x="93" y="41"/>
                  </a:cubicBezTo>
                  <a:cubicBezTo>
                    <a:pt x="124" y="41"/>
                    <a:pt x="124" y="41"/>
                    <a:pt x="124" y="41"/>
                  </a:cubicBezTo>
                  <a:lnTo>
                    <a:pt x="124" y="61"/>
                  </a:lnTo>
                  <a:close/>
                  <a:moveTo>
                    <a:pt x="82" y="61"/>
                  </a:moveTo>
                  <a:cubicBezTo>
                    <a:pt x="51" y="61"/>
                    <a:pt x="51" y="61"/>
                    <a:pt x="51" y="61"/>
                  </a:cubicBezTo>
                  <a:cubicBezTo>
                    <a:pt x="51" y="41"/>
                    <a:pt x="51" y="41"/>
                    <a:pt x="51" y="41"/>
                  </a:cubicBezTo>
                  <a:cubicBezTo>
                    <a:pt x="82" y="41"/>
                    <a:pt x="82" y="41"/>
                    <a:pt x="82" y="41"/>
                  </a:cubicBezTo>
                  <a:lnTo>
                    <a:pt x="82" y="61"/>
                  </a:lnTo>
                  <a:close/>
                  <a:moveTo>
                    <a:pt x="41" y="61"/>
                  </a:moveTo>
                  <a:cubicBezTo>
                    <a:pt x="10" y="61"/>
                    <a:pt x="10" y="61"/>
                    <a:pt x="10" y="61"/>
                  </a:cubicBezTo>
                  <a:cubicBezTo>
                    <a:pt x="10" y="41"/>
                    <a:pt x="10" y="41"/>
                    <a:pt x="10" y="41"/>
                  </a:cubicBezTo>
                  <a:cubicBezTo>
                    <a:pt x="41" y="41"/>
                    <a:pt x="41" y="41"/>
                    <a:pt x="41" y="41"/>
                  </a:cubicBezTo>
                  <a:lnTo>
                    <a:pt x="41" y="61"/>
                  </a:lnTo>
                  <a:close/>
                  <a:moveTo>
                    <a:pt x="10" y="72"/>
                  </a:moveTo>
                  <a:cubicBezTo>
                    <a:pt x="41" y="72"/>
                    <a:pt x="41" y="72"/>
                    <a:pt x="41" y="72"/>
                  </a:cubicBezTo>
                  <a:cubicBezTo>
                    <a:pt x="41" y="92"/>
                    <a:pt x="41" y="92"/>
                    <a:pt x="41" y="92"/>
                  </a:cubicBezTo>
                  <a:cubicBezTo>
                    <a:pt x="10" y="92"/>
                    <a:pt x="10" y="92"/>
                    <a:pt x="10" y="92"/>
                  </a:cubicBezTo>
                  <a:lnTo>
                    <a:pt x="10" y="72"/>
                  </a:lnTo>
                  <a:close/>
                  <a:moveTo>
                    <a:pt x="51" y="72"/>
                  </a:moveTo>
                  <a:cubicBezTo>
                    <a:pt x="82" y="72"/>
                    <a:pt x="82" y="72"/>
                    <a:pt x="82" y="72"/>
                  </a:cubicBezTo>
                  <a:cubicBezTo>
                    <a:pt x="82" y="92"/>
                    <a:pt x="82" y="92"/>
                    <a:pt x="82" y="92"/>
                  </a:cubicBezTo>
                  <a:cubicBezTo>
                    <a:pt x="51" y="92"/>
                    <a:pt x="51" y="92"/>
                    <a:pt x="51" y="92"/>
                  </a:cubicBezTo>
                  <a:lnTo>
                    <a:pt x="51" y="72"/>
                  </a:lnTo>
                  <a:close/>
                  <a:moveTo>
                    <a:pt x="93" y="72"/>
                  </a:moveTo>
                  <a:cubicBezTo>
                    <a:pt x="124" y="72"/>
                    <a:pt x="124" y="72"/>
                    <a:pt x="124" y="72"/>
                  </a:cubicBezTo>
                  <a:cubicBezTo>
                    <a:pt x="124" y="92"/>
                    <a:pt x="124" y="92"/>
                    <a:pt x="124" y="92"/>
                  </a:cubicBezTo>
                  <a:cubicBezTo>
                    <a:pt x="93" y="92"/>
                    <a:pt x="93" y="92"/>
                    <a:pt x="93" y="92"/>
                  </a:cubicBezTo>
                  <a:lnTo>
                    <a:pt x="93" y="72"/>
                  </a:lnTo>
                  <a:close/>
                  <a:moveTo>
                    <a:pt x="124" y="31"/>
                  </a:moveTo>
                  <a:cubicBezTo>
                    <a:pt x="93" y="31"/>
                    <a:pt x="93" y="31"/>
                    <a:pt x="93" y="31"/>
                  </a:cubicBezTo>
                  <a:cubicBezTo>
                    <a:pt x="93" y="10"/>
                    <a:pt x="93" y="10"/>
                    <a:pt x="93" y="10"/>
                  </a:cubicBezTo>
                  <a:cubicBezTo>
                    <a:pt x="124" y="10"/>
                    <a:pt x="124" y="10"/>
                    <a:pt x="124" y="10"/>
                  </a:cubicBezTo>
                  <a:lnTo>
                    <a:pt x="124" y="31"/>
                  </a:lnTo>
                  <a:close/>
                  <a:moveTo>
                    <a:pt x="82" y="31"/>
                  </a:moveTo>
                  <a:cubicBezTo>
                    <a:pt x="51" y="31"/>
                    <a:pt x="51" y="31"/>
                    <a:pt x="51" y="31"/>
                  </a:cubicBezTo>
                  <a:cubicBezTo>
                    <a:pt x="51" y="10"/>
                    <a:pt x="51" y="10"/>
                    <a:pt x="51" y="10"/>
                  </a:cubicBezTo>
                  <a:cubicBezTo>
                    <a:pt x="82" y="10"/>
                    <a:pt x="82" y="10"/>
                    <a:pt x="82" y="10"/>
                  </a:cubicBezTo>
                  <a:lnTo>
                    <a:pt x="82" y="31"/>
                  </a:lnTo>
                  <a:close/>
                  <a:moveTo>
                    <a:pt x="10" y="10"/>
                  </a:moveTo>
                  <a:cubicBezTo>
                    <a:pt x="41" y="10"/>
                    <a:pt x="41" y="10"/>
                    <a:pt x="41" y="10"/>
                  </a:cubicBezTo>
                  <a:cubicBezTo>
                    <a:pt x="41" y="31"/>
                    <a:pt x="41" y="31"/>
                    <a:pt x="41" y="31"/>
                  </a:cubicBezTo>
                  <a:cubicBezTo>
                    <a:pt x="10" y="31"/>
                    <a:pt x="10" y="31"/>
                    <a:pt x="10" y="31"/>
                  </a:cubicBezTo>
                  <a:lnTo>
                    <a:pt x="10" y="10"/>
                  </a:lnTo>
                  <a:close/>
                  <a:moveTo>
                    <a:pt x="10" y="102"/>
                  </a:moveTo>
                  <a:cubicBezTo>
                    <a:pt x="41" y="102"/>
                    <a:pt x="41" y="102"/>
                    <a:pt x="41" y="102"/>
                  </a:cubicBezTo>
                  <a:cubicBezTo>
                    <a:pt x="41" y="123"/>
                    <a:pt x="41" y="123"/>
                    <a:pt x="41" y="123"/>
                  </a:cubicBezTo>
                  <a:cubicBezTo>
                    <a:pt x="10" y="123"/>
                    <a:pt x="10" y="123"/>
                    <a:pt x="10" y="123"/>
                  </a:cubicBezTo>
                  <a:lnTo>
                    <a:pt x="10" y="102"/>
                  </a:lnTo>
                  <a:close/>
                  <a:moveTo>
                    <a:pt x="51" y="102"/>
                  </a:moveTo>
                  <a:cubicBezTo>
                    <a:pt x="82" y="102"/>
                    <a:pt x="82" y="102"/>
                    <a:pt x="82" y="102"/>
                  </a:cubicBezTo>
                  <a:cubicBezTo>
                    <a:pt x="82" y="123"/>
                    <a:pt x="82" y="123"/>
                    <a:pt x="82" y="123"/>
                  </a:cubicBezTo>
                  <a:cubicBezTo>
                    <a:pt x="51" y="123"/>
                    <a:pt x="51" y="123"/>
                    <a:pt x="51" y="123"/>
                  </a:cubicBezTo>
                  <a:lnTo>
                    <a:pt x="51" y="102"/>
                  </a:lnTo>
                  <a:close/>
                  <a:moveTo>
                    <a:pt x="124" y="123"/>
                  </a:moveTo>
                  <a:cubicBezTo>
                    <a:pt x="93" y="123"/>
                    <a:pt x="93" y="123"/>
                    <a:pt x="93" y="123"/>
                  </a:cubicBezTo>
                  <a:cubicBezTo>
                    <a:pt x="93" y="102"/>
                    <a:pt x="93" y="102"/>
                    <a:pt x="93" y="102"/>
                  </a:cubicBezTo>
                  <a:cubicBezTo>
                    <a:pt x="124" y="102"/>
                    <a:pt x="124" y="102"/>
                    <a:pt x="124" y="102"/>
                  </a:cubicBezTo>
                  <a:lnTo>
                    <a:pt x="124" y="1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cxnSp>
        <p:nvCxnSpPr>
          <p:cNvPr id="37" name="Straight Connector 36">
            <a:extLst>
              <a:ext uri="{FF2B5EF4-FFF2-40B4-BE49-F238E27FC236}">
                <a16:creationId xmlns:a16="http://schemas.microsoft.com/office/drawing/2014/main" id="{1C5761F0-89B0-6521-8823-C5F05EBC623B}"/>
              </a:ext>
            </a:extLst>
          </p:cNvPr>
          <p:cNvCxnSpPr/>
          <p:nvPr/>
        </p:nvCxnSpPr>
        <p:spPr>
          <a:xfrm>
            <a:off x="375092" y="4119331"/>
            <a:ext cx="11415486"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1E8CB81-E591-A3F6-138E-F3A693D34B09}"/>
              </a:ext>
            </a:extLst>
          </p:cNvPr>
          <p:cNvSpPr/>
          <p:nvPr/>
        </p:nvSpPr>
        <p:spPr>
          <a:xfrm>
            <a:off x="360578" y="3848975"/>
            <a:ext cx="1558658" cy="270356"/>
          </a:xfrm>
          <a:prstGeom prst="rect">
            <a:avLst/>
          </a:prstGeom>
          <a:solidFill>
            <a:schemeClr val="accent6">
              <a:lumMod val="75000"/>
            </a:schemeClr>
          </a:solid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200" b="1">
                <a:solidFill>
                  <a:schemeClr val="bg1"/>
                </a:solidFill>
                <a:latin typeface="Open Sans" panose="020B0606030504020204" pitchFamily="34" charset="0"/>
                <a:ea typeface="Open Sans" panose="020B0606030504020204" pitchFamily="34" charset="0"/>
                <a:cs typeface="Open Sans" panose="020B0606030504020204" pitchFamily="34" charset="0"/>
              </a:rPr>
              <a:t>Upload</a:t>
            </a:r>
            <a:endParaRPr kumimoji="0" lang="en-US" sz="1200" b="1" i="0" u="none" strike="noStrike" kern="1200" cap="none" spc="0" normalizeH="0" baseline="0" noProof="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9" name="TextBox 38">
            <a:extLst>
              <a:ext uri="{FF2B5EF4-FFF2-40B4-BE49-F238E27FC236}">
                <a16:creationId xmlns:a16="http://schemas.microsoft.com/office/drawing/2014/main" id="{E2921FC0-7D12-6E86-099C-CC5FA0FA95D5}"/>
              </a:ext>
            </a:extLst>
          </p:cNvPr>
          <p:cNvSpPr txBox="1"/>
          <p:nvPr/>
        </p:nvSpPr>
        <p:spPr>
          <a:xfrm>
            <a:off x="303638" y="4139602"/>
            <a:ext cx="11888362" cy="261610"/>
          </a:xfrm>
          <a:prstGeom prst="rect">
            <a:avLst/>
          </a:prstGeom>
          <a:noFill/>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In order to upload documents, the investigator should:</a:t>
            </a:r>
          </a:p>
        </p:txBody>
      </p:sp>
      <p:sp>
        <p:nvSpPr>
          <p:cNvPr id="2" name="TextBox 1">
            <a:extLst>
              <a:ext uri="{FF2B5EF4-FFF2-40B4-BE49-F238E27FC236}">
                <a16:creationId xmlns:a16="http://schemas.microsoft.com/office/drawing/2014/main" id="{BC347505-B613-3F19-597C-2EE79D727905}"/>
              </a:ext>
            </a:extLst>
          </p:cNvPr>
          <p:cNvSpPr txBox="1"/>
          <p:nvPr/>
        </p:nvSpPr>
        <p:spPr>
          <a:xfrm>
            <a:off x="375092" y="1748156"/>
            <a:ext cx="11888362" cy="261610"/>
          </a:xfrm>
          <a:prstGeom prst="rect">
            <a:avLst/>
          </a:prstGeom>
          <a:noFill/>
        </p:spPr>
        <p:txBody>
          <a:bodyPr wrap="square" rtlCol="0">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The following documents must be attached to the case</a:t>
            </a:r>
          </a:p>
        </p:txBody>
      </p:sp>
      <p:sp>
        <p:nvSpPr>
          <p:cNvPr id="6" name="Content Placeholder 2">
            <a:extLst>
              <a:ext uri="{FF2B5EF4-FFF2-40B4-BE49-F238E27FC236}">
                <a16:creationId xmlns:a16="http://schemas.microsoft.com/office/drawing/2014/main" id="{B9C0C15B-147A-0653-37A4-1CF64C4A977B}"/>
              </a:ext>
            </a:extLst>
          </p:cNvPr>
          <p:cNvSpPr txBox="1">
            <a:spLocks/>
          </p:cNvSpPr>
          <p:nvPr/>
        </p:nvSpPr>
        <p:spPr>
          <a:xfrm>
            <a:off x="7351841" y="4176861"/>
            <a:ext cx="3343366" cy="2213891"/>
          </a:xfrm>
          <a:prstGeom prst="rect">
            <a:avLst/>
          </a:prstGeom>
          <a:ln>
            <a:solidFill>
              <a:schemeClr val="tx1"/>
            </a:solidFill>
            <a:prstDash val="lgDash"/>
          </a:ln>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0">
              <a:lnSpc>
                <a:spcPct val="90000"/>
              </a:lnSpc>
              <a:buClr>
                <a:srgbClr val="787878"/>
              </a:buClr>
              <a:buNone/>
              <a:defRPr/>
            </a:pPr>
            <a:r>
              <a:rPr kumimoji="0" lang="en-US" sz="1200" b="1" i="0" u="none" strike="noStrike" kern="1200" cap="none" spc="-30" normalizeH="0" baseline="0" noProof="0">
                <a:ln>
                  <a:noFill/>
                </a:ln>
                <a:solidFill>
                  <a:schemeClr val="accent6">
                    <a:lumMod val="75000"/>
                  </a:schemeClr>
                </a:solidFill>
                <a:effectLst/>
                <a:uLnTx/>
                <a:uFillTx/>
                <a:latin typeface="Open Sans" panose="020B0606030504020204" pitchFamily="34" charset="0"/>
                <a:ea typeface="Open Sans" panose="020B0606030504020204" pitchFamily="34" charset="0"/>
                <a:cs typeface="Open Sans" panose="020B0606030504020204" pitchFamily="34" charset="0"/>
              </a:rPr>
              <a:t>DOCUMENT CHECKLIST:</a:t>
            </a:r>
          </a:p>
          <a:p>
            <a:pPr lvl="1">
              <a:lnSpc>
                <a:spcPct val="90000"/>
              </a:lnSpc>
              <a:spcBef>
                <a:spcPts val="1000"/>
              </a:spcBef>
              <a:buClr>
                <a:schemeClr val="accent6">
                  <a:lumMod val="75000"/>
                </a:schemeClr>
              </a:buClr>
              <a:buSzPct val="100000"/>
              <a:buFont typeface="Wingdings" panose="05000000000000000000" pitchFamily="2" charset="2"/>
              <a:buChar char="ü"/>
              <a:defRPr/>
            </a:pPr>
            <a:r>
              <a:rPr kumimoji="0" lang="en-US" sz="10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Alerted Transaction File </a:t>
            </a:r>
          </a:p>
          <a:p>
            <a:pPr lvl="1">
              <a:lnSpc>
                <a:spcPct val="90000"/>
              </a:lnSpc>
              <a:spcBef>
                <a:spcPts val="1000"/>
              </a:spcBef>
              <a:buClr>
                <a:schemeClr val="accent6">
                  <a:lumMod val="75000"/>
                </a:schemeClr>
              </a:buClr>
              <a:buSzPct val="100000"/>
              <a:buFont typeface="Wingdings" panose="05000000000000000000" pitchFamily="2" charset="2"/>
              <a:buChar char="ü"/>
              <a:defRPr/>
            </a:pPr>
            <a:r>
              <a:rPr kumimoji="0" lang="en-US" sz="10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Focal Entity Screening Results</a:t>
            </a:r>
          </a:p>
          <a:p>
            <a:pPr lvl="1">
              <a:lnSpc>
                <a:spcPct val="90000"/>
              </a:lnSpc>
              <a:spcBef>
                <a:spcPts val="1000"/>
              </a:spcBef>
              <a:buClr>
                <a:schemeClr val="accent6">
                  <a:lumMod val="75000"/>
                </a:schemeClr>
              </a:buClr>
              <a:buSzPct val="100000"/>
              <a:buFont typeface="Wingdings" panose="05000000000000000000" pitchFamily="2" charset="2"/>
              <a:buChar char="ü"/>
              <a:defRPr/>
            </a:pPr>
            <a:r>
              <a:rPr kumimoji="0" lang="en-US" sz="10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Focal Entity OFAC Screening Results</a:t>
            </a:r>
          </a:p>
          <a:p>
            <a:pPr lvl="1">
              <a:lnSpc>
                <a:spcPct val="90000"/>
              </a:lnSpc>
              <a:spcBef>
                <a:spcPts val="1000"/>
              </a:spcBef>
              <a:buClr>
                <a:schemeClr val="accent6">
                  <a:lumMod val="75000"/>
                </a:schemeClr>
              </a:buClr>
              <a:buSzPct val="100000"/>
              <a:buFont typeface="Wingdings" panose="05000000000000000000" pitchFamily="2" charset="2"/>
              <a:buChar char="ü"/>
              <a:defRPr/>
            </a:pPr>
            <a:r>
              <a:rPr kumimoji="0" lang="en-US" sz="10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Focal Entity Due Diligence</a:t>
            </a:r>
          </a:p>
          <a:p>
            <a:pPr lvl="1">
              <a:lnSpc>
                <a:spcPct val="90000"/>
              </a:lnSpc>
              <a:spcBef>
                <a:spcPts val="1000"/>
              </a:spcBef>
              <a:buClr>
                <a:schemeClr val="accent6">
                  <a:lumMod val="75000"/>
                </a:schemeClr>
              </a:buClr>
              <a:buSzPct val="100000"/>
              <a:buFont typeface="Wingdings" panose="05000000000000000000" pitchFamily="2" charset="2"/>
              <a:buChar char="ü"/>
              <a:defRPr/>
            </a:pPr>
            <a:r>
              <a:rPr kumimoji="0" lang="en-US" sz="10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Counterparty Screening Results</a:t>
            </a:r>
          </a:p>
          <a:p>
            <a:pPr lvl="1">
              <a:lnSpc>
                <a:spcPct val="90000"/>
              </a:lnSpc>
              <a:spcBef>
                <a:spcPts val="1000"/>
              </a:spcBef>
              <a:buClr>
                <a:schemeClr val="accent6">
                  <a:lumMod val="75000"/>
                </a:schemeClr>
              </a:buClr>
              <a:buSzPct val="100000"/>
              <a:buFont typeface="Wingdings" panose="05000000000000000000" pitchFamily="2" charset="2"/>
              <a:buChar char="ü"/>
              <a:defRPr/>
            </a:pPr>
            <a:r>
              <a:rPr kumimoji="0" lang="en-US" sz="10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Counterparty OFAC Screening Results</a:t>
            </a:r>
          </a:p>
          <a:p>
            <a:pPr lvl="1">
              <a:lnSpc>
                <a:spcPct val="90000"/>
              </a:lnSpc>
              <a:spcBef>
                <a:spcPts val="1000"/>
              </a:spcBef>
              <a:buClr>
                <a:schemeClr val="accent6">
                  <a:lumMod val="75000"/>
                </a:schemeClr>
              </a:buClr>
              <a:buSzPct val="100000"/>
              <a:buFont typeface="Wingdings" panose="05000000000000000000" pitchFamily="2" charset="2"/>
              <a:buChar char="ü"/>
              <a:defRPr/>
            </a:pPr>
            <a:r>
              <a:rPr kumimoji="0" lang="en-US" sz="100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Counterparty Due Diligence</a:t>
            </a:r>
          </a:p>
          <a:p>
            <a:pPr marL="0" marR="0" lvl="0" indent="0" algn="l" defTabSz="914400" rtl="0" eaLnBrk="1" fontAlgn="auto" latinLnBrk="0" hangingPunct="1">
              <a:lnSpc>
                <a:spcPct val="90000"/>
              </a:lnSpc>
              <a:spcBef>
                <a:spcPts val="1000"/>
              </a:spcBef>
              <a:spcAft>
                <a:spcPts val="0"/>
              </a:spcAft>
              <a:buClr>
                <a:srgbClr val="787878"/>
              </a:buClr>
              <a:buSzPct val="75000"/>
              <a:buFont typeface="Arial" panose="020B0604020202020204" pitchFamily="34" charset="0"/>
              <a:buNone/>
              <a:tabLst/>
              <a:defRPr/>
            </a:pPr>
            <a:endPar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787878"/>
              </a:buClr>
              <a:buSzPct val="75000"/>
              <a:buFont typeface="Arial" panose="020B0604020202020204" pitchFamily="34" charset="0"/>
              <a:buNone/>
              <a:tabLst/>
              <a:defRPr/>
            </a:pPr>
            <a:endPar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2" name="Group 11">
            <a:extLst>
              <a:ext uri="{FF2B5EF4-FFF2-40B4-BE49-F238E27FC236}">
                <a16:creationId xmlns:a16="http://schemas.microsoft.com/office/drawing/2014/main" id="{F6820EE0-7EEB-6F97-A33A-B17EAC981453}"/>
              </a:ext>
            </a:extLst>
          </p:cNvPr>
          <p:cNvGrpSpPr/>
          <p:nvPr/>
        </p:nvGrpSpPr>
        <p:grpSpPr>
          <a:xfrm>
            <a:off x="10235767" y="4243304"/>
            <a:ext cx="341780" cy="476249"/>
            <a:chOff x="8191500" y="149226"/>
            <a:chExt cx="387350" cy="539750"/>
          </a:xfrm>
          <a:solidFill>
            <a:schemeClr val="accent6">
              <a:lumMod val="75000"/>
            </a:schemeClr>
          </a:solidFill>
        </p:grpSpPr>
        <p:sp>
          <p:nvSpPr>
            <p:cNvPr id="13" name="Freeform 361">
              <a:extLst>
                <a:ext uri="{FF2B5EF4-FFF2-40B4-BE49-F238E27FC236}">
                  <a16:creationId xmlns:a16="http://schemas.microsoft.com/office/drawing/2014/main" id="{EAA31DD2-E3B4-BF57-9CDC-75624F9BCF42}"/>
                </a:ext>
              </a:extLst>
            </p:cNvPr>
            <p:cNvSpPr>
              <a:spLocks noEditPoints="1"/>
            </p:cNvSpPr>
            <p:nvPr/>
          </p:nvSpPr>
          <p:spPr bwMode="auto">
            <a:xfrm>
              <a:off x="8274050" y="149226"/>
              <a:ext cx="222250" cy="136525"/>
            </a:xfrm>
            <a:custGeom>
              <a:avLst/>
              <a:gdLst>
                <a:gd name="T0" fmla="*/ 18 w 97"/>
                <a:gd name="T1" fmla="*/ 59 h 59"/>
                <a:gd name="T2" fmla="*/ 79 w 97"/>
                <a:gd name="T3" fmla="*/ 59 h 59"/>
                <a:gd name="T4" fmla="*/ 97 w 97"/>
                <a:gd name="T5" fmla="*/ 40 h 59"/>
                <a:gd name="T6" fmla="*/ 97 w 97"/>
                <a:gd name="T7" fmla="*/ 39 h 59"/>
                <a:gd name="T8" fmla="*/ 79 w 97"/>
                <a:gd name="T9" fmla="*/ 21 h 59"/>
                <a:gd name="T10" fmla="*/ 71 w 97"/>
                <a:gd name="T11" fmla="*/ 21 h 59"/>
                <a:gd name="T12" fmla="*/ 71 w 97"/>
                <a:gd name="T13" fmla="*/ 19 h 59"/>
                <a:gd name="T14" fmla="*/ 52 w 97"/>
                <a:gd name="T15" fmla="*/ 0 h 59"/>
                <a:gd name="T16" fmla="*/ 45 w 97"/>
                <a:gd name="T17" fmla="*/ 0 h 59"/>
                <a:gd name="T18" fmla="*/ 27 w 97"/>
                <a:gd name="T19" fmla="*/ 19 h 59"/>
                <a:gd name="T20" fmla="*/ 27 w 97"/>
                <a:gd name="T21" fmla="*/ 21 h 59"/>
                <a:gd name="T22" fmla="*/ 18 w 97"/>
                <a:gd name="T23" fmla="*/ 21 h 59"/>
                <a:gd name="T24" fmla="*/ 0 w 97"/>
                <a:gd name="T25" fmla="*/ 39 h 59"/>
                <a:gd name="T26" fmla="*/ 0 w 97"/>
                <a:gd name="T27" fmla="*/ 40 h 59"/>
                <a:gd name="T28" fmla="*/ 18 w 97"/>
                <a:gd name="T29" fmla="*/ 59 h 59"/>
                <a:gd name="T30" fmla="*/ 9 w 97"/>
                <a:gd name="T31" fmla="*/ 39 h 59"/>
                <a:gd name="T32" fmla="*/ 18 w 97"/>
                <a:gd name="T33" fmla="*/ 30 h 59"/>
                <a:gd name="T34" fmla="*/ 32 w 97"/>
                <a:gd name="T35" fmla="*/ 30 h 59"/>
                <a:gd name="T36" fmla="*/ 36 w 97"/>
                <a:gd name="T37" fmla="*/ 25 h 59"/>
                <a:gd name="T38" fmla="*/ 36 w 97"/>
                <a:gd name="T39" fmla="*/ 19 h 59"/>
                <a:gd name="T40" fmla="*/ 45 w 97"/>
                <a:gd name="T41" fmla="*/ 10 h 59"/>
                <a:gd name="T42" fmla="*/ 52 w 97"/>
                <a:gd name="T43" fmla="*/ 10 h 59"/>
                <a:gd name="T44" fmla="*/ 61 w 97"/>
                <a:gd name="T45" fmla="*/ 19 h 59"/>
                <a:gd name="T46" fmla="*/ 61 w 97"/>
                <a:gd name="T47" fmla="*/ 25 h 59"/>
                <a:gd name="T48" fmla="*/ 66 w 97"/>
                <a:gd name="T49" fmla="*/ 30 h 59"/>
                <a:gd name="T50" fmla="*/ 79 w 97"/>
                <a:gd name="T51" fmla="*/ 30 h 59"/>
                <a:gd name="T52" fmla="*/ 88 w 97"/>
                <a:gd name="T53" fmla="*/ 39 h 59"/>
                <a:gd name="T54" fmla="*/ 88 w 97"/>
                <a:gd name="T55" fmla="*/ 40 h 59"/>
                <a:gd name="T56" fmla="*/ 79 w 97"/>
                <a:gd name="T57" fmla="*/ 49 h 59"/>
                <a:gd name="T58" fmla="*/ 18 w 97"/>
                <a:gd name="T59" fmla="*/ 49 h 59"/>
                <a:gd name="T60" fmla="*/ 9 w 97"/>
                <a:gd name="T61" fmla="*/ 40 h 59"/>
                <a:gd name="T62" fmla="*/ 9 w 97"/>
                <a:gd name="T6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59">
                  <a:moveTo>
                    <a:pt x="18" y="59"/>
                  </a:moveTo>
                  <a:cubicBezTo>
                    <a:pt x="79" y="59"/>
                    <a:pt x="79" y="59"/>
                    <a:pt x="79" y="59"/>
                  </a:cubicBezTo>
                  <a:cubicBezTo>
                    <a:pt x="89" y="59"/>
                    <a:pt x="97" y="50"/>
                    <a:pt x="97" y="40"/>
                  </a:cubicBezTo>
                  <a:cubicBezTo>
                    <a:pt x="97" y="39"/>
                    <a:pt x="97" y="39"/>
                    <a:pt x="97" y="39"/>
                  </a:cubicBezTo>
                  <a:cubicBezTo>
                    <a:pt x="97" y="29"/>
                    <a:pt x="89" y="21"/>
                    <a:pt x="79" y="21"/>
                  </a:cubicBezTo>
                  <a:cubicBezTo>
                    <a:pt x="71" y="21"/>
                    <a:pt x="71" y="21"/>
                    <a:pt x="71" y="21"/>
                  </a:cubicBezTo>
                  <a:cubicBezTo>
                    <a:pt x="71" y="19"/>
                    <a:pt x="71" y="19"/>
                    <a:pt x="71" y="19"/>
                  </a:cubicBezTo>
                  <a:cubicBezTo>
                    <a:pt x="71" y="9"/>
                    <a:pt x="62" y="0"/>
                    <a:pt x="52" y="0"/>
                  </a:cubicBezTo>
                  <a:cubicBezTo>
                    <a:pt x="45" y="0"/>
                    <a:pt x="45" y="0"/>
                    <a:pt x="45" y="0"/>
                  </a:cubicBezTo>
                  <a:cubicBezTo>
                    <a:pt x="35" y="0"/>
                    <a:pt x="27" y="9"/>
                    <a:pt x="27" y="19"/>
                  </a:cubicBezTo>
                  <a:cubicBezTo>
                    <a:pt x="27" y="21"/>
                    <a:pt x="27" y="21"/>
                    <a:pt x="27" y="21"/>
                  </a:cubicBezTo>
                  <a:cubicBezTo>
                    <a:pt x="18" y="21"/>
                    <a:pt x="18" y="21"/>
                    <a:pt x="18" y="21"/>
                  </a:cubicBezTo>
                  <a:cubicBezTo>
                    <a:pt x="8" y="21"/>
                    <a:pt x="0" y="29"/>
                    <a:pt x="0" y="39"/>
                  </a:cubicBezTo>
                  <a:cubicBezTo>
                    <a:pt x="0" y="40"/>
                    <a:pt x="0" y="40"/>
                    <a:pt x="0" y="40"/>
                  </a:cubicBezTo>
                  <a:cubicBezTo>
                    <a:pt x="0" y="50"/>
                    <a:pt x="8" y="59"/>
                    <a:pt x="18" y="59"/>
                  </a:cubicBezTo>
                  <a:close/>
                  <a:moveTo>
                    <a:pt x="9" y="39"/>
                  </a:moveTo>
                  <a:cubicBezTo>
                    <a:pt x="9" y="34"/>
                    <a:pt x="13" y="30"/>
                    <a:pt x="18" y="30"/>
                  </a:cubicBezTo>
                  <a:cubicBezTo>
                    <a:pt x="32" y="30"/>
                    <a:pt x="32" y="30"/>
                    <a:pt x="32" y="30"/>
                  </a:cubicBezTo>
                  <a:cubicBezTo>
                    <a:pt x="34" y="30"/>
                    <a:pt x="36" y="28"/>
                    <a:pt x="36" y="25"/>
                  </a:cubicBezTo>
                  <a:cubicBezTo>
                    <a:pt x="36" y="19"/>
                    <a:pt x="36" y="19"/>
                    <a:pt x="36" y="19"/>
                  </a:cubicBezTo>
                  <a:cubicBezTo>
                    <a:pt x="36" y="14"/>
                    <a:pt x="40" y="10"/>
                    <a:pt x="45" y="10"/>
                  </a:cubicBezTo>
                  <a:cubicBezTo>
                    <a:pt x="52" y="10"/>
                    <a:pt x="52" y="10"/>
                    <a:pt x="52" y="10"/>
                  </a:cubicBezTo>
                  <a:cubicBezTo>
                    <a:pt x="57" y="10"/>
                    <a:pt x="61" y="14"/>
                    <a:pt x="61" y="19"/>
                  </a:cubicBezTo>
                  <a:cubicBezTo>
                    <a:pt x="61" y="25"/>
                    <a:pt x="61" y="25"/>
                    <a:pt x="61" y="25"/>
                  </a:cubicBezTo>
                  <a:cubicBezTo>
                    <a:pt x="61" y="28"/>
                    <a:pt x="63" y="30"/>
                    <a:pt x="66" y="30"/>
                  </a:cubicBezTo>
                  <a:cubicBezTo>
                    <a:pt x="79" y="30"/>
                    <a:pt x="79" y="30"/>
                    <a:pt x="79" y="30"/>
                  </a:cubicBezTo>
                  <a:cubicBezTo>
                    <a:pt x="84" y="30"/>
                    <a:pt x="88" y="34"/>
                    <a:pt x="88" y="39"/>
                  </a:cubicBezTo>
                  <a:cubicBezTo>
                    <a:pt x="88" y="40"/>
                    <a:pt x="88" y="40"/>
                    <a:pt x="88" y="40"/>
                  </a:cubicBezTo>
                  <a:cubicBezTo>
                    <a:pt x="88" y="45"/>
                    <a:pt x="84" y="49"/>
                    <a:pt x="79" y="49"/>
                  </a:cubicBezTo>
                  <a:cubicBezTo>
                    <a:pt x="18" y="49"/>
                    <a:pt x="18" y="49"/>
                    <a:pt x="18" y="49"/>
                  </a:cubicBezTo>
                  <a:cubicBezTo>
                    <a:pt x="13" y="49"/>
                    <a:pt x="9" y="45"/>
                    <a:pt x="9" y="40"/>
                  </a:cubicBezTo>
                  <a:lnTo>
                    <a:pt x="9" y="3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4" name="Oval 362">
              <a:extLst>
                <a:ext uri="{FF2B5EF4-FFF2-40B4-BE49-F238E27FC236}">
                  <a16:creationId xmlns:a16="http://schemas.microsoft.com/office/drawing/2014/main" id="{DD2E0B2B-0ABA-9103-0A43-48FE627EB9FC}"/>
                </a:ext>
              </a:extLst>
            </p:cNvPr>
            <p:cNvSpPr>
              <a:spLocks noChangeArrowheads="1"/>
            </p:cNvSpPr>
            <p:nvPr/>
          </p:nvSpPr>
          <p:spPr bwMode="auto">
            <a:xfrm>
              <a:off x="8377238" y="190501"/>
              <a:ext cx="17463" cy="1905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5" name="Freeform 363">
              <a:extLst>
                <a:ext uri="{FF2B5EF4-FFF2-40B4-BE49-F238E27FC236}">
                  <a16:creationId xmlns:a16="http://schemas.microsoft.com/office/drawing/2014/main" id="{88B4CB59-561D-7549-EEF3-49330B084BD5}"/>
                </a:ext>
              </a:extLst>
            </p:cNvPr>
            <p:cNvSpPr>
              <a:spLocks/>
            </p:cNvSpPr>
            <p:nvPr/>
          </p:nvSpPr>
          <p:spPr bwMode="auto">
            <a:xfrm>
              <a:off x="8191500" y="209551"/>
              <a:ext cx="387350" cy="479425"/>
            </a:xfrm>
            <a:custGeom>
              <a:avLst/>
              <a:gdLst>
                <a:gd name="T0" fmla="*/ 165 w 169"/>
                <a:gd name="T1" fmla="*/ 0 h 209"/>
                <a:gd name="T2" fmla="*/ 143 w 169"/>
                <a:gd name="T3" fmla="*/ 0 h 209"/>
                <a:gd name="T4" fmla="*/ 138 w 169"/>
                <a:gd name="T5" fmla="*/ 5 h 209"/>
                <a:gd name="T6" fmla="*/ 143 w 169"/>
                <a:gd name="T7" fmla="*/ 9 h 209"/>
                <a:gd name="T8" fmla="*/ 160 w 169"/>
                <a:gd name="T9" fmla="*/ 9 h 209"/>
                <a:gd name="T10" fmla="*/ 160 w 169"/>
                <a:gd name="T11" fmla="*/ 200 h 209"/>
                <a:gd name="T12" fmla="*/ 10 w 169"/>
                <a:gd name="T13" fmla="*/ 200 h 209"/>
                <a:gd name="T14" fmla="*/ 10 w 169"/>
                <a:gd name="T15" fmla="*/ 9 h 209"/>
                <a:gd name="T16" fmla="*/ 27 w 169"/>
                <a:gd name="T17" fmla="*/ 9 h 209"/>
                <a:gd name="T18" fmla="*/ 31 w 169"/>
                <a:gd name="T19" fmla="*/ 5 h 209"/>
                <a:gd name="T20" fmla="*/ 27 w 169"/>
                <a:gd name="T21" fmla="*/ 0 h 209"/>
                <a:gd name="T22" fmla="*/ 5 w 169"/>
                <a:gd name="T23" fmla="*/ 0 h 209"/>
                <a:gd name="T24" fmla="*/ 0 w 169"/>
                <a:gd name="T25" fmla="*/ 5 h 209"/>
                <a:gd name="T26" fmla="*/ 0 w 169"/>
                <a:gd name="T27" fmla="*/ 205 h 209"/>
                <a:gd name="T28" fmla="*/ 5 w 169"/>
                <a:gd name="T29" fmla="*/ 209 h 209"/>
                <a:gd name="T30" fmla="*/ 165 w 169"/>
                <a:gd name="T31" fmla="*/ 209 h 209"/>
                <a:gd name="T32" fmla="*/ 169 w 169"/>
                <a:gd name="T33" fmla="*/ 205 h 209"/>
                <a:gd name="T34" fmla="*/ 169 w 169"/>
                <a:gd name="T35" fmla="*/ 5 h 209"/>
                <a:gd name="T36" fmla="*/ 165 w 169"/>
                <a:gd name="T37"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9" h="209">
                  <a:moveTo>
                    <a:pt x="165" y="0"/>
                  </a:moveTo>
                  <a:cubicBezTo>
                    <a:pt x="143" y="0"/>
                    <a:pt x="143" y="0"/>
                    <a:pt x="143" y="0"/>
                  </a:cubicBezTo>
                  <a:cubicBezTo>
                    <a:pt x="140" y="0"/>
                    <a:pt x="138" y="2"/>
                    <a:pt x="138" y="5"/>
                  </a:cubicBezTo>
                  <a:cubicBezTo>
                    <a:pt x="138" y="7"/>
                    <a:pt x="140" y="9"/>
                    <a:pt x="143" y="9"/>
                  </a:cubicBezTo>
                  <a:cubicBezTo>
                    <a:pt x="160" y="9"/>
                    <a:pt x="160" y="9"/>
                    <a:pt x="160" y="9"/>
                  </a:cubicBezTo>
                  <a:cubicBezTo>
                    <a:pt x="160" y="200"/>
                    <a:pt x="160" y="200"/>
                    <a:pt x="160" y="200"/>
                  </a:cubicBezTo>
                  <a:cubicBezTo>
                    <a:pt x="10" y="200"/>
                    <a:pt x="10" y="200"/>
                    <a:pt x="10" y="200"/>
                  </a:cubicBezTo>
                  <a:cubicBezTo>
                    <a:pt x="10" y="9"/>
                    <a:pt x="10" y="9"/>
                    <a:pt x="10" y="9"/>
                  </a:cubicBezTo>
                  <a:cubicBezTo>
                    <a:pt x="27" y="9"/>
                    <a:pt x="27" y="9"/>
                    <a:pt x="27" y="9"/>
                  </a:cubicBezTo>
                  <a:cubicBezTo>
                    <a:pt x="29" y="9"/>
                    <a:pt x="31" y="7"/>
                    <a:pt x="31" y="5"/>
                  </a:cubicBezTo>
                  <a:cubicBezTo>
                    <a:pt x="31" y="2"/>
                    <a:pt x="29" y="0"/>
                    <a:pt x="27" y="0"/>
                  </a:cubicBezTo>
                  <a:cubicBezTo>
                    <a:pt x="5" y="0"/>
                    <a:pt x="5" y="0"/>
                    <a:pt x="5" y="0"/>
                  </a:cubicBezTo>
                  <a:cubicBezTo>
                    <a:pt x="2" y="0"/>
                    <a:pt x="0" y="2"/>
                    <a:pt x="0" y="5"/>
                  </a:cubicBezTo>
                  <a:cubicBezTo>
                    <a:pt x="0" y="205"/>
                    <a:pt x="0" y="205"/>
                    <a:pt x="0" y="205"/>
                  </a:cubicBezTo>
                  <a:cubicBezTo>
                    <a:pt x="0" y="207"/>
                    <a:pt x="2" y="209"/>
                    <a:pt x="5" y="209"/>
                  </a:cubicBezTo>
                  <a:cubicBezTo>
                    <a:pt x="165" y="209"/>
                    <a:pt x="165" y="209"/>
                    <a:pt x="165" y="209"/>
                  </a:cubicBezTo>
                  <a:cubicBezTo>
                    <a:pt x="167" y="209"/>
                    <a:pt x="169" y="207"/>
                    <a:pt x="169" y="205"/>
                  </a:cubicBezTo>
                  <a:cubicBezTo>
                    <a:pt x="169" y="5"/>
                    <a:pt x="169" y="5"/>
                    <a:pt x="169" y="5"/>
                  </a:cubicBezTo>
                  <a:cubicBezTo>
                    <a:pt x="169" y="2"/>
                    <a:pt x="167" y="0"/>
                    <a:pt x="165"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16" name="Freeform 364">
              <a:extLst>
                <a:ext uri="{FF2B5EF4-FFF2-40B4-BE49-F238E27FC236}">
                  <a16:creationId xmlns:a16="http://schemas.microsoft.com/office/drawing/2014/main" id="{E846D845-0DCF-6E83-561E-A0A9C6826A7F}"/>
                </a:ext>
              </a:extLst>
            </p:cNvPr>
            <p:cNvSpPr>
              <a:spLocks/>
            </p:cNvSpPr>
            <p:nvPr/>
          </p:nvSpPr>
          <p:spPr bwMode="auto">
            <a:xfrm>
              <a:off x="8278813" y="374651"/>
              <a:ext cx="219075" cy="192088"/>
            </a:xfrm>
            <a:custGeom>
              <a:avLst/>
              <a:gdLst>
                <a:gd name="T0" fmla="*/ 87 w 96"/>
                <a:gd name="T1" fmla="*/ 2 h 84"/>
                <a:gd name="T2" fmla="*/ 29 w 96"/>
                <a:gd name="T3" fmla="*/ 73 h 84"/>
                <a:gd name="T4" fmla="*/ 9 w 96"/>
                <a:gd name="T5" fmla="*/ 50 h 84"/>
                <a:gd name="T6" fmla="*/ 2 w 96"/>
                <a:gd name="T7" fmla="*/ 50 h 84"/>
                <a:gd name="T8" fmla="*/ 2 w 96"/>
                <a:gd name="T9" fmla="*/ 56 h 84"/>
                <a:gd name="T10" fmla="*/ 26 w 96"/>
                <a:gd name="T11" fmla="*/ 83 h 84"/>
                <a:gd name="T12" fmla="*/ 29 w 96"/>
                <a:gd name="T13" fmla="*/ 84 h 84"/>
                <a:gd name="T14" fmla="*/ 29 w 96"/>
                <a:gd name="T15" fmla="*/ 84 h 84"/>
                <a:gd name="T16" fmla="*/ 33 w 96"/>
                <a:gd name="T17" fmla="*/ 83 h 84"/>
                <a:gd name="T18" fmla="*/ 94 w 96"/>
                <a:gd name="T19" fmla="*/ 8 h 84"/>
                <a:gd name="T20" fmla="*/ 94 w 96"/>
                <a:gd name="T21" fmla="*/ 1 h 84"/>
                <a:gd name="T22" fmla="*/ 87 w 96"/>
                <a:gd name="T23"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84">
                  <a:moveTo>
                    <a:pt x="87" y="2"/>
                  </a:moveTo>
                  <a:cubicBezTo>
                    <a:pt x="29" y="73"/>
                    <a:pt x="29" y="73"/>
                    <a:pt x="29" y="73"/>
                  </a:cubicBezTo>
                  <a:cubicBezTo>
                    <a:pt x="9" y="50"/>
                    <a:pt x="9" y="50"/>
                    <a:pt x="9" y="50"/>
                  </a:cubicBezTo>
                  <a:cubicBezTo>
                    <a:pt x="7" y="48"/>
                    <a:pt x="4" y="48"/>
                    <a:pt x="2" y="50"/>
                  </a:cubicBezTo>
                  <a:cubicBezTo>
                    <a:pt x="1" y="52"/>
                    <a:pt x="0" y="55"/>
                    <a:pt x="2" y="56"/>
                  </a:cubicBezTo>
                  <a:cubicBezTo>
                    <a:pt x="26" y="83"/>
                    <a:pt x="26" y="83"/>
                    <a:pt x="26" y="83"/>
                  </a:cubicBezTo>
                  <a:cubicBezTo>
                    <a:pt x="27" y="84"/>
                    <a:pt x="28" y="84"/>
                    <a:pt x="29" y="84"/>
                  </a:cubicBezTo>
                  <a:cubicBezTo>
                    <a:pt x="29" y="84"/>
                    <a:pt x="29" y="84"/>
                    <a:pt x="29" y="84"/>
                  </a:cubicBezTo>
                  <a:cubicBezTo>
                    <a:pt x="31" y="84"/>
                    <a:pt x="32" y="84"/>
                    <a:pt x="33" y="83"/>
                  </a:cubicBezTo>
                  <a:cubicBezTo>
                    <a:pt x="94" y="8"/>
                    <a:pt x="94" y="8"/>
                    <a:pt x="94" y="8"/>
                  </a:cubicBezTo>
                  <a:cubicBezTo>
                    <a:pt x="96" y="6"/>
                    <a:pt x="96" y="3"/>
                    <a:pt x="94" y="1"/>
                  </a:cubicBezTo>
                  <a:cubicBezTo>
                    <a:pt x="92" y="0"/>
                    <a:pt x="89" y="0"/>
                    <a:pt x="87"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24" name="Content Placeholder 2">
            <a:extLst>
              <a:ext uri="{FF2B5EF4-FFF2-40B4-BE49-F238E27FC236}">
                <a16:creationId xmlns:a16="http://schemas.microsoft.com/office/drawing/2014/main" id="{91691870-65F7-A865-F220-C8F4E7E78FC1}"/>
              </a:ext>
            </a:extLst>
          </p:cNvPr>
          <p:cNvSpPr txBox="1">
            <a:spLocks/>
          </p:cNvSpPr>
          <p:nvPr/>
        </p:nvSpPr>
        <p:spPr>
          <a:xfrm>
            <a:off x="9492244" y="2222047"/>
            <a:ext cx="2170606" cy="1370241"/>
          </a:xfrm>
          <a:prstGeom prst="rect">
            <a:avLst/>
          </a:prstGeom>
        </p:spPr>
        <p:txBody>
          <a:bodyPr lIns="0" rIns="0"/>
          <a:lstStyle>
            <a:lvl1pPr marL="228600" indent="-228600" algn="l" defTabSz="914400" rtl="0" eaLnBrk="1" latinLnBrk="0" hangingPunct="1">
              <a:lnSpc>
                <a:spcPct val="100000"/>
              </a:lnSpc>
              <a:spcBef>
                <a:spcPts val="1000"/>
              </a:spcBef>
              <a:buClr>
                <a:schemeClr val="accent5"/>
              </a:buClr>
              <a:buSzPct val="75000"/>
              <a:buFont typeface="Arial" panose="020B0604020202020204" pitchFamily="34" charset="0"/>
              <a:buChar char="•"/>
              <a:defRPr sz="2000" kern="1200" spc="-30">
                <a:solidFill>
                  <a:schemeClr val="tx1"/>
                </a:solidFill>
                <a:latin typeface="+mn-lt"/>
                <a:ea typeface="Open Sans" charset="0"/>
                <a:cs typeface="Open Sans" charset="0"/>
              </a:defRPr>
            </a:lvl1pPr>
            <a:lvl2pPr marL="6858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800" kern="1200" spc="-30">
                <a:solidFill>
                  <a:schemeClr val="tx1"/>
                </a:solidFill>
                <a:latin typeface="+mn-lt"/>
                <a:ea typeface="Open Sans" charset="0"/>
                <a:cs typeface="Open Sans" charset="0"/>
              </a:defRPr>
            </a:lvl2pPr>
            <a:lvl3pPr marL="11430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600" kern="1200" spc="-30">
                <a:solidFill>
                  <a:schemeClr val="tx1"/>
                </a:solidFill>
                <a:latin typeface="+mn-lt"/>
                <a:ea typeface="Open Sans" charset="0"/>
                <a:cs typeface="Open Sans" charset="0"/>
              </a:defRPr>
            </a:lvl3pPr>
            <a:lvl4pPr marL="16002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4pPr>
            <a:lvl5pPr marL="2057400" indent="-228600" algn="l" defTabSz="914400" rtl="0" eaLnBrk="1" latinLnBrk="0" hangingPunct="1">
              <a:lnSpc>
                <a:spcPct val="100000"/>
              </a:lnSpc>
              <a:spcBef>
                <a:spcPts val="500"/>
              </a:spcBef>
              <a:buClr>
                <a:schemeClr val="accent5"/>
              </a:buClr>
              <a:buSzPct val="75000"/>
              <a:buFont typeface="Arial" panose="020B0604020202020204" pitchFamily="34" charset="0"/>
              <a:buChar char="•"/>
              <a:defRPr sz="1400" kern="1200" spc="-30">
                <a:solidFill>
                  <a:schemeClr val="tx1"/>
                </a:solidFill>
                <a:latin typeface="+mn-lt"/>
                <a:ea typeface="Open Sans" charset="0"/>
                <a:cs typeface="Open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787878"/>
              </a:buClr>
              <a:buSzPct val="75000"/>
              <a:buFont typeface="Arial" panose="020B0604020202020204" pitchFamily="34" charset="0"/>
              <a:buNone/>
              <a:tabLst/>
              <a:defRPr/>
            </a:pPr>
            <a:r>
              <a:rPr lang="en-US" sz="1200" b="1">
                <a:solidFill>
                  <a:prstClr val="black"/>
                </a:solidFill>
                <a:latin typeface="Open Sans" panose="020B0606030504020204" pitchFamily="34" charset="0"/>
                <a:ea typeface="Open Sans" panose="020B0606030504020204" pitchFamily="34" charset="0"/>
                <a:cs typeface="Open Sans" panose="020B0606030504020204" pitchFamily="34" charset="0"/>
              </a:rPr>
              <a:t>NEGATIVE NEWS</a:t>
            </a:r>
            <a:endParaRPr kumimoji="0" lang="en-US" sz="1200" b="1"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787878"/>
              </a:buClr>
              <a:buSzPct val="75000"/>
              <a:buFont typeface="Arial" panose="020B0604020202020204" pitchFamily="34" charset="0"/>
              <a:buNone/>
              <a:tabLst/>
              <a:defRPr/>
            </a:pPr>
            <a:r>
              <a:rPr kumimoji="0" lang="en-US" sz="1100" b="0" i="0" u="none" strike="noStrike" kern="1200" cap="none" spc="-3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Results from negative news searches must be captured and attached to the case.</a:t>
            </a:r>
          </a:p>
        </p:txBody>
      </p:sp>
      <p:grpSp>
        <p:nvGrpSpPr>
          <p:cNvPr id="26" name="Group 25">
            <a:extLst>
              <a:ext uri="{FF2B5EF4-FFF2-40B4-BE49-F238E27FC236}">
                <a16:creationId xmlns:a16="http://schemas.microsoft.com/office/drawing/2014/main" id="{8A675657-1973-97CA-1A72-8508074D35AD}"/>
              </a:ext>
            </a:extLst>
          </p:cNvPr>
          <p:cNvGrpSpPr/>
          <p:nvPr/>
        </p:nvGrpSpPr>
        <p:grpSpPr>
          <a:xfrm>
            <a:off x="8958310" y="2196429"/>
            <a:ext cx="430027" cy="377164"/>
            <a:chOff x="5916613" y="3068638"/>
            <a:chExt cx="555625" cy="455612"/>
          </a:xfrm>
          <a:solidFill>
            <a:schemeClr val="accent6">
              <a:lumMod val="50000"/>
            </a:schemeClr>
          </a:solidFill>
        </p:grpSpPr>
        <p:sp>
          <p:nvSpPr>
            <p:cNvPr id="27" name="Freeform 194">
              <a:extLst>
                <a:ext uri="{FF2B5EF4-FFF2-40B4-BE49-F238E27FC236}">
                  <a16:creationId xmlns:a16="http://schemas.microsoft.com/office/drawing/2014/main" id="{454D5CF9-6030-5A97-6A54-9EDC7F0A46E4}"/>
                </a:ext>
              </a:extLst>
            </p:cNvPr>
            <p:cNvSpPr>
              <a:spLocks noEditPoints="1"/>
            </p:cNvSpPr>
            <p:nvPr/>
          </p:nvSpPr>
          <p:spPr bwMode="auto">
            <a:xfrm>
              <a:off x="5916613" y="3068638"/>
              <a:ext cx="419100" cy="411163"/>
            </a:xfrm>
            <a:custGeom>
              <a:avLst/>
              <a:gdLst>
                <a:gd name="T0" fmla="*/ 178 w 178"/>
                <a:gd name="T1" fmla="*/ 66 h 175"/>
                <a:gd name="T2" fmla="*/ 117 w 178"/>
                <a:gd name="T3" fmla="*/ 0 h 175"/>
                <a:gd name="T4" fmla="*/ 61 w 178"/>
                <a:gd name="T5" fmla="*/ 0 h 175"/>
                <a:gd name="T6" fmla="*/ 0 w 178"/>
                <a:gd name="T7" fmla="*/ 66 h 175"/>
                <a:gd name="T8" fmla="*/ 46 w 178"/>
                <a:gd name="T9" fmla="*/ 130 h 175"/>
                <a:gd name="T10" fmla="*/ 46 w 178"/>
                <a:gd name="T11" fmla="*/ 170 h 175"/>
                <a:gd name="T12" fmla="*/ 49 w 178"/>
                <a:gd name="T13" fmla="*/ 174 h 175"/>
                <a:gd name="T14" fmla="*/ 51 w 178"/>
                <a:gd name="T15" fmla="*/ 175 h 175"/>
                <a:gd name="T16" fmla="*/ 54 w 178"/>
                <a:gd name="T17" fmla="*/ 174 h 175"/>
                <a:gd name="T18" fmla="*/ 101 w 178"/>
                <a:gd name="T19" fmla="*/ 132 h 175"/>
                <a:gd name="T20" fmla="*/ 117 w 178"/>
                <a:gd name="T21" fmla="*/ 132 h 175"/>
                <a:gd name="T22" fmla="*/ 178 w 178"/>
                <a:gd name="T23" fmla="*/ 66 h 175"/>
                <a:gd name="T24" fmla="*/ 99 w 178"/>
                <a:gd name="T25" fmla="*/ 123 h 175"/>
                <a:gd name="T26" fmla="*/ 96 w 178"/>
                <a:gd name="T27" fmla="*/ 124 h 175"/>
                <a:gd name="T28" fmla="*/ 55 w 178"/>
                <a:gd name="T29" fmla="*/ 159 h 175"/>
                <a:gd name="T30" fmla="*/ 55 w 178"/>
                <a:gd name="T31" fmla="*/ 126 h 175"/>
                <a:gd name="T32" fmla="*/ 52 w 178"/>
                <a:gd name="T33" fmla="*/ 122 h 175"/>
                <a:gd name="T34" fmla="*/ 9 w 178"/>
                <a:gd name="T35" fmla="*/ 66 h 175"/>
                <a:gd name="T36" fmla="*/ 61 w 178"/>
                <a:gd name="T37" fmla="*/ 10 h 175"/>
                <a:gd name="T38" fmla="*/ 117 w 178"/>
                <a:gd name="T39" fmla="*/ 10 h 175"/>
                <a:gd name="T40" fmla="*/ 168 w 178"/>
                <a:gd name="T41" fmla="*/ 66 h 175"/>
                <a:gd name="T42" fmla="*/ 117 w 178"/>
                <a:gd name="T43" fmla="*/ 123 h 175"/>
                <a:gd name="T44" fmla="*/ 99 w 178"/>
                <a:gd name="T45" fmla="*/ 12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8" h="175">
                  <a:moveTo>
                    <a:pt x="178" y="66"/>
                  </a:moveTo>
                  <a:cubicBezTo>
                    <a:pt x="178" y="30"/>
                    <a:pt x="150" y="0"/>
                    <a:pt x="117" y="0"/>
                  </a:cubicBezTo>
                  <a:cubicBezTo>
                    <a:pt x="61" y="0"/>
                    <a:pt x="61" y="0"/>
                    <a:pt x="61" y="0"/>
                  </a:cubicBezTo>
                  <a:cubicBezTo>
                    <a:pt x="27" y="0"/>
                    <a:pt x="0" y="30"/>
                    <a:pt x="0" y="66"/>
                  </a:cubicBezTo>
                  <a:cubicBezTo>
                    <a:pt x="0" y="97"/>
                    <a:pt x="19" y="123"/>
                    <a:pt x="46" y="130"/>
                  </a:cubicBezTo>
                  <a:cubicBezTo>
                    <a:pt x="46" y="170"/>
                    <a:pt x="46" y="170"/>
                    <a:pt x="46" y="170"/>
                  </a:cubicBezTo>
                  <a:cubicBezTo>
                    <a:pt x="46" y="172"/>
                    <a:pt x="47" y="174"/>
                    <a:pt x="49" y="174"/>
                  </a:cubicBezTo>
                  <a:cubicBezTo>
                    <a:pt x="49" y="175"/>
                    <a:pt x="50" y="175"/>
                    <a:pt x="51" y="175"/>
                  </a:cubicBezTo>
                  <a:cubicBezTo>
                    <a:pt x="52" y="175"/>
                    <a:pt x="53" y="174"/>
                    <a:pt x="54" y="174"/>
                  </a:cubicBezTo>
                  <a:cubicBezTo>
                    <a:pt x="101" y="132"/>
                    <a:pt x="101" y="132"/>
                    <a:pt x="101" y="132"/>
                  </a:cubicBezTo>
                  <a:cubicBezTo>
                    <a:pt x="117" y="132"/>
                    <a:pt x="117" y="132"/>
                    <a:pt x="117" y="132"/>
                  </a:cubicBezTo>
                  <a:cubicBezTo>
                    <a:pt x="150" y="132"/>
                    <a:pt x="178" y="103"/>
                    <a:pt x="178" y="66"/>
                  </a:cubicBezTo>
                  <a:close/>
                  <a:moveTo>
                    <a:pt x="99" y="123"/>
                  </a:moveTo>
                  <a:cubicBezTo>
                    <a:pt x="98" y="123"/>
                    <a:pt x="97" y="123"/>
                    <a:pt x="96" y="124"/>
                  </a:cubicBezTo>
                  <a:cubicBezTo>
                    <a:pt x="55" y="159"/>
                    <a:pt x="55" y="159"/>
                    <a:pt x="55" y="159"/>
                  </a:cubicBezTo>
                  <a:cubicBezTo>
                    <a:pt x="55" y="126"/>
                    <a:pt x="55" y="126"/>
                    <a:pt x="55" y="126"/>
                  </a:cubicBezTo>
                  <a:cubicBezTo>
                    <a:pt x="55" y="124"/>
                    <a:pt x="54" y="122"/>
                    <a:pt x="52" y="122"/>
                  </a:cubicBezTo>
                  <a:cubicBezTo>
                    <a:pt x="27" y="117"/>
                    <a:pt x="9" y="94"/>
                    <a:pt x="9" y="66"/>
                  </a:cubicBezTo>
                  <a:cubicBezTo>
                    <a:pt x="9" y="35"/>
                    <a:pt x="32" y="10"/>
                    <a:pt x="61" y="10"/>
                  </a:cubicBezTo>
                  <a:cubicBezTo>
                    <a:pt x="117" y="10"/>
                    <a:pt x="117" y="10"/>
                    <a:pt x="117" y="10"/>
                  </a:cubicBezTo>
                  <a:cubicBezTo>
                    <a:pt x="145" y="10"/>
                    <a:pt x="168" y="35"/>
                    <a:pt x="168" y="66"/>
                  </a:cubicBezTo>
                  <a:cubicBezTo>
                    <a:pt x="168" y="97"/>
                    <a:pt x="145" y="123"/>
                    <a:pt x="117" y="123"/>
                  </a:cubicBezTo>
                  <a:lnTo>
                    <a:pt x="99" y="1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8" name="Freeform 195">
              <a:extLst>
                <a:ext uri="{FF2B5EF4-FFF2-40B4-BE49-F238E27FC236}">
                  <a16:creationId xmlns:a16="http://schemas.microsoft.com/office/drawing/2014/main" id="{518E2709-FAF2-03EE-8ED5-503435E32ABE}"/>
                </a:ext>
              </a:extLst>
            </p:cNvPr>
            <p:cNvSpPr>
              <a:spLocks/>
            </p:cNvSpPr>
            <p:nvPr/>
          </p:nvSpPr>
          <p:spPr bwMode="auto">
            <a:xfrm>
              <a:off x="6184900" y="3235325"/>
              <a:ext cx="287338" cy="288925"/>
            </a:xfrm>
            <a:custGeom>
              <a:avLst/>
              <a:gdLst>
                <a:gd name="T0" fmla="*/ 77 w 122"/>
                <a:gd name="T1" fmla="*/ 0 h 123"/>
                <a:gd name="T2" fmla="*/ 73 w 122"/>
                <a:gd name="T3" fmla="*/ 5 h 123"/>
                <a:gd name="T4" fmla="*/ 77 w 122"/>
                <a:gd name="T5" fmla="*/ 9 h 123"/>
                <a:gd name="T6" fmla="*/ 112 w 122"/>
                <a:gd name="T7" fmla="*/ 48 h 123"/>
                <a:gd name="T8" fmla="*/ 79 w 122"/>
                <a:gd name="T9" fmla="*/ 86 h 123"/>
                <a:gd name="T10" fmla="*/ 74 w 122"/>
                <a:gd name="T11" fmla="*/ 91 h 123"/>
                <a:gd name="T12" fmla="*/ 74 w 122"/>
                <a:gd name="T13" fmla="*/ 107 h 123"/>
                <a:gd name="T14" fmla="*/ 56 w 122"/>
                <a:gd name="T15" fmla="*/ 88 h 123"/>
                <a:gd name="T16" fmla="*/ 53 w 122"/>
                <a:gd name="T17" fmla="*/ 87 h 123"/>
                <a:gd name="T18" fmla="*/ 37 w 122"/>
                <a:gd name="T19" fmla="*/ 87 h 123"/>
                <a:gd name="T20" fmla="*/ 10 w 122"/>
                <a:gd name="T21" fmla="*/ 71 h 123"/>
                <a:gd name="T22" fmla="*/ 3 w 122"/>
                <a:gd name="T23" fmla="*/ 70 h 123"/>
                <a:gd name="T24" fmla="*/ 2 w 122"/>
                <a:gd name="T25" fmla="*/ 76 h 123"/>
                <a:gd name="T26" fmla="*/ 37 w 122"/>
                <a:gd name="T27" fmla="*/ 96 h 123"/>
                <a:gd name="T28" fmla="*/ 51 w 122"/>
                <a:gd name="T29" fmla="*/ 96 h 123"/>
                <a:gd name="T30" fmla="*/ 75 w 122"/>
                <a:gd name="T31" fmla="*/ 122 h 123"/>
                <a:gd name="T32" fmla="*/ 79 w 122"/>
                <a:gd name="T33" fmla="*/ 123 h 123"/>
                <a:gd name="T34" fmla="*/ 80 w 122"/>
                <a:gd name="T35" fmla="*/ 123 h 123"/>
                <a:gd name="T36" fmla="*/ 83 w 122"/>
                <a:gd name="T37" fmla="*/ 118 h 123"/>
                <a:gd name="T38" fmla="*/ 83 w 122"/>
                <a:gd name="T39" fmla="*/ 96 h 123"/>
                <a:gd name="T40" fmla="*/ 122 w 122"/>
                <a:gd name="T41" fmla="*/ 48 h 123"/>
                <a:gd name="T42" fmla="*/ 77 w 122"/>
                <a:gd name="T4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123">
                  <a:moveTo>
                    <a:pt x="77" y="0"/>
                  </a:moveTo>
                  <a:cubicBezTo>
                    <a:pt x="75" y="0"/>
                    <a:pt x="73" y="2"/>
                    <a:pt x="73" y="5"/>
                  </a:cubicBezTo>
                  <a:cubicBezTo>
                    <a:pt x="73" y="7"/>
                    <a:pt x="75" y="9"/>
                    <a:pt x="77" y="9"/>
                  </a:cubicBezTo>
                  <a:cubicBezTo>
                    <a:pt x="97" y="9"/>
                    <a:pt x="112" y="27"/>
                    <a:pt x="112" y="48"/>
                  </a:cubicBezTo>
                  <a:cubicBezTo>
                    <a:pt x="112" y="69"/>
                    <a:pt x="97" y="86"/>
                    <a:pt x="79" y="86"/>
                  </a:cubicBezTo>
                  <a:cubicBezTo>
                    <a:pt x="76" y="87"/>
                    <a:pt x="74" y="89"/>
                    <a:pt x="74" y="91"/>
                  </a:cubicBezTo>
                  <a:cubicBezTo>
                    <a:pt x="74" y="107"/>
                    <a:pt x="74" y="107"/>
                    <a:pt x="74" y="107"/>
                  </a:cubicBezTo>
                  <a:cubicBezTo>
                    <a:pt x="56" y="88"/>
                    <a:pt x="56" y="88"/>
                    <a:pt x="56" y="88"/>
                  </a:cubicBezTo>
                  <a:cubicBezTo>
                    <a:pt x="55" y="87"/>
                    <a:pt x="54" y="87"/>
                    <a:pt x="53" y="87"/>
                  </a:cubicBezTo>
                  <a:cubicBezTo>
                    <a:pt x="37" y="87"/>
                    <a:pt x="37" y="87"/>
                    <a:pt x="37" y="87"/>
                  </a:cubicBezTo>
                  <a:cubicBezTo>
                    <a:pt x="26" y="87"/>
                    <a:pt x="16" y="81"/>
                    <a:pt x="10" y="71"/>
                  </a:cubicBezTo>
                  <a:cubicBezTo>
                    <a:pt x="8" y="69"/>
                    <a:pt x="5" y="68"/>
                    <a:pt x="3" y="70"/>
                  </a:cubicBezTo>
                  <a:cubicBezTo>
                    <a:pt x="1" y="71"/>
                    <a:pt x="0" y="74"/>
                    <a:pt x="2" y="76"/>
                  </a:cubicBezTo>
                  <a:cubicBezTo>
                    <a:pt x="10" y="89"/>
                    <a:pt x="23" y="96"/>
                    <a:pt x="37" y="96"/>
                  </a:cubicBezTo>
                  <a:cubicBezTo>
                    <a:pt x="51" y="96"/>
                    <a:pt x="51" y="96"/>
                    <a:pt x="51" y="96"/>
                  </a:cubicBezTo>
                  <a:cubicBezTo>
                    <a:pt x="75" y="122"/>
                    <a:pt x="75" y="122"/>
                    <a:pt x="75" y="122"/>
                  </a:cubicBezTo>
                  <a:cubicBezTo>
                    <a:pt x="76" y="123"/>
                    <a:pt x="77" y="123"/>
                    <a:pt x="79" y="123"/>
                  </a:cubicBezTo>
                  <a:cubicBezTo>
                    <a:pt x="79" y="123"/>
                    <a:pt x="80" y="123"/>
                    <a:pt x="80" y="123"/>
                  </a:cubicBezTo>
                  <a:cubicBezTo>
                    <a:pt x="82" y="122"/>
                    <a:pt x="83" y="120"/>
                    <a:pt x="83" y="118"/>
                  </a:cubicBezTo>
                  <a:cubicBezTo>
                    <a:pt x="83" y="96"/>
                    <a:pt x="83" y="96"/>
                    <a:pt x="83" y="96"/>
                  </a:cubicBezTo>
                  <a:cubicBezTo>
                    <a:pt x="105" y="92"/>
                    <a:pt x="122" y="72"/>
                    <a:pt x="122" y="48"/>
                  </a:cubicBezTo>
                  <a:cubicBezTo>
                    <a:pt x="122" y="22"/>
                    <a:pt x="102" y="0"/>
                    <a:pt x="7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29" name="Freeform 196">
              <a:extLst>
                <a:ext uri="{FF2B5EF4-FFF2-40B4-BE49-F238E27FC236}">
                  <a16:creationId xmlns:a16="http://schemas.microsoft.com/office/drawing/2014/main" id="{34290B65-89B2-C9BC-A702-1B6ADB77A94C}"/>
                </a:ext>
              </a:extLst>
            </p:cNvPr>
            <p:cNvSpPr>
              <a:spLocks/>
            </p:cNvSpPr>
            <p:nvPr/>
          </p:nvSpPr>
          <p:spPr bwMode="auto">
            <a:xfrm>
              <a:off x="6013450" y="3178175"/>
              <a:ext cx="223838" cy="23813"/>
            </a:xfrm>
            <a:custGeom>
              <a:avLst/>
              <a:gdLst>
                <a:gd name="T0" fmla="*/ 95 w 95"/>
                <a:gd name="T1" fmla="*/ 5 h 10"/>
                <a:gd name="T2" fmla="*/ 90 w 95"/>
                <a:gd name="T3" fmla="*/ 0 h 10"/>
                <a:gd name="T4" fmla="*/ 5 w 95"/>
                <a:gd name="T5" fmla="*/ 0 h 10"/>
                <a:gd name="T6" fmla="*/ 0 w 95"/>
                <a:gd name="T7" fmla="*/ 5 h 10"/>
                <a:gd name="T8" fmla="*/ 5 w 95"/>
                <a:gd name="T9" fmla="*/ 10 h 10"/>
                <a:gd name="T10" fmla="*/ 90 w 95"/>
                <a:gd name="T11" fmla="*/ 10 h 10"/>
                <a:gd name="T12" fmla="*/ 95 w 95"/>
                <a:gd name="T13" fmla="*/ 5 h 10"/>
              </a:gdLst>
              <a:ahLst/>
              <a:cxnLst>
                <a:cxn ang="0">
                  <a:pos x="T0" y="T1"/>
                </a:cxn>
                <a:cxn ang="0">
                  <a:pos x="T2" y="T3"/>
                </a:cxn>
                <a:cxn ang="0">
                  <a:pos x="T4" y="T5"/>
                </a:cxn>
                <a:cxn ang="0">
                  <a:pos x="T6" y="T7"/>
                </a:cxn>
                <a:cxn ang="0">
                  <a:pos x="T8" y="T9"/>
                </a:cxn>
                <a:cxn ang="0">
                  <a:pos x="T10" y="T11"/>
                </a:cxn>
                <a:cxn ang="0">
                  <a:pos x="T12" y="T13"/>
                </a:cxn>
              </a:cxnLst>
              <a:rect l="0" t="0" r="r" b="b"/>
              <a:pathLst>
                <a:path w="95" h="10">
                  <a:moveTo>
                    <a:pt x="95" y="5"/>
                  </a:moveTo>
                  <a:cubicBezTo>
                    <a:pt x="95" y="2"/>
                    <a:pt x="93" y="0"/>
                    <a:pt x="90" y="0"/>
                  </a:cubicBezTo>
                  <a:cubicBezTo>
                    <a:pt x="5" y="0"/>
                    <a:pt x="5" y="0"/>
                    <a:pt x="5" y="0"/>
                  </a:cubicBezTo>
                  <a:cubicBezTo>
                    <a:pt x="2" y="0"/>
                    <a:pt x="0" y="2"/>
                    <a:pt x="0" y="5"/>
                  </a:cubicBezTo>
                  <a:cubicBezTo>
                    <a:pt x="0" y="8"/>
                    <a:pt x="2" y="10"/>
                    <a:pt x="5" y="10"/>
                  </a:cubicBezTo>
                  <a:cubicBezTo>
                    <a:pt x="90" y="10"/>
                    <a:pt x="90" y="10"/>
                    <a:pt x="90" y="10"/>
                  </a:cubicBezTo>
                  <a:cubicBezTo>
                    <a:pt x="93" y="10"/>
                    <a:pt x="95" y="8"/>
                    <a:pt x="95" y="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42" name="Freeform 197">
              <a:extLst>
                <a:ext uri="{FF2B5EF4-FFF2-40B4-BE49-F238E27FC236}">
                  <a16:creationId xmlns:a16="http://schemas.microsoft.com/office/drawing/2014/main" id="{7A9E0289-AAEA-96A5-2C6F-1CE5EB50A1BA}"/>
                </a:ext>
              </a:extLst>
            </p:cNvPr>
            <p:cNvSpPr>
              <a:spLocks/>
            </p:cNvSpPr>
            <p:nvPr/>
          </p:nvSpPr>
          <p:spPr bwMode="auto">
            <a:xfrm>
              <a:off x="6013450" y="3249613"/>
              <a:ext cx="122238" cy="23813"/>
            </a:xfrm>
            <a:custGeom>
              <a:avLst/>
              <a:gdLst>
                <a:gd name="T0" fmla="*/ 47 w 52"/>
                <a:gd name="T1" fmla="*/ 0 h 10"/>
                <a:gd name="T2" fmla="*/ 5 w 52"/>
                <a:gd name="T3" fmla="*/ 0 h 10"/>
                <a:gd name="T4" fmla="*/ 0 w 52"/>
                <a:gd name="T5" fmla="*/ 5 h 10"/>
                <a:gd name="T6" fmla="*/ 5 w 52"/>
                <a:gd name="T7" fmla="*/ 10 h 10"/>
                <a:gd name="T8" fmla="*/ 47 w 52"/>
                <a:gd name="T9" fmla="*/ 10 h 10"/>
                <a:gd name="T10" fmla="*/ 52 w 52"/>
                <a:gd name="T11" fmla="*/ 5 h 10"/>
                <a:gd name="T12" fmla="*/ 47 w 52"/>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2" h="10">
                  <a:moveTo>
                    <a:pt x="47" y="0"/>
                  </a:moveTo>
                  <a:cubicBezTo>
                    <a:pt x="5" y="0"/>
                    <a:pt x="5" y="0"/>
                    <a:pt x="5" y="0"/>
                  </a:cubicBezTo>
                  <a:cubicBezTo>
                    <a:pt x="2" y="0"/>
                    <a:pt x="0" y="2"/>
                    <a:pt x="0" y="5"/>
                  </a:cubicBezTo>
                  <a:cubicBezTo>
                    <a:pt x="0" y="8"/>
                    <a:pt x="2" y="10"/>
                    <a:pt x="5" y="10"/>
                  </a:cubicBezTo>
                  <a:cubicBezTo>
                    <a:pt x="47" y="10"/>
                    <a:pt x="47" y="10"/>
                    <a:pt x="47" y="10"/>
                  </a:cubicBezTo>
                  <a:cubicBezTo>
                    <a:pt x="49" y="10"/>
                    <a:pt x="52" y="8"/>
                    <a:pt x="52" y="5"/>
                  </a:cubicBezTo>
                  <a:cubicBezTo>
                    <a:pt x="52" y="2"/>
                    <a:pt x="49" y="0"/>
                    <a:pt x="47"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
        <p:nvSpPr>
          <p:cNvPr id="5" name="TextBox 4">
            <a:extLst>
              <a:ext uri="{FF2B5EF4-FFF2-40B4-BE49-F238E27FC236}">
                <a16:creationId xmlns:a16="http://schemas.microsoft.com/office/drawing/2014/main" id="{325D2AE9-D22C-00C9-71D5-A2BFA72E027F}"/>
              </a:ext>
            </a:extLst>
          </p:cNvPr>
          <p:cNvSpPr txBox="1"/>
          <p:nvPr/>
        </p:nvSpPr>
        <p:spPr>
          <a:xfrm>
            <a:off x="11173928" y="163623"/>
            <a:ext cx="771365" cy="707886"/>
          </a:xfrm>
          <a:prstGeom prst="rect">
            <a:avLst/>
          </a:prstGeom>
          <a:noFill/>
        </p:spPr>
        <p:txBody>
          <a:bodyPr wrap="none" rtlCol="0">
            <a:spAutoFit/>
          </a:bodyPr>
          <a:lstStyle/>
          <a:p>
            <a:r>
              <a:rPr lang="en-US" sz="4000">
                <a:latin typeface="Open Sans" panose="020B0606030504020204" pitchFamily="34" charset="0"/>
                <a:ea typeface="Open Sans" panose="020B0606030504020204" pitchFamily="34" charset="0"/>
                <a:cs typeface="Open Sans" panose="020B0606030504020204" pitchFamily="34" charset="0"/>
              </a:rPr>
              <a:t>11</a:t>
            </a:r>
            <a:endParaRPr lang="en-US" sz="4800">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Connector 6">
            <a:extLst>
              <a:ext uri="{FF2B5EF4-FFF2-40B4-BE49-F238E27FC236}">
                <a16:creationId xmlns:a16="http://schemas.microsoft.com/office/drawing/2014/main" id="{AC43E963-6449-1F96-F10F-21D8530116F1}"/>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B8E7D6-3CED-6A35-89E9-5FF6BA55C0D9}"/>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4AB8A5A-7E33-198D-6029-E2EF335C6F16}"/>
              </a:ext>
            </a:extLst>
          </p:cNvPr>
          <p:cNvSpPr txBox="1"/>
          <p:nvPr/>
        </p:nvSpPr>
        <p:spPr>
          <a:xfrm>
            <a:off x="11129720" y="132129"/>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10" name="TextBox 9">
            <a:extLst>
              <a:ext uri="{FF2B5EF4-FFF2-40B4-BE49-F238E27FC236}">
                <a16:creationId xmlns:a16="http://schemas.microsoft.com/office/drawing/2014/main" id="{75354B0C-E847-8DAF-869C-54BAC7AFE430}"/>
              </a:ext>
            </a:extLst>
          </p:cNvPr>
          <p:cNvSpPr txBox="1"/>
          <p:nvPr/>
        </p:nvSpPr>
        <p:spPr>
          <a:xfrm>
            <a:off x="577139" y="4502615"/>
            <a:ext cx="5200663" cy="1517082"/>
          </a:xfrm>
          <a:prstGeom prst="rect">
            <a:avLst/>
          </a:prstGeom>
          <a:noFill/>
        </p:spPr>
        <p:txBody>
          <a:bodyPr wrap="square" rtlCol="0">
            <a:spAutoFit/>
          </a:bodyPr>
          <a:lstStyle/>
          <a:p>
            <a:pPr>
              <a:lnSpc>
                <a:spcPct val="200000"/>
              </a:lnSpc>
            </a:pPr>
            <a:r>
              <a:rPr lang="en-US" sz="1200">
                <a:latin typeface="Open Sans" panose="020B0606030504020204" pitchFamily="34" charset="0"/>
                <a:ea typeface="Open Sans" panose="020B0606030504020204" pitchFamily="34" charset="0"/>
                <a:cs typeface="Open Sans" panose="020B0606030504020204" pitchFamily="34" charset="0"/>
              </a:rPr>
              <a:t>Click on “View Attachments” at the top of any ECM Case landing page</a:t>
            </a:r>
          </a:p>
          <a:p>
            <a:pPr>
              <a:lnSpc>
                <a:spcPct val="200000"/>
              </a:lnSpc>
            </a:pPr>
            <a:r>
              <a:rPr lang="en-US" sz="1200">
                <a:latin typeface="Open Sans" panose="020B0606030504020204" pitchFamily="34" charset="0"/>
                <a:ea typeface="Open Sans" panose="020B0606030504020204" pitchFamily="34" charset="0"/>
                <a:cs typeface="Open Sans" panose="020B0606030504020204" pitchFamily="34" charset="0"/>
              </a:rPr>
              <a:t>Select the type of document that is being uploaded (e.g., transactions)</a:t>
            </a:r>
          </a:p>
          <a:p>
            <a:pPr>
              <a:lnSpc>
                <a:spcPct val="200000"/>
              </a:lnSpc>
            </a:pPr>
            <a:r>
              <a:rPr lang="en-US" sz="1200">
                <a:latin typeface="Open Sans" panose="020B0606030504020204" pitchFamily="34" charset="0"/>
                <a:ea typeface="Open Sans" panose="020B0606030504020204" pitchFamily="34" charset="0"/>
                <a:cs typeface="Open Sans" panose="020B0606030504020204" pitchFamily="34" charset="0"/>
              </a:rPr>
              <a:t>Click “Choose Files” to select all relevant files</a:t>
            </a:r>
          </a:p>
          <a:p>
            <a:pPr>
              <a:lnSpc>
                <a:spcPct val="200000"/>
              </a:lnSpc>
            </a:pPr>
            <a:r>
              <a:rPr lang="en-US" sz="1200">
                <a:latin typeface="Open Sans" panose="020B0606030504020204" pitchFamily="34" charset="0"/>
                <a:ea typeface="Open Sans" panose="020B0606030504020204" pitchFamily="34" charset="0"/>
                <a:cs typeface="Open Sans" panose="020B0606030504020204" pitchFamily="34" charset="0"/>
              </a:rPr>
              <a:t>Upload the respective file to the folder</a:t>
            </a:r>
          </a:p>
        </p:txBody>
      </p:sp>
      <p:sp>
        <p:nvSpPr>
          <p:cNvPr id="11" name="Oval 10">
            <a:extLst>
              <a:ext uri="{FF2B5EF4-FFF2-40B4-BE49-F238E27FC236}">
                <a16:creationId xmlns:a16="http://schemas.microsoft.com/office/drawing/2014/main" id="{558406F8-69CD-2183-B64D-523823589CB7}"/>
              </a:ext>
            </a:extLst>
          </p:cNvPr>
          <p:cNvSpPr/>
          <p:nvPr/>
        </p:nvSpPr>
        <p:spPr>
          <a:xfrm>
            <a:off x="444489" y="4671945"/>
            <a:ext cx="192024" cy="192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1</a:t>
            </a:r>
          </a:p>
        </p:txBody>
      </p:sp>
      <p:sp>
        <p:nvSpPr>
          <p:cNvPr id="22" name="Oval 21">
            <a:extLst>
              <a:ext uri="{FF2B5EF4-FFF2-40B4-BE49-F238E27FC236}">
                <a16:creationId xmlns:a16="http://schemas.microsoft.com/office/drawing/2014/main" id="{49902000-D13E-38AD-8AB6-AC25CC238843}"/>
              </a:ext>
            </a:extLst>
          </p:cNvPr>
          <p:cNvSpPr/>
          <p:nvPr/>
        </p:nvSpPr>
        <p:spPr>
          <a:xfrm>
            <a:off x="444489" y="5037896"/>
            <a:ext cx="192024" cy="192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2</a:t>
            </a:r>
          </a:p>
        </p:txBody>
      </p:sp>
      <p:sp>
        <p:nvSpPr>
          <p:cNvPr id="23" name="Oval 22">
            <a:extLst>
              <a:ext uri="{FF2B5EF4-FFF2-40B4-BE49-F238E27FC236}">
                <a16:creationId xmlns:a16="http://schemas.microsoft.com/office/drawing/2014/main" id="{0BA37015-576C-38F0-C885-6FBD6861CB58}"/>
              </a:ext>
            </a:extLst>
          </p:cNvPr>
          <p:cNvSpPr/>
          <p:nvPr/>
        </p:nvSpPr>
        <p:spPr>
          <a:xfrm>
            <a:off x="444489" y="5392972"/>
            <a:ext cx="192024" cy="192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3</a:t>
            </a:r>
          </a:p>
        </p:txBody>
      </p:sp>
      <p:sp>
        <p:nvSpPr>
          <p:cNvPr id="25" name="Oval 24">
            <a:extLst>
              <a:ext uri="{FF2B5EF4-FFF2-40B4-BE49-F238E27FC236}">
                <a16:creationId xmlns:a16="http://schemas.microsoft.com/office/drawing/2014/main" id="{749E9E08-4F9F-969C-B02F-2A71294D2D3B}"/>
              </a:ext>
            </a:extLst>
          </p:cNvPr>
          <p:cNvSpPr/>
          <p:nvPr/>
        </p:nvSpPr>
        <p:spPr>
          <a:xfrm>
            <a:off x="444489" y="5766516"/>
            <a:ext cx="192024" cy="19202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4</a:t>
            </a:r>
          </a:p>
        </p:txBody>
      </p:sp>
    </p:spTree>
    <p:extLst>
      <p:ext uri="{BB962C8B-B14F-4D97-AF65-F5344CB8AC3E}">
        <p14:creationId xmlns:p14="http://schemas.microsoft.com/office/powerpoint/2010/main" val="221945071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365760"/>
          </a:xfrm>
        </p:spPr>
        <p:txBody>
          <a:bodyPr/>
          <a:lstStyle/>
          <a:p>
            <a:r>
              <a:rPr lang="en-US" b="0"/>
              <a:t>End of Review Case Movements</a:t>
            </a:r>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Tree>
    <p:extLst>
      <p:ext uri="{BB962C8B-B14F-4D97-AF65-F5344CB8AC3E}">
        <p14:creationId xmlns:p14="http://schemas.microsoft.com/office/powerpoint/2010/main" val="406463842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椭圆 16">
            <a:extLst>
              <a:ext uri="{FF2B5EF4-FFF2-40B4-BE49-F238E27FC236}">
                <a16:creationId xmlns:a16="http://schemas.microsoft.com/office/drawing/2014/main" id="{B938F2F6-11A6-4E3F-941E-CCCA76E6E7FB}"/>
              </a:ext>
            </a:extLst>
          </p:cNvPr>
          <p:cNvSpPr/>
          <p:nvPr/>
        </p:nvSpPr>
        <p:spPr>
          <a:xfrm>
            <a:off x="346768" y="1066637"/>
            <a:ext cx="5760720" cy="57607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B0503020204020204" pitchFamily="2" charset="-122"/>
              <a:cs typeface="+mn-cs"/>
            </a:endParaRPr>
          </a:p>
        </p:txBody>
      </p:sp>
      <p:sp>
        <p:nvSpPr>
          <p:cNvPr id="4" name="Title 3">
            <a:extLst>
              <a:ext uri="{FF2B5EF4-FFF2-40B4-BE49-F238E27FC236}">
                <a16:creationId xmlns:a16="http://schemas.microsoft.com/office/drawing/2014/main" id="{D5720507-6C1C-EB81-2827-160E53EAFE03}"/>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Promote the Customer Case to QC in ECM</a:t>
            </a:r>
          </a:p>
        </p:txBody>
      </p:sp>
      <p:sp>
        <p:nvSpPr>
          <p:cNvPr id="5" name="Arrow: Pentagon 4">
            <a:extLst>
              <a:ext uri="{FF2B5EF4-FFF2-40B4-BE49-F238E27FC236}">
                <a16:creationId xmlns:a16="http://schemas.microsoft.com/office/drawing/2014/main" id="{3E07A962-85FD-507E-33A5-4AEA0B70CE4F}"/>
              </a:ext>
            </a:extLst>
          </p:cNvPr>
          <p:cNvSpPr/>
          <p:nvPr/>
        </p:nvSpPr>
        <p:spPr>
          <a:xfrm flipH="1">
            <a:off x="4924176" y="1300721"/>
            <a:ext cx="6841989" cy="5023689"/>
          </a:xfrm>
          <a:prstGeom prst="homePlate">
            <a:avLst/>
          </a:prstGeom>
          <a:solidFill>
            <a:schemeClr val="accent6">
              <a:lumMod val="40000"/>
              <a:lumOff val="60000"/>
            </a:schemeClr>
          </a:solidFill>
          <a:effectLst>
            <a:outerShdw blurRad="50800" dist="38100" dir="13500000" algn="br"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0BB0AC13-3CDE-D9FF-53C8-13381157A6C6}"/>
              </a:ext>
            </a:extLst>
          </p:cNvPr>
          <p:cNvSpPr txBox="1"/>
          <p:nvPr/>
        </p:nvSpPr>
        <p:spPr>
          <a:xfrm>
            <a:off x="11129720" y="159889"/>
            <a:ext cx="771365" cy="707886"/>
          </a:xfrm>
          <a:prstGeom prst="rect">
            <a:avLst/>
          </a:prstGeom>
          <a:noFill/>
        </p:spPr>
        <p:txBody>
          <a:bodyPr wrap="none" rtlCol="0">
            <a:spAutoFit/>
          </a:bodyPr>
          <a:lstStyle/>
          <a:p>
            <a:r>
              <a:rPr lang="en-US" sz="4000">
                <a:latin typeface="Open Sans" panose="020B0606030504020204" pitchFamily="34" charset="0"/>
                <a:ea typeface="Open Sans" panose="020B0606030504020204" pitchFamily="34" charset="0"/>
                <a:cs typeface="Open Sans" panose="020B0606030504020204" pitchFamily="34" charset="0"/>
              </a:rPr>
              <a:t>12</a:t>
            </a:r>
            <a:endParaRPr lang="en-US" sz="4800">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7581FAB3-D4E0-8105-37B0-B52F0B0A0C32}"/>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60A8F9C-AE71-542E-2CDC-EABFDBCC31EE}"/>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458E65B-1B28-DB81-EE41-A49BFC4DAF77}"/>
              </a:ext>
            </a:extLst>
          </p:cNvPr>
          <p:cNvSpPr txBox="1"/>
          <p:nvPr/>
        </p:nvSpPr>
        <p:spPr>
          <a:xfrm>
            <a:off x="11085450" y="1459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11" name="Text Placeholder 2">
            <a:extLst>
              <a:ext uri="{FF2B5EF4-FFF2-40B4-BE49-F238E27FC236}">
                <a16:creationId xmlns:a16="http://schemas.microsoft.com/office/drawing/2014/main" id="{3759C70A-3B7F-374D-0E51-68196F8C94B8}"/>
              </a:ext>
            </a:extLst>
          </p:cNvPr>
          <p:cNvSpPr txBox="1">
            <a:spLocks/>
          </p:cNvSpPr>
          <p:nvPr/>
        </p:nvSpPr>
        <p:spPr>
          <a:xfrm>
            <a:off x="463295" y="690274"/>
            <a:ext cx="10710631" cy="42545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Once the investigation is complete, investigators will promote the customer case in ECM to the QC. </a:t>
            </a:r>
          </a:p>
        </p:txBody>
      </p:sp>
      <p:pic>
        <p:nvPicPr>
          <p:cNvPr id="18" name="Content Placeholder 17" descr="Checklist outline">
            <a:extLst>
              <a:ext uri="{FF2B5EF4-FFF2-40B4-BE49-F238E27FC236}">
                <a16:creationId xmlns:a16="http://schemas.microsoft.com/office/drawing/2014/main" id="{E3F7F977-2646-4B44-0967-869425F39D50}"/>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1410" y="3429000"/>
            <a:ext cx="914400" cy="914400"/>
          </a:xfrm>
        </p:spPr>
      </p:pic>
      <p:sp>
        <p:nvSpPr>
          <p:cNvPr id="2" name="TextBox 1">
            <a:extLst>
              <a:ext uri="{FF2B5EF4-FFF2-40B4-BE49-F238E27FC236}">
                <a16:creationId xmlns:a16="http://schemas.microsoft.com/office/drawing/2014/main" id="{AA86C96B-A926-B231-DE00-8979F9404917}"/>
              </a:ext>
            </a:extLst>
          </p:cNvPr>
          <p:cNvSpPr txBox="1"/>
          <p:nvPr/>
        </p:nvSpPr>
        <p:spPr>
          <a:xfrm>
            <a:off x="7761747" y="5147053"/>
            <a:ext cx="3979148" cy="1015663"/>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Steps:</a:t>
            </a:r>
          </a:p>
          <a:p>
            <a:pPr marL="171450" indent="-1714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Go to Focal Entity Info page and click the L1 QC circle</a:t>
            </a:r>
          </a:p>
          <a:p>
            <a:pPr marL="171450" indent="-1714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Choose to promote the case to L1 QC – “Escalation Review Pending” or “Non-Esc Review Pending”</a:t>
            </a:r>
          </a:p>
        </p:txBody>
      </p:sp>
      <p:sp>
        <p:nvSpPr>
          <p:cNvPr id="3" name="TextBox 2">
            <a:extLst>
              <a:ext uri="{FF2B5EF4-FFF2-40B4-BE49-F238E27FC236}">
                <a16:creationId xmlns:a16="http://schemas.microsoft.com/office/drawing/2014/main" id="{0B0D7A7C-DDB3-C83D-CE77-C2F51F0921F8}"/>
              </a:ext>
            </a:extLst>
          </p:cNvPr>
          <p:cNvSpPr txBox="1"/>
          <p:nvPr/>
        </p:nvSpPr>
        <p:spPr>
          <a:xfrm>
            <a:off x="1716834" y="1926137"/>
            <a:ext cx="3087862" cy="4585871"/>
          </a:xfrm>
          <a:prstGeom prst="rect">
            <a:avLst/>
          </a:prstGeom>
          <a:noFill/>
          <a:ln>
            <a:noFill/>
            <a:prstDash val="lgDash"/>
          </a:ln>
        </p:spPr>
        <p:txBody>
          <a:bodyPr wrap="square" rtlCol="0">
            <a:spAutoFit/>
          </a:bodyPr>
          <a:lstStyle/>
          <a:p>
            <a:pPr>
              <a:buClr>
                <a:schemeClr val="accent6">
                  <a:lumMod val="75000"/>
                </a:schemeClr>
              </a:buClr>
            </a:pPr>
            <a:r>
              <a:rPr lang="en-US" sz="16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Is the Case Investigation Complete?</a:t>
            </a:r>
          </a:p>
          <a:p>
            <a:pPr marL="285750" indent="-285750">
              <a:buClr>
                <a:schemeClr val="bg1"/>
              </a:buClr>
              <a:buFont typeface="Wingdings" panose="05000000000000000000" pitchFamily="2" charset="2"/>
              <a:buChar char="ü"/>
            </a:pPr>
            <a:endParaRPr lang="en-US" sz="1400" b="1">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Clr>
                <a:schemeClr val="bg1"/>
              </a:buClr>
              <a:buFont typeface="Wingdings" panose="05000000000000000000" pitchFamily="2" charset="2"/>
              <a:buChar char="ü"/>
            </a:pPr>
            <a:r>
              <a:rPr lang="en-US" sz="14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Case narrative completed</a:t>
            </a:r>
          </a:p>
          <a:p>
            <a:pPr marL="285750" indent="-285750">
              <a:buClr>
                <a:schemeClr val="bg1"/>
              </a:buClr>
              <a:buFont typeface="Wingdings" panose="05000000000000000000" pitchFamily="2" charset="2"/>
              <a:buChar char="ü"/>
            </a:pPr>
            <a:r>
              <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Supporting documents uploaded</a:t>
            </a:r>
          </a:p>
          <a:p>
            <a:pPr marL="285750" indent="-285750">
              <a:buClr>
                <a:schemeClr val="bg1"/>
              </a:buClr>
              <a:buFont typeface="Wingdings" panose="05000000000000000000" pitchFamily="2" charset="2"/>
              <a:buChar char="ü"/>
            </a:pPr>
            <a:r>
              <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Alerts dispositioned (not suspicious or suspicious)</a:t>
            </a:r>
          </a:p>
          <a:p>
            <a:pPr marL="285750" indent="-285750">
              <a:buClr>
                <a:schemeClr val="bg1"/>
              </a:buClr>
              <a:buFont typeface="Wingdings" panose="05000000000000000000" pitchFamily="2" charset="2"/>
              <a:buChar char="ü"/>
            </a:pPr>
            <a:r>
              <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Case dispositioned appropriately (not suspicious or suspicious)</a:t>
            </a:r>
          </a:p>
          <a:p>
            <a:pPr marL="285750" indent="-285750">
              <a:buClr>
                <a:schemeClr val="bg1"/>
              </a:buClr>
              <a:buFont typeface="Wingdings" panose="05000000000000000000" pitchFamily="2" charset="2"/>
              <a:buChar char="ü"/>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Clr>
                <a:schemeClr val="bg1"/>
              </a:buClr>
              <a:buFont typeface="Wingdings" panose="05000000000000000000" pitchFamily="2" charset="2"/>
              <a:buChar char="ü"/>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Clr>
                <a:schemeClr val="bg1"/>
              </a:buClr>
              <a:buFont typeface="Wingdings" panose="05000000000000000000" pitchFamily="2" charset="2"/>
              <a:buChar char="ü"/>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Clr>
                <a:schemeClr val="bg1"/>
              </a:buClr>
              <a:buFont typeface="Wingdings" panose="05000000000000000000" pitchFamily="2" charset="2"/>
              <a:buChar char="ü"/>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algn="ctr">
              <a:buClr>
                <a:schemeClr val="bg1"/>
              </a:buClr>
            </a:pPr>
            <a:r>
              <a:rPr lang="en-US" sz="16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If the Case Investigation is Complete, the Investigator moves the case to QC in ECM</a:t>
            </a: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Clr>
                <a:schemeClr val="accent6">
                  <a:lumMod val="75000"/>
                </a:schemeClr>
              </a:buClr>
              <a:buFont typeface="Wingdings" panose="05000000000000000000" pitchFamily="2" charset="2"/>
              <a:buChar char="ü"/>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13" name="TextBox 12">
            <a:extLst>
              <a:ext uri="{FF2B5EF4-FFF2-40B4-BE49-F238E27FC236}">
                <a16:creationId xmlns:a16="http://schemas.microsoft.com/office/drawing/2014/main" id="{DF31B7C1-8DC2-C85A-7447-B6B2A7B05AE3}"/>
              </a:ext>
            </a:extLst>
          </p:cNvPr>
          <p:cNvSpPr txBox="1"/>
          <p:nvPr/>
        </p:nvSpPr>
        <p:spPr>
          <a:xfrm>
            <a:off x="7084575" y="1730734"/>
            <a:ext cx="4225327" cy="2492990"/>
          </a:xfrm>
          <a:prstGeom prst="rect">
            <a:avLst/>
          </a:prstGeom>
          <a:noFill/>
        </p:spPr>
        <p:txBody>
          <a:bodyPr wrap="square" rtlCol="0" anchor="ctr">
            <a:spAutoFit/>
          </a:bodyPr>
          <a:lstStyle/>
          <a:p>
            <a:pPr algn="ctr"/>
            <a:r>
              <a:rPr lang="en-US" sz="1200">
                <a:latin typeface="Open Sans" panose="020B0606030504020204" pitchFamily="34" charset="0"/>
                <a:ea typeface="Open Sans" panose="020B0606030504020204" pitchFamily="34" charset="0"/>
                <a:cs typeface="Open Sans" panose="020B0606030504020204" pitchFamily="34" charset="0"/>
              </a:rPr>
              <a:t>[Please review on Green Dot desktop for screenshots]</a:t>
            </a:r>
          </a:p>
          <a:p>
            <a:endParaRPr lang="en-US"/>
          </a:p>
          <a:p>
            <a:endParaRPr lang="en-US"/>
          </a:p>
          <a:p>
            <a:endParaRPr lang="en-US"/>
          </a:p>
          <a:p>
            <a:endParaRPr lang="en-US"/>
          </a:p>
          <a:p>
            <a:endParaRPr lang="en-US"/>
          </a:p>
          <a:p>
            <a:endParaRPr lang="en-US"/>
          </a:p>
          <a:p>
            <a:endParaRPr lang="en-US"/>
          </a:p>
          <a:p>
            <a:endParaRPr lang="en-US"/>
          </a:p>
        </p:txBody>
      </p:sp>
      <p:sp>
        <p:nvSpPr>
          <p:cNvPr id="16" name="Arrow: Striped Right 15">
            <a:extLst>
              <a:ext uri="{FF2B5EF4-FFF2-40B4-BE49-F238E27FC236}">
                <a16:creationId xmlns:a16="http://schemas.microsoft.com/office/drawing/2014/main" id="{13B18731-002C-2A46-3017-64ECEEEFBA49}"/>
              </a:ext>
            </a:extLst>
          </p:cNvPr>
          <p:cNvSpPr/>
          <p:nvPr/>
        </p:nvSpPr>
        <p:spPr>
          <a:xfrm rot="5400000">
            <a:off x="2994633" y="4577580"/>
            <a:ext cx="532263" cy="606683"/>
          </a:xfrm>
          <a:prstGeom prst="stripedRightArrow">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76058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A2E33-B559-40A6-E173-C85C5947776A}"/>
            </a:ext>
          </a:extLst>
        </p:cNvPr>
        <p:cNvGrpSpPr/>
        <p:nvPr/>
      </p:nvGrpSpPr>
      <p:grpSpPr>
        <a:xfrm>
          <a:off x="0" y="0"/>
          <a:ext cx="0" cy="0"/>
          <a:chOff x="0" y="0"/>
          <a:chExt cx="0" cy="0"/>
        </a:xfrm>
      </p:grpSpPr>
      <p:sp>
        <p:nvSpPr>
          <p:cNvPr id="14" name="椭圆 16">
            <a:extLst>
              <a:ext uri="{FF2B5EF4-FFF2-40B4-BE49-F238E27FC236}">
                <a16:creationId xmlns:a16="http://schemas.microsoft.com/office/drawing/2014/main" id="{8A8885B7-59C8-1D4F-9C38-67CBE89138B6}"/>
              </a:ext>
            </a:extLst>
          </p:cNvPr>
          <p:cNvSpPr/>
          <p:nvPr/>
        </p:nvSpPr>
        <p:spPr>
          <a:xfrm>
            <a:off x="346768" y="1066637"/>
            <a:ext cx="5760720" cy="57607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B0503020204020204" pitchFamily="2" charset="-122"/>
              <a:cs typeface="+mn-cs"/>
            </a:endParaRPr>
          </a:p>
        </p:txBody>
      </p:sp>
      <p:sp>
        <p:nvSpPr>
          <p:cNvPr id="4" name="Title 3">
            <a:extLst>
              <a:ext uri="{FF2B5EF4-FFF2-40B4-BE49-F238E27FC236}">
                <a16:creationId xmlns:a16="http://schemas.microsoft.com/office/drawing/2014/main" id="{15D78C63-B9D7-B507-F6B0-8A95EF2B1AD7}"/>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Case Returned for rework</a:t>
            </a:r>
          </a:p>
        </p:txBody>
      </p:sp>
      <p:sp>
        <p:nvSpPr>
          <p:cNvPr id="5" name="Arrow: Pentagon 4">
            <a:extLst>
              <a:ext uri="{FF2B5EF4-FFF2-40B4-BE49-F238E27FC236}">
                <a16:creationId xmlns:a16="http://schemas.microsoft.com/office/drawing/2014/main" id="{B0A0E196-1AA5-FA90-D615-B15892D1582A}"/>
              </a:ext>
            </a:extLst>
          </p:cNvPr>
          <p:cNvSpPr/>
          <p:nvPr/>
        </p:nvSpPr>
        <p:spPr>
          <a:xfrm flipH="1">
            <a:off x="4924176" y="1300721"/>
            <a:ext cx="6841989" cy="5023689"/>
          </a:xfrm>
          <a:prstGeom prst="homePlate">
            <a:avLst/>
          </a:prstGeom>
          <a:solidFill>
            <a:schemeClr val="accent6">
              <a:lumMod val="40000"/>
              <a:lumOff val="60000"/>
            </a:schemeClr>
          </a:solidFill>
          <a:effectLst>
            <a:outerShdw blurRad="50800" dist="38100" dir="13500000" algn="br"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5578B440-D988-7650-17E7-4FBBA42F5652}"/>
              </a:ext>
            </a:extLst>
          </p:cNvPr>
          <p:cNvSpPr txBox="1"/>
          <p:nvPr/>
        </p:nvSpPr>
        <p:spPr>
          <a:xfrm>
            <a:off x="11129720" y="159889"/>
            <a:ext cx="771365" cy="707886"/>
          </a:xfrm>
          <a:prstGeom prst="rect">
            <a:avLst/>
          </a:prstGeom>
          <a:noFill/>
        </p:spPr>
        <p:txBody>
          <a:bodyPr wrap="none" rtlCol="0">
            <a:spAutoFit/>
          </a:bodyPr>
          <a:lstStyle/>
          <a:p>
            <a:r>
              <a:rPr lang="en-US" sz="4000">
                <a:latin typeface="Open Sans" panose="020B0606030504020204" pitchFamily="34" charset="0"/>
                <a:ea typeface="Open Sans" panose="020B0606030504020204" pitchFamily="34" charset="0"/>
                <a:cs typeface="Open Sans" panose="020B0606030504020204" pitchFamily="34" charset="0"/>
              </a:rPr>
              <a:t>12</a:t>
            </a:r>
            <a:endParaRPr lang="en-US" sz="4800">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D45D8112-D6FC-BA61-0753-FEF8C14B030E}"/>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CF5FBD-00CB-5C25-4C8C-6CE78D92A5AD}"/>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C143ECA-DBBC-233C-C732-7B3121612EB9}"/>
              </a:ext>
            </a:extLst>
          </p:cNvPr>
          <p:cNvSpPr txBox="1"/>
          <p:nvPr/>
        </p:nvSpPr>
        <p:spPr>
          <a:xfrm>
            <a:off x="11085450" y="145978"/>
            <a:ext cx="448905"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STEP</a:t>
            </a:r>
          </a:p>
        </p:txBody>
      </p:sp>
      <p:sp>
        <p:nvSpPr>
          <p:cNvPr id="11" name="Text Placeholder 2">
            <a:extLst>
              <a:ext uri="{FF2B5EF4-FFF2-40B4-BE49-F238E27FC236}">
                <a16:creationId xmlns:a16="http://schemas.microsoft.com/office/drawing/2014/main" id="{5109DDE5-083A-D309-705A-FD1BB1FA68FC}"/>
              </a:ext>
            </a:extLst>
          </p:cNvPr>
          <p:cNvSpPr txBox="1">
            <a:spLocks/>
          </p:cNvSpPr>
          <p:nvPr/>
        </p:nvSpPr>
        <p:spPr>
          <a:xfrm>
            <a:off x="463295" y="690274"/>
            <a:ext cx="10710631" cy="425457"/>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All cases will go through at least one round of QC. If QC1 (onshore) or QC2 have feedback, the Case will be returned to the Investigator as “Returned – Revisions Required” and should be promptly reviewed/updated</a:t>
            </a:r>
          </a:p>
        </p:txBody>
      </p:sp>
      <p:pic>
        <p:nvPicPr>
          <p:cNvPr id="18" name="Content Placeholder 17" descr="Checklist outline">
            <a:extLst>
              <a:ext uri="{FF2B5EF4-FFF2-40B4-BE49-F238E27FC236}">
                <a16:creationId xmlns:a16="http://schemas.microsoft.com/office/drawing/2014/main" id="{5E297015-44FE-0604-95FC-80EA063BCE9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1410" y="3429000"/>
            <a:ext cx="914400" cy="914400"/>
          </a:xfrm>
        </p:spPr>
      </p:pic>
      <p:sp>
        <p:nvSpPr>
          <p:cNvPr id="2" name="TextBox 1">
            <a:extLst>
              <a:ext uri="{FF2B5EF4-FFF2-40B4-BE49-F238E27FC236}">
                <a16:creationId xmlns:a16="http://schemas.microsoft.com/office/drawing/2014/main" id="{764CC694-50CF-2385-5B30-C86237A061BB}"/>
              </a:ext>
            </a:extLst>
          </p:cNvPr>
          <p:cNvSpPr txBox="1"/>
          <p:nvPr/>
        </p:nvSpPr>
        <p:spPr>
          <a:xfrm>
            <a:off x="7761747" y="5147053"/>
            <a:ext cx="3979148" cy="1015663"/>
          </a:xfrm>
          <a:prstGeom prst="rect">
            <a:avLst/>
          </a:prstGeom>
          <a:noFill/>
        </p:spPr>
        <p:txBody>
          <a:bodyPr wrap="square" rtlCol="0">
            <a:spAutoFit/>
          </a:bodyPr>
          <a:lstStyle/>
          <a:p>
            <a:r>
              <a:rPr lang="en-US" sz="1200">
                <a:latin typeface="Open Sans" panose="020B0606030504020204" pitchFamily="34" charset="0"/>
                <a:ea typeface="Open Sans" panose="020B0606030504020204" pitchFamily="34" charset="0"/>
                <a:cs typeface="Open Sans" panose="020B0606030504020204" pitchFamily="34" charset="0"/>
              </a:rPr>
              <a:t>Steps:</a:t>
            </a:r>
          </a:p>
          <a:p>
            <a:pPr marL="171450" indent="-1714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Go to Focal Entity Info page and click the L1 QC circle</a:t>
            </a:r>
          </a:p>
          <a:p>
            <a:pPr marL="171450" indent="-171450">
              <a:buFont typeface="Arial" panose="020B0604020202020204" pitchFamily="34" charset="0"/>
              <a:buChar char="•"/>
            </a:pPr>
            <a:r>
              <a:rPr lang="en-US" sz="1200">
                <a:latin typeface="Open Sans" panose="020B0606030504020204" pitchFamily="34" charset="0"/>
                <a:ea typeface="Open Sans" panose="020B0606030504020204" pitchFamily="34" charset="0"/>
                <a:cs typeface="Open Sans" panose="020B0606030504020204" pitchFamily="34" charset="0"/>
              </a:rPr>
              <a:t>Choose to promote the case to L1 QC – “Escalation Review Pending” or “Non-Esc Review Pending”</a:t>
            </a:r>
          </a:p>
        </p:txBody>
      </p:sp>
      <p:sp>
        <p:nvSpPr>
          <p:cNvPr id="3" name="TextBox 2">
            <a:extLst>
              <a:ext uri="{FF2B5EF4-FFF2-40B4-BE49-F238E27FC236}">
                <a16:creationId xmlns:a16="http://schemas.microsoft.com/office/drawing/2014/main" id="{015ACDF5-9AE5-5448-5E5F-D7B451AF2217}"/>
              </a:ext>
            </a:extLst>
          </p:cNvPr>
          <p:cNvSpPr txBox="1"/>
          <p:nvPr/>
        </p:nvSpPr>
        <p:spPr>
          <a:xfrm>
            <a:off x="1716834" y="1926137"/>
            <a:ext cx="3087862" cy="4093428"/>
          </a:xfrm>
          <a:prstGeom prst="rect">
            <a:avLst/>
          </a:prstGeom>
          <a:noFill/>
          <a:ln>
            <a:noFill/>
            <a:prstDash val="lgDash"/>
          </a:ln>
        </p:spPr>
        <p:txBody>
          <a:bodyPr wrap="square" rtlCol="0">
            <a:spAutoFit/>
          </a:bodyPr>
          <a:lstStyle/>
          <a:p>
            <a:pPr>
              <a:buClr>
                <a:schemeClr val="accent6">
                  <a:lumMod val="75000"/>
                </a:schemeClr>
              </a:buClr>
            </a:pPr>
            <a:r>
              <a:rPr lang="en-US" sz="16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Was the cas</a:t>
            </a: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e returned</a:t>
            </a:r>
            <a:r>
              <a:rPr lang="en-US" sz="16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a:t>
            </a:r>
          </a:p>
          <a:p>
            <a:pPr marL="285750" indent="-285750">
              <a:buClr>
                <a:schemeClr val="bg1"/>
              </a:buClr>
              <a:buFont typeface="Wingdings" panose="05000000000000000000" pitchFamily="2" charset="2"/>
              <a:buChar char="ü"/>
            </a:pPr>
            <a:endParaRPr lang="en-US" sz="1400" b="1">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buClr>
                <a:schemeClr val="bg1"/>
              </a:buClr>
              <a:buFont typeface="Wingdings" panose="05000000000000000000" pitchFamily="2" charset="2"/>
              <a:buChar char="ü"/>
            </a:pPr>
            <a:r>
              <a:rPr lang="en-US" sz="14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Review all sections requiring revisions – delineated as “Analyst Correction Required”</a:t>
            </a: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Clr>
                <a:schemeClr val="bg1"/>
              </a:buClr>
              <a:buFont typeface="Wingdings" panose="05000000000000000000" pitchFamily="2" charset="2"/>
              <a:buChar char="ü"/>
            </a:pPr>
            <a:r>
              <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Review QC comments</a:t>
            </a:r>
          </a:p>
          <a:p>
            <a:pPr marL="285750" indent="-285750">
              <a:buClr>
                <a:schemeClr val="bg1"/>
              </a:buClr>
              <a:buFont typeface="Wingdings" panose="05000000000000000000" pitchFamily="2" charset="2"/>
              <a:buChar char="ü"/>
            </a:pPr>
            <a:r>
              <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If any comments require TL review, move the case to Issue Management for further discussion</a:t>
            </a:r>
          </a:p>
          <a:p>
            <a:pPr marL="285750" indent="-285750">
              <a:buClr>
                <a:schemeClr val="bg1"/>
              </a:buClr>
              <a:buFont typeface="Wingdings" panose="05000000000000000000" pitchFamily="2" charset="2"/>
              <a:buChar char="ü"/>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Clr>
                <a:schemeClr val="bg1"/>
              </a:buClr>
              <a:buFont typeface="Wingdings" panose="05000000000000000000" pitchFamily="2" charset="2"/>
              <a:buChar char="ü"/>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marL="285750" indent="-285750">
              <a:buClr>
                <a:schemeClr val="bg1"/>
              </a:buClr>
              <a:buFont typeface="Wingdings" panose="05000000000000000000" pitchFamily="2" charset="2"/>
              <a:buChar char="ü"/>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a:p>
            <a:pPr algn="ctr">
              <a:buClr>
                <a:schemeClr val="bg1"/>
              </a:buClr>
            </a:pP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Upon updating</a:t>
            </a:r>
            <a:r>
              <a:rPr lang="en-US" sz="1600" b="1">
                <a:solidFill>
                  <a:schemeClr val="bg1"/>
                </a:solidFill>
                <a:effectLst/>
                <a:latin typeface="Open Sans" panose="020B0606030504020204" pitchFamily="34" charset="0"/>
                <a:ea typeface="Open Sans" panose="020B0606030504020204" pitchFamily="34" charset="0"/>
                <a:cs typeface="Open Sans" panose="020B0606030504020204" pitchFamily="34" charset="0"/>
              </a:rPr>
              <a:t>, the Investigator moves the case to QC in ECM</a:t>
            </a: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marL="171450" indent="-171450">
              <a:buClr>
                <a:schemeClr val="accent6">
                  <a:lumMod val="75000"/>
                </a:schemeClr>
              </a:buClr>
              <a:buFont typeface="Wingdings" panose="05000000000000000000" pitchFamily="2" charset="2"/>
              <a:buChar char="ü"/>
            </a:pPr>
            <a:endParaRPr lang="en-US" sz="1400" b="1">
              <a:solidFill>
                <a:schemeClr val="bg1"/>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endParaRPr>
          </a:p>
        </p:txBody>
      </p:sp>
      <p:sp>
        <p:nvSpPr>
          <p:cNvPr id="13" name="TextBox 12">
            <a:extLst>
              <a:ext uri="{FF2B5EF4-FFF2-40B4-BE49-F238E27FC236}">
                <a16:creationId xmlns:a16="http://schemas.microsoft.com/office/drawing/2014/main" id="{354D483D-45F9-BDB6-63DF-A2DD92EB9AB4}"/>
              </a:ext>
            </a:extLst>
          </p:cNvPr>
          <p:cNvSpPr txBox="1"/>
          <p:nvPr/>
        </p:nvSpPr>
        <p:spPr>
          <a:xfrm>
            <a:off x="7084575" y="1592234"/>
            <a:ext cx="4225327" cy="2769989"/>
          </a:xfrm>
          <a:prstGeom prst="rect">
            <a:avLst/>
          </a:prstGeom>
          <a:noFill/>
        </p:spPr>
        <p:txBody>
          <a:bodyPr wrap="square" rtlCol="0" anchor="ctr">
            <a:spAutoFit/>
          </a:bodyPr>
          <a:lstStyle/>
          <a:p>
            <a:pPr algn="ctr"/>
            <a:r>
              <a:rPr kumimoji="0" lang="en-US" sz="12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t>
            </a:r>
            <a:r>
              <a:rPr lang="en-US" sz="1200">
                <a:latin typeface="Open Sans" panose="020B0606030504020204" pitchFamily="34" charset="0"/>
                <a:ea typeface="Open Sans" panose="020B0606030504020204" pitchFamily="34" charset="0"/>
                <a:cs typeface="Open Sans" panose="020B0606030504020204" pitchFamily="34" charset="0"/>
              </a:rPr>
              <a:t>Please review on Green Dot desktop for screenshots</a:t>
            </a:r>
            <a:r>
              <a:rPr kumimoji="0" lang="en-US" sz="1200" b="0" i="0" u="none" strike="noStrike" kern="1200" cap="none" spc="0" normalizeH="0" baseline="0" noProof="0">
                <a:ln>
                  <a:noFill/>
                </a:ln>
                <a:effectLst/>
                <a:uLnTx/>
                <a:uFillTx/>
                <a:latin typeface="Open Sans" panose="020B0606030504020204" pitchFamily="34" charset="0"/>
                <a:ea typeface="Open Sans" panose="020B0606030504020204" pitchFamily="34" charset="0"/>
                <a:cs typeface="Open Sans" panose="020B0606030504020204" pitchFamily="34" charset="0"/>
              </a:rPr>
              <a:t>]</a:t>
            </a:r>
          </a:p>
          <a:p>
            <a:pPr algn="ctr"/>
            <a:endParaRPr lang="en-US"/>
          </a:p>
          <a:p>
            <a:endParaRPr lang="en-US"/>
          </a:p>
          <a:p>
            <a:endParaRPr lang="en-US"/>
          </a:p>
          <a:p>
            <a:endParaRPr lang="en-US"/>
          </a:p>
          <a:p>
            <a:endParaRPr lang="en-US"/>
          </a:p>
          <a:p>
            <a:endParaRPr lang="en-US"/>
          </a:p>
          <a:p>
            <a:endParaRPr lang="en-US"/>
          </a:p>
          <a:p>
            <a:endParaRPr lang="en-US"/>
          </a:p>
          <a:p>
            <a:endParaRPr lang="en-US"/>
          </a:p>
        </p:txBody>
      </p:sp>
      <p:sp>
        <p:nvSpPr>
          <p:cNvPr id="16" name="Arrow: Striped Right 15">
            <a:extLst>
              <a:ext uri="{FF2B5EF4-FFF2-40B4-BE49-F238E27FC236}">
                <a16:creationId xmlns:a16="http://schemas.microsoft.com/office/drawing/2014/main" id="{594F167F-CABC-0C21-B851-63A769246004}"/>
              </a:ext>
            </a:extLst>
          </p:cNvPr>
          <p:cNvSpPr/>
          <p:nvPr/>
        </p:nvSpPr>
        <p:spPr>
          <a:xfrm rot="5400000">
            <a:off x="2960996" y="4386859"/>
            <a:ext cx="532263" cy="606683"/>
          </a:xfrm>
          <a:prstGeom prst="stripedRightArrow">
            <a:avLst/>
          </a:prstGeom>
          <a:solidFill>
            <a:schemeClr val="accent6">
              <a:lumMod val="20000"/>
              <a:lumOff val="80000"/>
            </a:schemeClr>
          </a:solid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351586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A54AD-CD77-FD40-BE58-FFDC41FC5041}"/>
              </a:ext>
            </a:extLst>
          </p:cNvPr>
          <p:cNvSpPr>
            <a:spLocks noGrp="1"/>
          </p:cNvSpPr>
          <p:nvPr>
            <p:ph type="title"/>
          </p:nvPr>
        </p:nvSpPr>
        <p:spPr>
          <a:xfrm>
            <a:off x="1890778" y="3300811"/>
            <a:ext cx="7632441" cy="365760"/>
          </a:xfrm>
        </p:spPr>
        <p:txBody>
          <a:bodyPr/>
          <a:lstStyle/>
          <a:p>
            <a:r>
              <a:rPr lang="en-US" b="0"/>
              <a:t>Appendix</a:t>
            </a:r>
          </a:p>
        </p:txBody>
      </p:sp>
      <p:pic>
        <p:nvPicPr>
          <p:cNvPr id="5" name="Picture 4" descr="Logo&#10;&#10;Description automatically generated">
            <a:extLst>
              <a:ext uri="{FF2B5EF4-FFF2-40B4-BE49-F238E27FC236}">
                <a16:creationId xmlns:a16="http://schemas.microsoft.com/office/drawing/2014/main" id="{DE93D851-1DF8-3D46-B465-CA8117AFB45D}"/>
              </a:ext>
            </a:extLst>
          </p:cNvPr>
          <p:cNvPicPr>
            <a:picLocks noChangeAspect="1"/>
          </p:cNvPicPr>
          <p:nvPr/>
        </p:nvPicPr>
        <p:blipFill rotWithShape="1">
          <a:blip r:embed="rId2" cstate="hqprint">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5769" y="421487"/>
            <a:ext cx="3766231" cy="6490168"/>
          </a:xfrm>
          <a:prstGeom prst="rect">
            <a:avLst/>
          </a:prstGeom>
        </p:spPr>
      </p:pic>
      <p:sp>
        <p:nvSpPr>
          <p:cNvPr id="4" name="TextBox 3">
            <a:extLst>
              <a:ext uri="{FF2B5EF4-FFF2-40B4-BE49-F238E27FC236}">
                <a16:creationId xmlns:a16="http://schemas.microsoft.com/office/drawing/2014/main" id="{BC23379B-EF3F-C74D-272A-F16BC9AE6BCD}"/>
              </a:ext>
            </a:extLst>
          </p:cNvPr>
          <p:cNvSpPr txBox="1"/>
          <p:nvPr/>
        </p:nvSpPr>
        <p:spPr>
          <a:xfrm>
            <a:off x="1890778" y="3817088"/>
            <a:ext cx="6742859" cy="2000548"/>
          </a:xfrm>
          <a:prstGeom prst="rect">
            <a:avLst/>
          </a:prstGeom>
          <a:noFill/>
        </p:spPr>
        <p:txBody>
          <a:bodyPr wrap="square" rtlCol="0">
            <a:spAutoFit/>
          </a:bodyPr>
          <a:lstStyle/>
          <a:p>
            <a:pPr marL="342900" indent="-342900">
              <a:buFont typeface="+mj-lt"/>
              <a:buAutoNum type="alphaUcPeriod"/>
            </a:pPr>
            <a:r>
              <a:rPr lang="en-US" sz="1400">
                <a:solidFill>
                  <a:prstClr val="black"/>
                </a:solidFill>
                <a:latin typeface="Open Sans" panose="020B0606030504020204" pitchFamily="34" charset="0"/>
                <a:ea typeface="Open Sans" panose="020B0606030504020204" pitchFamily="34" charset="0"/>
                <a:cs typeface="Open Sans" panose="020B0606030504020204" pitchFamily="34" charset="0"/>
              </a:rPr>
              <a:t>Customer Identification Methodology</a:t>
            </a:r>
          </a:p>
          <a:p>
            <a:pPr marL="342900" indent="-342900">
              <a:buFont typeface="+mj-lt"/>
              <a:buAutoNum type="alphaUcPeriod"/>
            </a:pPr>
            <a:r>
              <a:rPr lang="en-US" sz="1400">
                <a:solidFill>
                  <a:prstClr val="black"/>
                </a:solidFill>
                <a:latin typeface="Open Sans" panose="020B0606030504020204" pitchFamily="34" charset="0"/>
                <a:ea typeface="Open Sans" panose="020B0606030504020204" pitchFamily="34" charset="0"/>
                <a:cs typeface="Open Sans" panose="020B0606030504020204" pitchFamily="34" charset="0"/>
              </a:rPr>
              <a:t>Transaction-to-Alert Generation Methodology</a:t>
            </a:r>
          </a:p>
          <a:p>
            <a:pPr marL="342900" indent="-342900">
              <a:buFont typeface="+mj-lt"/>
              <a:buAutoNum type="alphaUcPeriod"/>
            </a:pPr>
            <a:r>
              <a:rPr lang="en-US" sz="1400">
                <a:solidFill>
                  <a:prstClr val="black"/>
                </a:solidFill>
                <a:latin typeface="Open Sans" panose="020B0606030504020204" pitchFamily="34" charset="0"/>
                <a:ea typeface="Open Sans" panose="020B0606030504020204" pitchFamily="34" charset="0"/>
                <a:cs typeface="Open Sans" panose="020B0606030504020204" pitchFamily="34" charset="0"/>
              </a:rPr>
              <a:t>Coverage Assessment Approach to Establish Rule Applicability</a:t>
            </a:r>
          </a:p>
          <a:p>
            <a:pPr marL="342900" indent="-342900">
              <a:buFont typeface="+mj-lt"/>
              <a:buAutoNum type="alphaUcPeriod"/>
            </a:pPr>
            <a:r>
              <a:rPr lang="en-US" sz="1400">
                <a:effectLst/>
                <a:latin typeface="Open Sans" panose="020B0606030504020204" pitchFamily="34" charset="0"/>
                <a:ea typeface="Open Sans" panose="020B0606030504020204" pitchFamily="34" charset="0"/>
                <a:cs typeface="Open Sans" panose="020B0606030504020204" pitchFamily="34" charset="0"/>
              </a:rPr>
              <a:t>Common Terms and Definitions</a:t>
            </a:r>
          </a:p>
          <a:p>
            <a:pPr marL="342900" indent="-342900">
              <a:buFont typeface="+mj-lt"/>
              <a:buAutoNum type="alphaUcPeriod"/>
            </a:pPr>
            <a:r>
              <a:rPr lang="en-US" sz="1400">
                <a:effectLst/>
                <a:latin typeface="Open Sans" panose="020B0606030504020204" pitchFamily="34" charset="0"/>
                <a:ea typeface="Open Sans" panose="020B0606030504020204" pitchFamily="34" charset="0"/>
                <a:cs typeface="Open Sans" panose="020B0606030504020204" pitchFamily="34" charset="0"/>
              </a:rPr>
              <a:t>Common Transaction Monitoring Red Flags</a:t>
            </a:r>
            <a:endParaRPr kumimoji="0" lang="en-US" sz="14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a:p>
            <a:endParaRPr lang="en-US" sz="1800">
              <a:solidFill>
                <a:prstClr val="black"/>
              </a:solidFill>
              <a:latin typeface="Open Sans" panose="020B0606030504020204" pitchFamily="34" charset="0"/>
              <a:ea typeface="Open Sans" panose="020B0606030504020204" pitchFamily="34" charset="0"/>
              <a:cs typeface="Open Sans" panose="020B0606030504020204" pitchFamily="34" charset="0"/>
            </a:endParaRPr>
          </a:p>
          <a:p>
            <a:endParaRPr lang="en-US">
              <a:solidFill>
                <a:prstClr val="black"/>
              </a:solidFill>
            </a:endParaRPr>
          </a:p>
          <a:p>
            <a:endParaRPr lang="en-US"/>
          </a:p>
        </p:txBody>
      </p:sp>
    </p:spTree>
    <p:extLst>
      <p:ext uri="{BB962C8B-B14F-4D97-AF65-F5344CB8AC3E}">
        <p14:creationId xmlns:p14="http://schemas.microsoft.com/office/powerpoint/2010/main" val="278210703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059A9-0666-2E9E-7F12-F50F7408770F}"/>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B8065BDA-9428-4DC2-0497-CA9F3CA49ABA}"/>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a:solidFill>
                  <a:prstClr val="black"/>
                </a:solidFill>
                <a:latin typeface="Open Sans" panose="020B0606030504020204" pitchFamily="34" charset="0"/>
                <a:ea typeface="Open Sans" panose="020B0606030504020204" pitchFamily="34" charset="0"/>
                <a:cs typeface="Open Sans" panose="020B0606030504020204" pitchFamily="34" charset="0"/>
              </a:rPr>
              <a:t>Customer Identification Methodology</a:t>
            </a:r>
          </a:p>
        </p:txBody>
      </p:sp>
      <p:sp>
        <p:nvSpPr>
          <p:cNvPr id="7" name="object 4">
            <a:extLst>
              <a:ext uri="{FF2B5EF4-FFF2-40B4-BE49-F238E27FC236}">
                <a16:creationId xmlns:a16="http://schemas.microsoft.com/office/drawing/2014/main" id="{AF791662-7AD3-44BF-D73D-D70B0F97EF36}"/>
              </a:ext>
            </a:extLst>
          </p:cNvPr>
          <p:cNvSpPr txBox="1"/>
          <p:nvPr/>
        </p:nvSpPr>
        <p:spPr>
          <a:xfrm>
            <a:off x="456742" y="712644"/>
            <a:ext cx="10835491" cy="350084"/>
          </a:xfrm>
          <a:prstGeom prst="rect">
            <a:avLst/>
          </a:prstGeom>
          <a:noFill/>
          <a:ln>
            <a:noFill/>
          </a:ln>
        </p:spPr>
        <p:txBody>
          <a:bodyPr vert="horz" wrap="square" lIns="0" tIns="0" rIns="0" bIns="0" numCol="1" anchor="t" anchorCtr="0" compatLnSpc="1">
            <a:prstTxWarp prst="textNoShape">
              <a:avLst/>
            </a:prstTxWarp>
            <a:noAutofit/>
          </a:bodyPr>
          <a:lstStyle>
            <a:defPPr>
              <a:defRPr lang="en-US" kern="0"/>
            </a:defPPr>
            <a:lvl1pPr marR="0" lvl="0" indent="0" defTabSz="1217613" fontAlgn="base">
              <a:lnSpc>
                <a:spcPct val="120000"/>
              </a:lnSpc>
              <a:spcBef>
                <a:spcPct val="0"/>
              </a:spcBef>
              <a:spcAft>
                <a:spcPts val="600"/>
              </a:spcAft>
              <a:buClrTx/>
              <a:buSzPct val="100000"/>
              <a:buFont typeface="Arial" panose="020B0604020202020204" pitchFamily="34" charset="0"/>
              <a:buNone/>
              <a:tabLst/>
              <a:defRPr kumimoji="0" sz="1400" b="0" i="0" u="none" strike="noStrike" cap="none" spc="0" normalizeH="0" baseline="0">
                <a:ln>
                  <a:noFill/>
                </a:ln>
                <a:effectLst/>
                <a:uLnTx/>
                <a:uFillTx/>
                <a:latin typeface="Open Sans"/>
                <a:ea typeface="Open Sans"/>
                <a:cs typeface="Open Sans"/>
              </a:defRPr>
            </a:lvl1pPr>
            <a:lvl2pPr defTabSz="1217613" fontAlgn="base">
              <a:lnSpc>
                <a:spcPct val="120000"/>
              </a:lnSpc>
              <a:spcBef>
                <a:spcPct val="0"/>
              </a:spcBef>
              <a:spcAft>
                <a:spcPts val="1200"/>
              </a:spcAft>
              <a:buSzPct val="100000"/>
              <a:buFont typeface="Arial" panose="020B0604020202020204" pitchFamily="34" charset="0"/>
              <a:defRPr sz="1000" b="1">
                <a:ea typeface="Open Sans" panose="020B0606030504020204" pitchFamily="34" charset="0"/>
                <a:cs typeface="Open Sans" panose="020B0606030504020204" pitchFamily="34" charset="0"/>
              </a:defRPr>
            </a:lvl2pPr>
            <a:lvl3pPr marL="234950" indent="-234950" defTabSz="1217613" fontAlgn="base">
              <a:lnSpc>
                <a:spcPct val="120000"/>
              </a:lnSpc>
              <a:spcBef>
                <a:spcPct val="0"/>
              </a:spcBef>
              <a:spcAft>
                <a:spcPts val="1200"/>
              </a:spcAft>
              <a:buSzPct val="100000"/>
              <a:buFont typeface="Arial" panose="020B0604020202020204" pitchFamily="34" charset="0"/>
              <a:buChar char="•"/>
              <a:defRPr sz="1000">
                <a:ea typeface="Open Sans" panose="020B0606030504020204" pitchFamily="34" charset="0"/>
                <a:cs typeface="Open Sans" panose="020B0606030504020204" pitchFamily="34" charset="0"/>
              </a:defRPr>
            </a:lvl3pPr>
            <a:lvl4pPr marL="474663" indent="-234950" defTabSz="1217613" fontAlgn="base">
              <a:lnSpc>
                <a:spcPct val="120000"/>
              </a:lnSpc>
              <a:spcBef>
                <a:spcPct val="0"/>
              </a:spcBef>
              <a:spcAft>
                <a:spcPts val="1200"/>
              </a:spcAft>
              <a:buSzPct val="100000"/>
              <a:buFont typeface="Verdana" panose="020B0604030504040204" pitchFamily="34" charset="0"/>
              <a:buChar char="−"/>
              <a:defRPr sz="1000">
                <a:ea typeface="Open Sans" panose="020B0606030504020204" pitchFamily="34" charset="0"/>
                <a:cs typeface="Open Sans" panose="020B0606030504020204" pitchFamily="34" charset="0"/>
              </a:defRPr>
            </a:lvl4pPr>
            <a:lvl5pPr marL="709613" indent="-234950" defTabSz="1063625" fontAlgn="base">
              <a:lnSpc>
                <a:spcPct val="120000"/>
              </a:lnSpc>
              <a:spcBef>
                <a:spcPct val="0"/>
              </a:spcBef>
              <a:spcAft>
                <a:spcPts val="1200"/>
              </a:spcAft>
              <a:buSzPct val="100000"/>
              <a:buFont typeface="Verdana" panose="020B0604030504040204" pitchFamily="34" charset="0"/>
              <a:buChar char="−"/>
              <a:defRPr sz="1000">
                <a:ea typeface="Open Sans" panose="020B0606030504020204" pitchFamily="34" charset="0"/>
                <a:cs typeface="Open Sans" panose="020B0606030504020204" pitchFamily="34" charset="0"/>
              </a:defRPr>
            </a:lvl5pPr>
            <a:lvl6pPr marL="710382" indent="-235194" defTabSz="1219170">
              <a:spcBef>
                <a:spcPts val="0"/>
              </a:spcBef>
              <a:spcAft>
                <a:spcPts val="1333"/>
              </a:spcAft>
              <a:buFont typeface="Verdana" panose="020B0604030504040204" pitchFamily="34" charset="0"/>
              <a:buChar char="−"/>
              <a:defRPr sz="1600" baseline="0"/>
            </a:lvl6pPr>
            <a:lvl7pPr marL="710382" indent="-235194" defTabSz="1219170">
              <a:spcBef>
                <a:spcPts val="0"/>
              </a:spcBef>
              <a:spcAft>
                <a:spcPts val="1333"/>
              </a:spcAft>
              <a:buFont typeface="Verdana" panose="020B0604030504040204" pitchFamily="34" charset="0"/>
              <a:buChar char="−"/>
              <a:defRPr sz="1600"/>
            </a:lvl7pPr>
            <a:lvl8pPr marL="710382" indent="-235194" defTabSz="1219170">
              <a:spcBef>
                <a:spcPts val="0"/>
              </a:spcBef>
              <a:spcAft>
                <a:spcPts val="1333"/>
              </a:spcAft>
              <a:buFont typeface="Verdana" panose="020B0604030504040204" pitchFamily="34" charset="0"/>
              <a:buChar char="−"/>
              <a:defRPr sz="1600" baseline="0"/>
            </a:lvl8pPr>
            <a:lvl9pPr marL="710382" indent="-235194" defTabSz="1219170">
              <a:spcBef>
                <a:spcPts val="0"/>
              </a:spcBef>
              <a:spcAft>
                <a:spcPts val="1333"/>
              </a:spcAft>
              <a:buFont typeface="Verdana" panose="020B0604030504040204" pitchFamily="34" charset="0"/>
              <a:buChar char="−"/>
              <a:defRPr sz="1600" baseline="0"/>
            </a:lvl9pPr>
          </a:lstStyle>
          <a:p>
            <a:r>
              <a:rPr lang="en-US">
                <a:solidFill>
                  <a:schemeClr val="accent6">
                    <a:lumMod val="50000"/>
                  </a:schemeClr>
                </a:solidFill>
              </a:rPr>
              <a:t>DTBA leveraged a waterfall approach to extrapolate a unique customer identifier called the Master Customer ID (MCID)</a:t>
            </a:r>
          </a:p>
        </p:txBody>
      </p:sp>
      <p:grpSp>
        <p:nvGrpSpPr>
          <p:cNvPr id="147" name="Group 146">
            <a:extLst>
              <a:ext uri="{FF2B5EF4-FFF2-40B4-BE49-F238E27FC236}">
                <a16:creationId xmlns:a16="http://schemas.microsoft.com/office/drawing/2014/main" id="{694DBAB6-E0DF-1D50-0B79-C22A2A6BA004}"/>
              </a:ext>
            </a:extLst>
          </p:cNvPr>
          <p:cNvGrpSpPr/>
          <p:nvPr/>
        </p:nvGrpSpPr>
        <p:grpSpPr>
          <a:xfrm>
            <a:off x="4095946" y="5179498"/>
            <a:ext cx="2743308" cy="504855"/>
            <a:chOff x="3544056" y="5416286"/>
            <a:chExt cx="2743308" cy="504855"/>
          </a:xfrm>
          <a:solidFill>
            <a:schemeClr val="accent6">
              <a:lumMod val="60000"/>
              <a:lumOff val="40000"/>
            </a:schemeClr>
          </a:solidFill>
        </p:grpSpPr>
        <p:sp>
          <p:nvSpPr>
            <p:cNvPr id="15" name="Rectangle 14">
              <a:extLst>
                <a:ext uri="{FF2B5EF4-FFF2-40B4-BE49-F238E27FC236}">
                  <a16:creationId xmlns:a16="http://schemas.microsoft.com/office/drawing/2014/main" id="{8D14B4C6-6426-AD05-331D-62777E493DCB}"/>
                </a:ext>
              </a:extLst>
            </p:cNvPr>
            <p:cNvSpPr/>
            <p:nvPr/>
          </p:nvSpPr>
          <p:spPr>
            <a:xfrm>
              <a:off x="4117383" y="5521433"/>
              <a:ext cx="2169981" cy="276999"/>
            </a:xfrm>
            <a:prstGeom prst="rect">
              <a:avLst/>
            </a:prstGeom>
            <a:grpFill/>
            <a:ln>
              <a:no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1">
                      <a:lumMod val="50000"/>
                    </a:schemeClr>
                  </a:solidFill>
                  <a:latin typeface="Open Sans"/>
                  <a:ea typeface="Open Sans"/>
                  <a:cs typeface="Open Sans"/>
                </a:rPr>
                <a:t>~48M Customer MCIDs</a:t>
              </a:r>
              <a:endParaRPr lang="en-US" sz="1200" b="1" i="0" u="none" strike="noStrike" kern="1200" cap="none" spc="0" normalizeH="0" baseline="0" noProof="0">
                <a:ln>
                  <a:noFill/>
                </a:ln>
                <a:solidFill>
                  <a:schemeClr val="accent1">
                    <a:lumMod val="50000"/>
                  </a:schemeClr>
                </a:solidFill>
                <a:effectLst/>
                <a:uLnTx/>
                <a:uFillTx/>
                <a:latin typeface="Open Sans"/>
                <a:ea typeface="Open Sans"/>
                <a:cs typeface="Open Sans"/>
              </a:endParaRPr>
            </a:p>
          </p:txBody>
        </p:sp>
        <p:grpSp>
          <p:nvGrpSpPr>
            <p:cNvPr id="33" name="Graphic 4">
              <a:extLst>
                <a:ext uri="{FF2B5EF4-FFF2-40B4-BE49-F238E27FC236}">
                  <a16:creationId xmlns:a16="http://schemas.microsoft.com/office/drawing/2014/main" id="{AE628274-2403-EAB2-8378-FCEB07AB4273}"/>
                </a:ext>
              </a:extLst>
            </p:cNvPr>
            <p:cNvGrpSpPr/>
            <p:nvPr/>
          </p:nvGrpSpPr>
          <p:grpSpPr>
            <a:xfrm>
              <a:off x="3544056" y="5416286"/>
              <a:ext cx="492857" cy="504855"/>
              <a:chOff x="467743" y="918179"/>
              <a:chExt cx="361670" cy="361333"/>
            </a:xfrm>
            <a:grpFill/>
          </p:grpSpPr>
          <p:sp>
            <p:nvSpPr>
              <p:cNvPr id="34" name="Graphic 4">
                <a:extLst>
                  <a:ext uri="{FF2B5EF4-FFF2-40B4-BE49-F238E27FC236}">
                    <a16:creationId xmlns:a16="http://schemas.microsoft.com/office/drawing/2014/main" id="{5D9F10DA-058E-C746-4FFF-1C18C27308D9}"/>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895"/>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35" name="Graphic 4">
                <a:extLst>
                  <a:ext uri="{FF2B5EF4-FFF2-40B4-BE49-F238E27FC236}">
                    <a16:creationId xmlns:a16="http://schemas.microsoft.com/office/drawing/2014/main" id="{FA753ABD-0465-CFD1-B3A8-6CD44C9B45CE}"/>
                  </a:ext>
                </a:extLst>
              </p:cNvPr>
              <p:cNvSpPr/>
              <p:nvPr/>
            </p:nvSpPr>
            <p:spPr>
              <a:xfrm>
                <a:off x="554646" y="1010108"/>
                <a:ext cx="85625" cy="85545"/>
              </a:xfrm>
              <a:custGeom>
                <a:avLst/>
                <a:gdLst>
                  <a:gd name="connsiteX0" fmla="*/ 42813 w 85625"/>
                  <a:gd name="connsiteY0" fmla="*/ 85545 h 85545"/>
                  <a:gd name="connsiteX1" fmla="*/ 85625 w 85625"/>
                  <a:gd name="connsiteY1" fmla="*/ 42773 h 85545"/>
                  <a:gd name="connsiteX2" fmla="*/ 42813 w 85625"/>
                  <a:gd name="connsiteY2" fmla="*/ 0 h 85545"/>
                  <a:gd name="connsiteX3" fmla="*/ 0 w 85625"/>
                  <a:gd name="connsiteY3" fmla="*/ 42773 h 85545"/>
                  <a:gd name="connsiteX4" fmla="*/ 42813 w 85625"/>
                  <a:gd name="connsiteY4" fmla="*/ 85545 h 85545"/>
                  <a:gd name="connsiteX5" fmla="*/ 42813 w 85625"/>
                  <a:gd name="connsiteY5" fmla="*/ 12130 h 85545"/>
                  <a:gd name="connsiteX6" fmla="*/ 72845 w 85625"/>
                  <a:gd name="connsiteY6" fmla="*/ 42134 h 85545"/>
                  <a:gd name="connsiteX7" fmla="*/ 42813 w 85625"/>
                  <a:gd name="connsiteY7" fmla="*/ 72139 h 85545"/>
                  <a:gd name="connsiteX8" fmla="*/ 12780 w 85625"/>
                  <a:gd name="connsiteY8" fmla="*/ 42134 h 85545"/>
                  <a:gd name="connsiteX9" fmla="*/ 42813 w 85625"/>
                  <a:gd name="connsiteY9" fmla="*/ 12130 h 85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25" h="85545">
                    <a:moveTo>
                      <a:pt x="42813" y="85545"/>
                    </a:moveTo>
                    <a:cubicBezTo>
                      <a:pt x="66455" y="85545"/>
                      <a:pt x="85625" y="66393"/>
                      <a:pt x="85625" y="42773"/>
                    </a:cubicBezTo>
                    <a:cubicBezTo>
                      <a:pt x="85625" y="19152"/>
                      <a:pt x="66455" y="0"/>
                      <a:pt x="42813" y="0"/>
                    </a:cubicBezTo>
                    <a:cubicBezTo>
                      <a:pt x="19170" y="0"/>
                      <a:pt x="0" y="19152"/>
                      <a:pt x="0" y="42773"/>
                    </a:cubicBezTo>
                    <a:cubicBezTo>
                      <a:pt x="0" y="66393"/>
                      <a:pt x="19170" y="85545"/>
                      <a:pt x="42813" y="85545"/>
                    </a:cubicBezTo>
                    <a:close/>
                    <a:moveTo>
                      <a:pt x="42813" y="12130"/>
                    </a:moveTo>
                    <a:cubicBezTo>
                      <a:pt x="59426" y="12130"/>
                      <a:pt x="72845" y="25536"/>
                      <a:pt x="72845" y="42134"/>
                    </a:cubicBezTo>
                    <a:cubicBezTo>
                      <a:pt x="72845" y="58733"/>
                      <a:pt x="59426" y="72139"/>
                      <a:pt x="42813" y="72139"/>
                    </a:cubicBezTo>
                    <a:cubicBezTo>
                      <a:pt x="26199" y="72139"/>
                      <a:pt x="12780" y="58733"/>
                      <a:pt x="12780" y="42134"/>
                    </a:cubicBezTo>
                    <a:cubicBezTo>
                      <a:pt x="12780" y="25536"/>
                      <a:pt x="26199" y="12130"/>
                      <a:pt x="42813" y="12130"/>
                    </a:cubicBezTo>
                    <a:close/>
                  </a:path>
                </a:pathLst>
              </a:custGeom>
              <a:grpFill/>
              <a:ln w="6390" cap="flat">
                <a:noFill/>
                <a:prstDash val="solid"/>
                <a:miter/>
              </a:ln>
            </p:spPr>
            <p:txBody>
              <a:bodyPr rtlCol="0" anchor="ctr"/>
              <a:lstStyle/>
              <a:p>
                <a:endParaRPr lang="en-US"/>
              </a:p>
            </p:txBody>
          </p:sp>
          <p:sp>
            <p:nvSpPr>
              <p:cNvPr id="36" name="Graphic 4">
                <a:extLst>
                  <a:ext uri="{FF2B5EF4-FFF2-40B4-BE49-F238E27FC236}">
                    <a16:creationId xmlns:a16="http://schemas.microsoft.com/office/drawing/2014/main" id="{69416A0A-185E-2513-C9AA-935A1904536B}"/>
                  </a:ext>
                </a:extLst>
              </p:cNvPr>
              <p:cNvSpPr/>
              <p:nvPr/>
            </p:nvSpPr>
            <p:spPr>
              <a:xfrm>
                <a:off x="522696" y="1099484"/>
                <a:ext cx="250485" cy="78522"/>
              </a:xfrm>
              <a:custGeom>
                <a:avLst/>
                <a:gdLst>
                  <a:gd name="connsiteX0" fmla="*/ 193615 w 250485"/>
                  <a:gd name="connsiteY0" fmla="*/ 0 h 78522"/>
                  <a:gd name="connsiteX1" fmla="*/ 155275 w 250485"/>
                  <a:gd name="connsiteY1" fmla="*/ 0 h 78522"/>
                  <a:gd name="connsiteX2" fmla="*/ 125882 w 250485"/>
                  <a:gd name="connsiteY2" fmla="*/ 8938 h 78522"/>
                  <a:gd name="connsiteX3" fmla="*/ 94571 w 250485"/>
                  <a:gd name="connsiteY3" fmla="*/ 0 h 78522"/>
                  <a:gd name="connsiteX4" fmla="*/ 56231 w 250485"/>
                  <a:gd name="connsiteY4" fmla="*/ 0 h 78522"/>
                  <a:gd name="connsiteX5" fmla="*/ 0 w 250485"/>
                  <a:gd name="connsiteY5" fmla="*/ 54902 h 78522"/>
                  <a:gd name="connsiteX6" fmla="*/ 0 w 250485"/>
                  <a:gd name="connsiteY6" fmla="*/ 72139 h 78522"/>
                  <a:gd name="connsiteX7" fmla="*/ 6390 w 250485"/>
                  <a:gd name="connsiteY7" fmla="*/ 78523 h 78522"/>
                  <a:gd name="connsiteX8" fmla="*/ 12780 w 250485"/>
                  <a:gd name="connsiteY8" fmla="*/ 72139 h 78522"/>
                  <a:gd name="connsiteX9" fmla="*/ 12780 w 250485"/>
                  <a:gd name="connsiteY9" fmla="*/ 54902 h 78522"/>
                  <a:gd name="connsiteX10" fmla="*/ 56231 w 250485"/>
                  <a:gd name="connsiteY10" fmla="*/ 12768 h 78522"/>
                  <a:gd name="connsiteX11" fmla="*/ 94571 w 250485"/>
                  <a:gd name="connsiteY11" fmla="*/ 12768 h 78522"/>
                  <a:gd name="connsiteX12" fmla="*/ 115658 w 250485"/>
                  <a:gd name="connsiteY12" fmla="*/ 17237 h 78522"/>
                  <a:gd name="connsiteX13" fmla="*/ 99044 w 250485"/>
                  <a:gd name="connsiteY13" fmla="*/ 60009 h 78522"/>
                  <a:gd name="connsiteX14" fmla="*/ 99044 w 250485"/>
                  <a:gd name="connsiteY14" fmla="*/ 71501 h 78522"/>
                  <a:gd name="connsiteX15" fmla="*/ 105434 w 250485"/>
                  <a:gd name="connsiteY15" fmla="*/ 77885 h 78522"/>
                  <a:gd name="connsiteX16" fmla="*/ 244096 w 250485"/>
                  <a:gd name="connsiteY16" fmla="*/ 77885 h 78522"/>
                  <a:gd name="connsiteX17" fmla="*/ 250486 w 250485"/>
                  <a:gd name="connsiteY17" fmla="*/ 71501 h 78522"/>
                  <a:gd name="connsiteX18" fmla="*/ 250486 w 250485"/>
                  <a:gd name="connsiteY18" fmla="*/ 60009 h 78522"/>
                  <a:gd name="connsiteX19" fmla="*/ 193615 w 250485"/>
                  <a:gd name="connsiteY19" fmla="*/ 0 h 7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485" h="78522">
                    <a:moveTo>
                      <a:pt x="193615" y="0"/>
                    </a:moveTo>
                    <a:lnTo>
                      <a:pt x="155275" y="0"/>
                    </a:lnTo>
                    <a:cubicBezTo>
                      <a:pt x="144413" y="0"/>
                      <a:pt x="134828" y="3192"/>
                      <a:pt x="125882" y="8938"/>
                    </a:cubicBezTo>
                    <a:cubicBezTo>
                      <a:pt x="116936" y="3192"/>
                      <a:pt x="106073" y="0"/>
                      <a:pt x="94571" y="0"/>
                    </a:cubicBezTo>
                    <a:lnTo>
                      <a:pt x="56231" y="0"/>
                    </a:lnTo>
                    <a:cubicBezTo>
                      <a:pt x="23004" y="0"/>
                      <a:pt x="0" y="22344"/>
                      <a:pt x="0" y="54902"/>
                    </a:cubicBezTo>
                    <a:lnTo>
                      <a:pt x="0" y="72139"/>
                    </a:lnTo>
                    <a:cubicBezTo>
                      <a:pt x="0" y="75969"/>
                      <a:pt x="2556" y="78523"/>
                      <a:pt x="6390" y="78523"/>
                    </a:cubicBezTo>
                    <a:cubicBezTo>
                      <a:pt x="10224" y="78523"/>
                      <a:pt x="12780" y="75969"/>
                      <a:pt x="12780" y="72139"/>
                    </a:cubicBezTo>
                    <a:lnTo>
                      <a:pt x="12780" y="54902"/>
                    </a:lnTo>
                    <a:cubicBezTo>
                      <a:pt x="12780" y="29366"/>
                      <a:pt x="30033" y="12768"/>
                      <a:pt x="56231" y="12768"/>
                    </a:cubicBezTo>
                    <a:lnTo>
                      <a:pt x="94571" y="12768"/>
                    </a:lnTo>
                    <a:cubicBezTo>
                      <a:pt x="102239" y="12768"/>
                      <a:pt x="109268" y="14683"/>
                      <a:pt x="115658" y="17237"/>
                    </a:cubicBezTo>
                    <a:cubicBezTo>
                      <a:pt x="105434" y="28089"/>
                      <a:pt x="99044" y="43411"/>
                      <a:pt x="99044" y="60009"/>
                    </a:cubicBezTo>
                    <a:lnTo>
                      <a:pt x="99044" y="71501"/>
                    </a:lnTo>
                    <a:cubicBezTo>
                      <a:pt x="99044" y="75331"/>
                      <a:pt x="101600" y="77885"/>
                      <a:pt x="105434" y="77885"/>
                    </a:cubicBezTo>
                    <a:lnTo>
                      <a:pt x="244096" y="77885"/>
                    </a:lnTo>
                    <a:cubicBezTo>
                      <a:pt x="247930" y="77885"/>
                      <a:pt x="250486" y="75331"/>
                      <a:pt x="250486" y="71501"/>
                    </a:cubicBezTo>
                    <a:lnTo>
                      <a:pt x="250486" y="60009"/>
                    </a:lnTo>
                    <a:cubicBezTo>
                      <a:pt x="249847" y="27451"/>
                      <a:pt x="224287" y="0"/>
                      <a:pt x="193615" y="0"/>
                    </a:cubicBez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14FD00D6-5D5E-07A7-436B-766A7EAF1D66}"/>
                  </a:ext>
                </a:extLst>
              </p:cNvPr>
              <p:cNvSpPr/>
              <p:nvPr/>
            </p:nvSpPr>
            <p:spPr>
              <a:xfrm>
                <a:off x="653690" y="1010108"/>
                <a:ext cx="85625" cy="85545"/>
              </a:xfrm>
              <a:custGeom>
                <a:avLst/>
                <a:gdLst>
                  <a:gd name="connsiteX0" fmla="*/ 42813 w 85625"/>
                  <a:gd name="connsiteY0" fmla="*/ 85545 h 85545"/>
                  <a:gd name="connsiteX1" fmla="*/ 85625 w 85625"/>
                  <a:gd name="connsiteY1" fmla="*/ 42773 h 85545"/>
                  <a:gd name="connsiteX2" fmla="*/ 42813 w 85625"/>
                  <a:gd name="connsiteY2" fmla="*/ 0 h 85545"/>
                  <a:gd name="connsiteX3" fmla="*/ 0 w 85625"/>
                  <a:gd name="connsiteY3" fmla="*/ 42773 h 85545"/>
                  <a:gd name="connsiteX4" fmla="*/ 42813 w 85625"/>
                  <a:gd name="connsiteY4" fmla="*/ 85545 h 85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25" h="85545">
                    <a:moveTo>
                      <a:pt x="42813" y="85545"/>
                    </a:moveTo>
                    <a:cubicBezTo>
                      <a:pt x="66455" y="85545"/>
                      <a:pt x="85625" y="66393"/>
                      <a:pt x="85625" y="42773"/>
                    </a:cubicBezTo>
                    <a:cubicBezTo>
                      <a:pt x="85625" y="19152"/>
                      <a:pt x="66455" y="0"/>
                      <a:pt x="42813" y="0"/>
                    </a:cubicBezTo>
                    <a:cubicBezTo>
                      <a:pt x="19170" y="0"/>
                      <a:pt x="0" y="19152"/>
                      <a:pt x="0" y="42773"/>
                    </a:cubicBezTo>
                    <a:cubicBezTo>
                      <a:pt x="0" y="66393"/>
                      <a:pt x="19170" y="85545"/>
                      <a:pt x="42813" y="85545"/>
                    </a:cubicBezTo>
                    <a:close/>
                  </a:path>
                </a:pathLst>
              </a:custGeom>
              <a:grpFill/>
              <a:ln w="6390" cap="flat">
                <a:noFill/>
                <a:prstDash val="solid"/>
                <a:miter/>
              </a:ln>
            </p:spPr>
            <p:txBody>
              <a:bodyPr rtlCol="0" anchor="ctr"/>
              <a:lstStyle/>
              <a:p>
                <a:endParaRPr lang="en-US"/>
              </a:p>
            </p:txBody>
          </p:sp>
        </p:grpSp>
      </p:grpSp>
      <p:grpSp>
        <p:nvGrpSpPr>
          <p:cNvPr id="120" name="Group 119">
            <a:extLst>
              <a:ext uri="{FF2B5EF4-FFF2-40B4-BE49-F238E27FC236}">
                <a16:creationId xmlns:a16="http://schemas.microsoft.com/office/drawing/2014/main" id="{05C191AC-5CCD-0568-6D9D-53420E708F2F}"/>
              </a:ext>
            </a:extLst>
          </p:cNvPr>
          <p:cNvGrpSpPr/>
          <p:nvPr/>
        </p:nvGrpSpPr>
        <p:grpSpPr>
          <a:xfrm>
            <a:off x="456741" y="1278820"/>
            <a:ext cx="2987498" cy="4378596"/>
            <a:chOff x="456741" y="2203924"/>
            <a:chExt cx="2743200" cy="4213474"/>
          </a:xfrm>
        </p:grpSpPr>
        <p:grpSp>
          <p:nvGrpSpPr>
            <p:cNvPr id="121" name="Group 120">
              <a:extLst>
                <a:ext uri="{FF2B5EF4-FFF2-40B4-BE49-F238E27FC236}">
                  <a16:creationId xmlns:a16="http://schemas.microsoft.com/office/drawing/2014/main" id="{9C0D00BD-0143-A727-F6F5-BF87E75B45E1}"/>
                </a:ext>
              </a:extLst>
            </p:cNvPr>
            <p:cNvGrpSpPr/>
            <p:nvPr/>
          </p:nvGrpSpPr>
          <p:grpSpPr>
            <a:xfrm>
              <a:off x="456741" y="2521387"/>
              <a:ext cx="2743200" cy="3422922"/>
              <a:chOff x="369656" y="2423437"/>
              <a:chExt cx="2832217" cy="3652241"/>
            </a:xfrm>
          </p:grpSpPr>
          <p:grpSp>
            <p:nvGrpSpPr>
              <p:cNvPr id="136" name="Group 135">
                <a:extLst>
                  <a:ext uri="{FF2B5EF4-FFF2-40B4-BE49-F238E27FC236}">
                    <a16:creationId xmlns:a16="http://schemas.microsoft.com/office/drawing/2014/main" id="{9788814F-CF5F-33DE-F71A-34D2902248B9}"/>
                  </a:ext>
                </a:extLst>
              </p:cNvPr>
              <p:cNvGrpSpPr/>
              <p:nvPr/>
            </p:nvGrpSpPr>
            <p:grpSpPr>
              <a:xfrm>
                <a:off x="369656" y="2423437"/>
                <a:ext cx="2832217" cy="3652241"/>
                <a:chOff x="456741" y="2127865"/>
                <a:chExt cx="2832217" cy="3652241"/>
              </a:xfrm>
            </p:grpSpPr>
            <p:grpSp>
              <p:nvGrpSpPr>
                <p:cNvPr id="141" name="Group 140">
                  <a:extLst>
                    <a:ext uri="{FF2B5EF4-FFF2-40B4-BE49-F238E27FC236}">
                      <a16:creationId xmlns:a16="http://schemas.microsoft.com/office/drawing/2014/main" id="{864F435F-BB13-B2D1-65B8-77D534E33178}"/>
                    </a:ext>
                  </a:extLst>
                </p:cNvPr>
                <p:cNvGrpSpPr/>
                <p:nvPr/>
              </p:nvGrpSpPr>
              <p:grpSpPr>
                <a:xfrm>
                  <a:off x="456741" y="2127865"/>
                  <a:ext cx="2832217" cy="2966645"/>
                  <a:chOff x="567554" y="1869449"/>
                  <a:chExt cx="4440001" cy="3616804"/>
                </a:xfrm>
              </p:grpSpPr>
              <p:sp>
                <p:nvSpPr>
                  <p:cNvPr id="143" name="Freeform 12">
                    <a:extLst>
                      <a:ext uri="{FF2B5EF4-FFF2-40B4-BE49-F238E27FC236}">
                        <a16:creationId xmlns:a16="http://schemas.microsoft.com/office/drawing/2014/main" id="{E2919D8D-2A8A-ECD0-A33E-BBF3A3F6984D}"/>
                      </a:ext>
                    </a:extLst>
                  </p:cNvPr>
                  <p:cNvSpPr>
                    <a:spLocks/>
                  </p:cNvSpPr>
                  <p:nvPr/>
                </p:nvSpPr>
                <p:spPr bwMode="gray">
                  <a:xfrm flipH="1">
                    <a:off x="591158" y="2294418"/>
                    <a:ext cx="4392794" cy="1190300"/>
                  </a:xfrm>
                  <a:custGeom>
                    <a:avLst/>
                    <a:gdLst/>
                    <a:ahLst/>
                    <a:cxnLst>
                      <a:cxn ang="0">
                        <a:pos x="0" y="0"/>
                      </a:cxn>
                      <a:cxn ang="0">
                        <a:pos x="209" y="417"/>
                      </a:cxn>
                      <a:cxn ang="0">
                        <a:pos x="890" y="531"/>
                      </a:cxn>
                      <a:cxn ang="0">
                        <a:pos x="1561" y="417"/>
                      </a:cxn>
                      <a:cxn ang="0">
                        <a:pos x="1768" y="1"/>
                      </a:cxn>
                      <a:cxn ang="0">
                        <a:pos x="887" y="130"/>
                      </a:cxn>
                      <a:cxn ang="0">
                        <a:pos x="0" y="0"/>
                      </a:cxn>
                    </a:cxnLst>
                    <a:rect l="0" t="0" r="r" b="b"/>
                    <a:pathLst>
                      <a:path w="1768" h="531">
                        <a:moveTo>
                          <a:pt x="0" y="0"/>
                        </a:moveTo>
                        <a:cubicBezTo>
                          <a:pt x="53" y="54"/>
                          <a:pt x="177" y="342"/>
                          <a:pt x="209" y="417"/>
                        </a:cubicBezTo>
                        <a:cubicBezTo>
                          <a:pt x="358" y="504"/>
                          <a:pt x="665" y="531"/>
                          <a:pt x="890" y="531"/>
                        </a:cubicBezTo>
                        <a:cubicBezTo>
                          <a:pt x="1115" y="531"/>
                          <a:pt x="1415" y="505"/>
                          <a:pt x="1561" y="417"/>
                        </a:cubicBezTo>
                        <a:cubicBezTo>
                          <a:pt x="1583" y="351"/>
                          <a:pt x="1719" y="59"/>
                          <a:pt x="1768" y="1"/>
                        </a:cubicBezTo>
                        <a:cubicBezTo>
                          <a:pt x="1606" y="111"/>
                          <a:pt x="1182" y="130"/>
                          <a:pt x="887" y="130"/>
                        </a:cubicBezTo>
                        <a:cubicBezTo>
                          <a:pt x="592" y="130"/>
                          <a:pt x="145" y="103"/>
                          <a:pt x="0" y="0"/>
                        </a:cubicBezTo>
                        <a:close/>
                      </a:path>
                    </a:pathLst>
                  </a:custGeom>
                  <a:solidFill>
                    <a:schemeClr val="accent6">
                      <a:lumMod val="50000"/>
                    </a:schemeClr>
                  </a:solidFill>
                  <a:ln w="9525" cap="flat" cmpd="sng">
                    <a:noFill/>
                    <a:prstDash val="solid"/>
                    <a:round/>
                    <a:headEnd type="none" w="med" len="med"/>
                    <a:tailEnd type="none" w="med" len="med"/>
                  </a:ln>
                  <a:effectLst/>
                </p:spPr>
                <p:txBody>
                  <a:bodyPr wrap="none" lIns="0" tIns="0" rIns="0" bIns="0" anchor="ctr"/>
                  <a:lstStyle/>
                  <a:p>
                    <a:pPr marL="0" marR="0" lvl="0" indent="0" algn="ctr" defTabSz="685800" eaLnBrk="1" fontAlgn="auto" latinLnBrk="0" hangingPunct="1">
                      <a:lnSpc>
                        <a:spcPct val="100000"/>
                      </a:lnSpc>
                      <a:spcBef>
                        <a:spcPct val="5000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Calibri Light"/>
                    </a:endParaRPr>
                  </a:p>
                </p:txBody>
              </p:sp>
              <p:sp>
                <p:nvSpPr>
                  <p:cNvPr id="144" name="Oval 13">
                    <a:extLst>
                      <a:ext uri="{FF2B5EF4-FFF2-40B4-BE49-F238E27FC236}">
                        <a16:creationId xmlns:a16="http://schemas.microsoft.com/office/drawing/2014/main" id="{42D553DA-D233-A91C-E584-AEAF416E220A}"/>
                      </a:ext>
                    </a:extLst>
                  </p:cNvPr>
                  <p:cNvSpPr>
                    <a:spLocks noChangeArrowheads="1"/>
                  </p:cNvSpPr>
                  <p:nvPr/>
                </p:nvSpPr>
                <p:spPr bwMode="gray">
                  <a:xfrm>
                    <a:off x="567554" y="1869449"/>
                    <a:ext cx="4440001" cy="620433"/>
                  </a:xfrm>
                  <a:prstGeom prst="ellipse">
                    <a:avLst/>
                  </a:prstGeom>
                  <a:solidFill>
                    <a:sysClr val="window" lastClr="FFFFFF">
                      <a:lumMod val="85000"/>
                    </a:sysClr>
                  </a:solidFill>
                  <a:ln w="9525">
                    <a:noFill/>
                    <a:round/>
                    <a:headEnd/>
                    <a:tailEnd/>
                  </a:ln>
                  <a:effectLst/>
                </p:spPr>
                <p:txBody>
                  <a:bodyPr wrap="none" lIns="0" tIns="0" rIns="0" bIns="0" anchor="ctr"/>
                  <a:lstStyle/>
                  <a:p>
                    <a:pPr marL="0" marR="0" lvl="0" indent="0" algn="ctr" defTabSz="685800" eaLnBrk="1" fontAlgn="auto" latinLnBrk="0" hangingPunct="1">
                      <a:lnSpc>
                        <a:spcPct val="100000"/>
                      </a:lnSpc>
                      <a:spcBef>
                        <a:spcPct val="5000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Calibri Light"/>
                    </a:endParaRPr>
                  </a:p>
                </p:txBody>
              </p:sp>
              <p:sp>
                <p:nvSpPr>
                  <p:cNvPr id="145" name="Freeform 14">
                    <a:extLst>
                      <a:ext uri="{FF2B5EF4-FFF2-40B4-BE49-F238E27FC236}">
                        <a16:creationId xmlns:a16="http://schemas.microsoft.com/office/drawing/2014/main" id="{4C526A12-15B5-F6B8-8CFF-6E63F1A938B8}"/>
                      </a:ext>
                    </a:extLst>
                  </p:cNvPr>
                  <p:cNvSpPr>
                    <a:spLocks/>
                  </p:cNvSpPr>
                  <p:nvPr/>
                </p:nvSpPr>
                <p:spPr bwMode="gray">
                  <a:xfrm>
                    <a:off x="1084941" y="3289254"/>
                    <a:ext cx="3405226" cy="1202163"/>
                  </a:xfrm>
                  <a:custGeom>
                    <a:avLst/>
                    <a:gdLst/>
                    <a:ahLst/>
                    <a:cxnLst>
                      <a:cxn ang="0">
                        <a:pos x="1366" y="0"/>
                      </a:cxn>
                      <a:cxn ang="0">
                        <a:pos x="1205" y="417"/>
                      </a:cxn>
                      <a:cxn ang="0">
                        <a:pos x="678" y="531"/>
                      </a:cxn>
                      <a:cxn ang="0">
                        <a:pos x="160" y="417"/>
                      </a:cxn>
                      <a:cxn ang="0">
                        <a:pos x="0" y="1"/>
                      </a:cxn>
                      <a:cxn ang="0">
                        <a:pos x="681" y="130"/>
                      </a:cxn>
                      <a:cxn ang="0">
                        <a:pos x="1366" y="0"/>
                      </a:cxn>
                    </a:cxnLst>
                    <a:rect l="0" t="0" r="r" b="b"/>
                    <a:pathLst>
                      <a:path w="1366" h="531">
                        <a:moveTo>
                          <a:pt x="1366" y="0"/>
                        </a:moveTo>
                        <a:cubicBezTo>
                          <a:pt x="1325" y="54"/>
                          <a:pt x="1229" y="342"/>
                          <a:pt x="1205" y="417"/>
                        </a:cubicBezTo>
                        <a:cubicBezTo>
                          <a:pt x="1088" y="507"/>
                          <a:pt x="852" y="531"/>
                          <a:pt x="678" y="531"/>
                        </a:cubicBezTo>
                        <a:cubicBezTo>
                          <a:pt x="505" y="531"/>
                          <a:pt x="272" y="511"/>
                          <a:pt x="160" y="417"/>
                        </a:cubicBezTo>
                        <a:cubicBezTo>
                          <a:pt x="143" y="351"/>
                          <a:pt x="38" y="59"/>
                          <a:pt x="0" y="1"/>
                        </a:cubicBezTo>
                        <a:cubicBezTo>
                          <a:pt x="130" y="103"/>
                          <a:pt x="453" y="130"/>
                          <a:pt x="681" y="130"/>
                        </a:cubicBezTo>
                        <a:cubicBezTo>
                          <a:pt x="909" y="130"/>
                          <a:pt x="1250" y="93"/>
                          <a:pt x="1366" y="0"/>
                        </a:cubicBezTo>
                        <a:close/>
                      </a:path>
                    </a:pathLst>
                  </a:custGeom>
                  <a:solidFill>
                    <a:schemeClr val="accent6">
                      <a:lumMod val="75000"/>
                    </a:schemeClr>
                  </a:solidFill>
                  <a:ln w="9525" cap="flat" cmpd="sng">
                    <a:noFill/>
                    <a:prstDash val="solid"/>
                    <a:round/>
                    <a:headEnd type="none" w="med" len="med"/>
                    <a:tailEnd type="none" w="med" len="med"/>
                  </a:ln>
                  <a:effectLst/>
                </p:spPr>
                <p:txBody>
                  <a:bodyPr wrap="none" lIns="0" tIns="0" rIns="0" bIns="0" anchor="ctr"/>
                  <a:lstStyle/>
                  <a:p>
                    <a:pPr marL="0" marR="0" lvl="0" indent="0" algn="ctr" defTabSz="685800" eaLnBrk="1" fontAlgn="auto" latinLnBrk="0" hangingPunct="1">
                      <a:lnSpc>
                        <a:spcPct val="100000"/>
                      </a:lnSpc>
                      <a:spcBef>
                        <a:spcPct val="5000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Calibri Light"/>
                    </a:endParaRPr>
                  </a:p>
                </p:txBody>
              </p:sp>
              <p:sp>
                <p:nvSpPr>
                  <p:cNvPr id="146" name="Freeform 15">
                    <a:extLst>
                      <a:ext uri="{FF2B5EF4-FFF2-40B4-BE49-F238E27FC236}">
                        <a16:creationId xmlns:a16="http://schemas.microsoft.com/office/drawing/2014/main" id="{F3E23F4F-853F-5386-BC4D-F3C5DE55248E}"/>
                      </a:ext>
                    </a:extLst>
                  </p:cNvPr>
                  <p:cNvSpPr>
                    <a:spLocks/>
                  </p:cNvSpPr>
                  <p:nvPr/>
                </p:nvSpPr>
                <p:spPr bwMode="gray">
                  <a:xfrm>
                    <a:off x="1470710" y="4295954"/>
                    <a:ext cx="2633689" cy="1190299"/>
                  </a:xfrm>
                  <a:custGeom>
                    <a:avLst/>
                    <a:gdLst/>
                    <a:ahLst/>
                    <a:cxnLst>
                      <a:cxn ang="0">
                        <a:pos x="1060" y="0"/>
                      </a:cxn>
                      <a:cxn ang="0">
                        <a:pos x="935" y="417"/>
                      </a:cxn>
                      <a:cxn ang="0">
                        <a:pos x="526" y="531"/>
                      </a:cxn>
                      <a:cxn ang="0">
                        <a:pos x="123" y="415"/>
                      </a:cxn>
                      <a:cxn ang="0">
                        <a:pos x="0" y="1"/>
                      </a:cxn>
                      <a:cxn ang="0">
                        <a:pos x="528" y="130"/>
                      </a:cxn>
                      <a:cxn ang="0">
                        <a:pos x="1060" y="0"/>
                      </a:cxn>
                    </a:cxnLst>
                    <a:rect l="0" t="0" r="r" b="b"/>
                    <a:pathLst>
                      <a:path w="1060" h="531">
                        <a:moveTo>
                          <a:pt x="1060" y="0"/>
                        </a:moveTo>
                        <a:cubicBezTo>
                          <a:pt x="1028" y="54"/>
                          <a:pt x="954" y="342"/>
                          <a:pt x="935" y="417"/>
                        </a:cubicBezTo>
                        <a:cubicBezTo>
                          <a:pt x="843" y="505"/>
                          <a:pt x="661" y="531"/>
                          <a:pt x="526" y="531"/>
                        </a:cubicBezTo>
                        <a:cubicBezTo>
                          <a:pt x="391" y="531"/>
                          <a:pt x="221" y="515"/>
                          <a:pt x="123" y="415"/>
                        </a:cubicBezTo>
                        <a:cubicBezTo>
                          <a:pt x="110" y="349"/>
                          <a:pt x="29" y="59"/>
                          <a:pt x="0" y="1"/>
                        </a:cubicBezTo>
                        <a:cubicBezTo>
                          <a:pt x="97" y="111"/>
                          <a:pt x="351" y="130"/>
                          <a:pt x="528" y="130"/>
                        </a:cubicBezTo>
                        <a:cubicBezTo>
                          <a:pt x="705" y="130"/>
                          <a:pt x="959" y="101"/>
                          <a:pt x="1060" y="0"/>
                        </a:cubicBezTo>
                        <a:close/>
                      </a:path>
                    </a:pathLst>
                  </a:custGeom>
                  <a:solidFill>
                    <a:schemeClr val="accent6">
                      <a:lumMod val="60000"/>
                      <a:lumOff val="40000"/>
                    </a:schemeClr>
                  </a:solidFill>
                  <a:ln w="9525" cap="flat" cmpd="sng">
                    <a:noFill/>
                    <a:prstDash val="solid"/>
                    <a:round/>
                    <a:headEnd type="none" w="med" len="med"/>
                    <a:tailEnd type="none" w="med" len="med"/>
                  </a:ln>
                  <a:effectLst/>
                </p:spPr>
                <p:txBody>
                  <a:bodyPr wrap="none" lIns="0" tIns="0" rIns="0" bIns="0" anchor="ctr"/>
                  <a:lstStyle/>
                  <a:p>
                    <a:pPr marL="0" marR="0" lvl="0" indent="0" algn="ctr" defTabSz="685800" eaLnBrk="1" fontAlgn="auto" latinLnBrk="0" hangingPunct="1">
                      <a:lnSpc>
                        <a:spcPct val="100000"/>
                      </a:lnSpc>
                      <a:spcBef>
                        <a:spcPct val="5000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Calibri Light"/>
                    </a:endParaRPr>
                  </a:p>
                </p:txBody>
              </p:sp>
            </p:grpSp>
            <p:sp>
              <p:nvSpPr>
                <p:cNvPr id="142" name="Freeform 15">
                  <a:extLst>
                    <a:ext uri="{FF2B5EF4-FFF2-40B4-BE49-F238E27FC236}">
                      <a16:creationId xmlns:a16="http://schemas.microsoft.com/office/drawing/2014/main" id="{3C6ECAB4-4B19-3D41-E781-C43F74EB142B}"/>
                    </a:ext>
                  </a:extLst>
                </p:cNvPr>
                <p:cNvSpPr>
                  <a:spLocks/>
                </p:cNvSpPr>
                <p:nvPr/>
              </p:nvSpPr>
              <p:spPr bwMode="gray">
                <a:xfrm>
                  <a:off x="1258817" y="4966153"/>
                  <a:ext cx="1228064" cy="813953"/>
                </a:xfrm>
                <a:custGeom>
                  <a:avLst/>
                  <a:gdLst/>
                  <a:ahLst/>
                  <a:cxnLst>
                    <a:cxn ang="0">
                      <a:pos x="1060" y="0"/>
                    </a:cxn>
                    <a:cxn ang="0">
                      <a:pos x="935" y="417"/>
                    </a:cxn>
                    <a:cxn ang="0">
                      <a:pos x="526" y="531"/>
                    </a:cxn>
                    <a:cxn ang="0">
                      <a:pos x="123" y="415"/>
                    </a:cxn>
                    <a:cxn ang="0">
                      <a:pos x="0" y="1"/>
                    </a:cxn>
                    <a:cxn ang="0">
                      <a:pos x="528" y="130"/>
                    </a:cxn>
                    <a:cxn ang="0">
                      <a:pos x="1060" y="0"/>
                    </a:cxn>
                  </a:cxnLst>
                  <a:rect l="0" t="0" r="r" b="b"/>
                  <a:pathLst>
                    <a:path w="1060" h="531">
                      <a:moveTo>
                        <a:pt x="1060" y="0"/>
                      </a:moveTo>
                      <a:cubicBezTo>
                        <a:pt x="1028" y="54"/>
                        <a:pt x="954" y="342"/>
                        <a:pt x="935" y="417"/>
                      </a:cubicBezTo>
                      <a:cubicBezTo>
                        <a:pt x="843" y="505"/>
                        <a:pt x="661" y="531"/>
                        <a:pt x="526" y="531"/>
                      </a:cubicBezTo>
                      <a:cubicBezTo>
                        <a:pt x="391" y="531"/>
                        <a:pt x="221" y="515"/>
                        <a:pt x="123" y="415"/>
                      </a:cubicBezTo>
                      <a:cubicBezTo>
                        <a:pt x="110" y="349"/>
                        <a:pt x="29" y="59"/>
                        <a:pt x="0" y="1"/>
                      </a:cubicBezTo>
                      <a:cubicBezTo>
                        <a:pt x="97" y="111"/>
                        <a:pt x="351" y="130"/>
                        <a:pt x="528" y="130"/>
                      </a:cubicBezTo>
                      <a:cubicBezTo>
                        <a:pt x="705" y="130"/>
                        <a:pt x="959" y="101"/>
                        <a:pt x="1060" y="0"/>
                      </a:cubicBezTo>
                      <a:close/>
                    </a:path>
                  </a:pathLst>
                </a:custGeom>
                <a:solidFill>
                  <a:schemeClr val="accent6">
                    <a:lumMod val="40000"/>
                    <a:lumOff val="60000"/>
                  </a:schemeClr>
                </a:solidFill>
                <a:ln w="9525" cap="flat" cmpd="sng">
                  <a:noFill/>
                  <a:prstDash val="solid"/>
                  <a:round/>
                  <a:headEnd type="none" w="med" len="med"/>
                  <a:tailEnd type="none" w="med" len="med"/>
                </a:ln>
                <a:effectLst/>
              </p:spPr>
              <p:txBody>
                <a:bodyPr wrap="none" lIns="0" tIns="0" rIns="0" bIns="0" anchor="ctr"/>
                <a:lstStyle/>
                <a:p>
                  <a:pPr marL="0" marR="0" lvl="0" indent="0" algn="ctr" defTabSz="685800" eaLnBrk="1" fontAlgn="auto" latinLnBrk="0" hangingPunct="1">
                    <a:lnSpc>
                      <a:spcPct val="100000"/>
                    </a:lnSpc>
                    <a:spcBef>
                      <a:spcPct val="5000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Calibri Light"/>
                  </a:endParaRPr>
                </a:p>
              </p:txBody>
            </p:sp>
          </p:grpSp>
          <p:sp>
            <p:nvSpPr>
              <p:cNvPr id="137" name="object 4">
                <a:extLst>
                  <a:ext uri="{FF2B5EF4-FFF2-40B4-BE49-F238E27FC236}">
                    <a16:creationId xmlns:a16="http://schemas.microsoft.com/office/drawing/2014/main" id="{37C76537-CF24-B274-4BB7-D923FB0C9BFE}"/>
                  </a:ext>
                </a:extLst>
              </p:cNvPr>
              <p:cNvSpPr txBox="1"/>
              <p:nvPr/>
            </p:nvSpPr>
            <p:spPr>
              <a:xfrm>
                <a:off x="1360380" y="3236424"/>
                <a:ext cx="891258" cy="196644"/>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Open Sans"/>
                    <a:ea typeface="Open Sans"/>
                    <a:cs typeface="Open Sans"/>
                  </a:rPr>
                  <a:t>Name + DOB</a:t>
                </a:r>
              </a:p>
            </p:txBody>
          </p:sp>
          <p:sp>
            <p:nvSpPr>
              <p:cNvPr id="138" name="object 4">
                <a:extLst>
                  <a:ext uri="{FF2B5EF4-FFF2-40B4-BE49-F238E27FC236}">
                    <a16:creationId xmlns:a16="http://schemas.microsoft.com/office/drawing/2014/main" id="{BB9DEC4A-36B0-191C-A588-C55EFB0813B2}"/>
                  </a:ext>
                </a:extLst>
              </p:cNvPr>
              <p:cNvSpPr txBox="1"/>
              <p:nvPr/>
            </p:nvSpPr>
            <p:spPr>
              <a:xfrm>
                <a:off x="1312256" y="4082647"/>
                <a:ext cx="987501" cy="211460"/>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Open Sans"/>
                    <a:ea typeface="Open Sans"/>
                    <a:cs typeface="Open Sans"/>
                  </a:rPr>
                  <a:t>Name + Phone</a:t>
                </a:r>
              </a:p>
            </p:txBody>
          </p:sp>
          <p:sp>
            <p:nvSpPr>
              <p:cNvPr id="139" name="object 4">
                <a:extLst>
                  <a:ext uri="{FF2B5EF4-FFF2-40B4-BE49-F238E27FC236}">
                    <a16:creationId xmlns:a16="http://schemas.microsoft.com/office/drawing/2014/main" id="{80577D45-EBAA-DE63-2793-9EE5B55FA150}"/>
                  </a:ext>
                </a:extLst>
              </p:cNvPr>
              <p:cNvSpPr txBox="1"/>
              <p:nvPr/>
            </p:nvSpPr>
            <p:spPr>
              <a:xfrm>
                <a:off x="1191973" y="4865713"/>
                <a:ext cx="1228064" cy="211399"/>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a:pPr>
                <a:r>
                  <a:rPr kumimoji="0" lang="en-US" sz="1000" b="1" i="0" u="none" strike="noStrike" kern="1200" cap="none" spc="0" normalizeH="0" baseline="0" noProof="0">
                    <a:ln>
                      <a:noFill/>
                    </a:ln>
                    <a:solidFill>
                      <a:prstClr val="white"/>
                    </a:solidFill>
                    <a:effectLst/>
                    <a:uLnTx/>
                    <a:uFillTx/>
                    <a:latin typeface="Open Sans"/>
                    <a:ea typeface="Open Sans"/>
                    <a:cs typeface="Open Sans"/>
                  </a:rPr>
                  <a:t>Name + Address</a:t>
                </a:r>
              </a:p>
            </p:txBody>
          </p:sp>
          <p:sp>
            <p:nvSpPr>
              <p:cNvPr id="140" name="object 4">
                <a:extLst>
                  <a:ext uri="{FF2B5EF4-FFF2-40B4-BE49-F238E27FC236}">
                    <a16:creationId xmlns:a16="http://schemas.microsoft.com/office/drawing/2014/main" id="{A614A3BF-7EFA-28D8-9F9E-830913263DEA}"/>
                  </a:ext>
                </a:extLst>
              </p:cNvPr>
              <p:cNvSpPr txBox="1"/>
              <p:nvPr/>
            </p:nvSpPr>
            <p:spPr>
              <a:xfrm>
                <a:off x="1224363" y="5604348"/>
                <a:ext cx="1163288" cy="222088"/>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a:pPr>
                <a:r>
                  <a:rPr kumimoji="0" lang="en-US" sz="1000" b="1" i="0" u="none" strike="noStrike" kern="1200" cap="none" spc="0" normalizeH="0" baseline="0" noProof="0">
                    <a:ln>
                      <a:noFill/>
                    </a:ln>
                    <a:solidFill>
                      <a:prstClr val="black"/>
                    </a:solidFill>
                    <a:effectLst/>
                    <a:uLnTx/>
                    <a:uFillTx/>
                    <a:latin typeface="Open Sans"/>
                    <a:ea typeface="Open Sans"/>
                    <a:cs typeface="Open Sans"/>
                  </a:rPr>
                  <a:t>Name + Email</a:t>
                </a:r>
              </a:p>
            </p:txBody>
          </p:sp>
        </p:grpSp>
        <p:grpSp>
          <p:nvGrpSpPr>
            <p:cNvPr id="122" name="Group 121">
              <a:extLst>
                <a:ext uri="{FF2B5EF4-FFF2-40B4-BE49-F238E27FC236}">
                  <a16:creationId xmlns:a16="http://schemas.microsoft.com/office/drawing/2014/main" id="{4BA300FD-FEF7-866E-C77B-49BDDF24DF40}"/>
                </a:ext>
              </a:extLst>
            </p:cNvPr>
            <p:cNvGrpSpPr/>
            <p:nvPr/>
          </p:nvGrpSpPr>
          <p:grpSpPr>
            <a:xfrm>
              <a:off x="1265557" y="2203924"/>
              <a:ext cx="1139924" cy="476951"/>
              <a:chOff x="4635592" y="1651133"/>
              <a:chExt cx="959084" cy="359785"/>
            </a:xfrm>
          </p:grpSpPr>
          <p:pic>
            <p:nvPicPr>
              <p:cNvPr id="126" name="Graphic 125" descr="User with solid fill">
                <a:extLst>
                  <a:ext uri="{FF2B5EF4-FFF2-40B4-BE49-F238E27FC236}">
                    <a16:creationId xmlns:a16="http://schemas.microsoft.com/office/drawing/2014/main" id="{7E80AEAA-9D38-E152-10B9-10BA50662D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9270" y="1803329"/>
                <a:ext cx="185475" cy="185475"/>
              </a:xfrm>
              <a:prstGeom prst="rect">
                <a:avLst/>
              </a:prstGeom>
            </p:spPr>
          </p:pic>
          <p:pic>
            <p:nvPicPr>
              <p:cNvPr id="127" name="Graphic 126" descr="User with solid fill">
                <a:extLst>
                  <a:ext uri="{FF2B5EF4-FFF2-40B4-BE49-F238E27FC236}">
                    <a16:creationId xmlns:a16="http://schemas.microsoft.com/office/drawing/2014/main" id="{DF5C1515-A762-3D12-4782-EFB328B214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69155" y="1685122"/>
                <a:ext cx="185475" cy="185475"/>
              </a:xfrm>
              <a:prstGeom prst="rect">
                <a:avLst/>
              </a:prstGeom>
            </p:spPr>
          </p:pic>
          <p:pic>
            <p:nvPicPr>
              <p:cNvPr id="128" name="Graphic 127" descr="User with solid fill">
                <a:extLst>
                  <a:ext uri="{FF2B5EF4-FFF2-40B4-BE49-F238E27FC236}">
                    <a16:creationId xmlns:a16="http://schemas.microsoft.com/office/drawing/2014/main" id="{EAC9C1A5-3CB5-8715-6581-961B63CEF1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0512" y="1819042"/>
                <a:ext cx="185475" cy="185475"/>
              </a:xfrm>
              <a:prstGeom prst="rect">
                <a:avLst/>
              </a:prstGeom>
            </p:spPr>
          </p:pic>
          <p:pic>
            <p:nvPicPr>
              <p:cNvPr id="129" name="Graphic 128" descr="User with solid fill">
                <a:extLst>
                  <a:ext uri="{FF2B5EF4-FFF2-40B4-BE49-F238E27FC236}">
                    <a16:creationId xmlns:a16="http://schemas.microsoft.com/office/drawing/2014/main" id="{D26B69F0-DA3A-F14B-AD10-E61043767F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6440" y="1825443"/>
                <a:ext cx="185475" cy="185475"/>
              </a:xfrm>
              <a:prstGeom prst="rect">
                <a:avLst/>
              </a:prstGeom>
            </p:spPr>
          </p:pic>
          <p:pic>
            <p:nvPicPr>
              <p:cNvPr id="130" name="Graphic 129" descr="User with solid fill">
                <a:extLst>
                  <a:ext uri="{FF2B5EF4-FFF2-40B4-BE49-F238E27FC236}">
                    <a16:creationId xmlns:a16="http://schemas.microsoft.com/office/drawing/2014/main" id="{85F8DD2C-AA78-AA66-737B-5109CFE2B9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48778" y="1653990"/>
                <a:ext cx="185475" cy="185475"/>
              </a:xfrm>
              <a:prstGeom prst="rect">
                <a:avLst/>
              </a:prstGeom>
            </p:spPr>
          </p:pic>
          <p:pic>
            <p:nvPicPr>
              <p:cNvPr id="131" name="Graphic 130" descr="User with solid fill">
                <a:extLst>
                  <a:ext uri="{FF2B5EF4-FFF2-40B4-BE49-F238E27FC236}">
                    <a16:creationId xmlns:a16="http://schemas.microsoft.com/office/drawing/2014/main" id="{00E0CCEB-EE39-2047-04B2-F85D6C3E29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51395" y="1803687"/>
                <a:ext cx="185475" cy="185475"/>
              </a:xfrm>
              <a:prstGeom prst="rect">
                <a:avLst/>
              </a:prstGeom>
            </p:spPr>
          </p:pic>
          <p:pic>
            <p:nvPicPr>
              <p:cNvPr id="132" name="Graphic 131" descr="User with solid fill">
                <a:extLst>
                  <a:ext uri="{FF2B5EF4-FFF2-40B4-BE49-F238E27FC236}">
                    <a16:creationId xmlns:a16="http://schemas.microsoft.com/office/drawing/2014/main" id="{569DB4B1-BD2B-E36B-2BCD-A3CF375592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5592" y="1734876"/>
                <a:ext cx="185475" cy="185475"/>
              </a:xfrm>
              <a:prstGeom prst="rect">
                <a:avLst/>
              </a:prstGeom>
            </p:spPr>
          </p:pic>
          <p:pic>
            <p:nvPicPr>
              <p:cNvPr id="133" name="Graphic 132" descr="User with solid fill">
                <a:extLst>
                  <a:ext uri="{FF2B5EF4-FFF2-40B4-BE49-F238E27FC236}">
                    <a16:creationId xmlns:a16="http://schemas.microsoft.com/office/drawing/2014/main" id="{C34D47E5-42EE-D152-CBAC-6F042B536A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6656" y="1734512"/>
                <a:ext cx="185475" cy="185475"/>
              </a:xfrm>
              <a:prstGeom prst="rect">
                <a:avLst/>
              </a:prstGeom>
            </p:spPr>
          </p:pic>
          <p:pic>
            <p:nvPicPr>
              <p:cNvPr id="134" name="Graphic 133" descr="User with solid fill">
                <a:extLst>
                  <a:ext uri="{FF2B5EF4-FFF2-40B4-BE49-F238E27FC236}">
                    <a16:creationId xmlns:a16="http://schemas.microsoft.com/office/drawing/2014/main" id="{159BC3C6-B88E-85FC-E7F9-457C6BAE6F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1296" y="1651133"/>
                <a:ext cx="185475" cy="185475"/>
              </a:xfrm>
              <a:prstGeom prst="rect">
                <a:avLst/>
              </a:prstGeom>
            </p:spPr>
          </p:pic>
          <p:pic>
            <p:nvPicPr>
              <p:cNvPr id="135" name="Graphic 134" descr="User with solid fill">
                <a:extLst>
                  <a:ext uri="{FF2B5EF4-FFF2-40B4-BE49-F238E27FC236}">
                    <a16:creationId xmlns:a16="http://schemas.microsoft.com/office/drawing/2014/main" id="{C99F178C-E4CC-D59F-75E1-527FB4408B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09201" y="1765087"/>
                <a:ext cx="185475" cy="185475"/>
              </a:xfrm>
              <a:prstGeom prst="rect">
                <a:avLst/>
              </a:prstGeom>
            </p:spPr>
          </p:pic>
        </p:grpSp>
        <p:sp>
          <p:nvSpPr>
            <p:cNvPr id="123" name="object 4">
              <a:extLst>
                <a:ext uri="{FF2B5EF4-FFF2-40B4-BE49-F238E27FC236}">
                  <a16:creationId xmlns:a16="http://schemas.microsoft.com/office/drawing/2014/main" id="{58B1968A-AD31-23FE-ECBF-550D1172CFA0}"/>
                </a:ext>
              </a:extLst>
            </p:cNvPr>
            <p:cNvSpPr txBox="1"/>
            <p:nvPr/>
          </p:nvSpPr>
          <p:spPr>
            <a:xfrm>
              <a:off x="895062" y="2732678"/>
              <a:ext cx="1905771" cy="331629"/>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a:pPr>
              <a:r>
                <a:rPr kumimoji="0" lang="en-US" sz="1000" b="1" i="0" u="none" strike="noStrike" kern="1200" cap="none" spc="0" normalizeH="0" baseline="0" noProof="0">
                  <a:ln>
                    <a:noFill/>
                  </a:ln>
                  <a:solidFill>
                    <a:schemeClr val="tx1"/>
                  </a:solidFill>
                  <a:effectLst/>
                  <a:uLnTx/>
                  <a:uFillTx/>
                  <a:latin typeface="Open Sans"/>
                  <a:ea typeface="Open Sans"/>
                  <a:cs typeface="Open Sans"/>
                </a:rPr>
                <a:t>Supertokens</a:t>
              </a:r>
              <a:endParaRPr lang="en-US" sz="1000" b="1" i="0" u="none" strike="noStrike" kern="1200" cap="none" spc="0" normalizeH="0" baseline="0" noProof="0">
                <a:ln>
                  <a:noFill/>
                </a:ln>
                <a:solidFill>
                  <a:schemeClr val="tx1"/>
                </a:solidFill>
                <a:effectLst/>
                <a:uLnTx/>
                <a:uFillTx/>
                <a:latin typeface="Open Sans"/>
                <a:ea typeface="Open Sans"/>
                <a:cs typeface="Open Sans"/>
              </a:endParaRPr>
            </a:p>
          </p:txBody>
        </p:sp>
        <p:sp>
          <p:nvSpPr>
            <p:cNvPr id="124" name="Freeform 15">
              <a:extLst>
                <a:ext uri="{FF2B5EF4-FFF2-40B4-BE49-F238E27FC236}">
                  <a16:creationId xmlns:a16="http://schemas.microsoft.com/office/drawing/2014/main" id="{B0B68912-08FF-399B-7BEE-42D2A15D57D0}"/>
                </a:ext>
              </a:extLst>
            </p:cNvPr>
            <p:cNvSpPr>
              <a:spLocks/>
            </p:cNvSpPr>
            <p:nvPr/>
          </p:nvSpPr>
          <p:spPr bwMode="gray">
            <a:xfrm>
              <a:off x="1373553" y="5853601"/>
              <a:ext cx="897807" cy="563797"/>
            </a:xfrm>
            <a:custGeom>
              <a:avLst/>
              <a:gdLst/>
              <a:ahLst/>
              <a:cxnLst>
                <a:cxn ang="0">
                  <a:pos x="1060" y="0"/>
                </a:cxn>
                <a:cxn ang="0">
                  <a:pos x="935" y="417"/>
                </a:cxn>
                <a:cxn ang="0">
                  <a:pos x="526" y="531"/>
                </a:cxn>
                <a:cxn ang="0">
                  <a:pos x="123" y="415"/>
                </a:cxn>
                <a:cxn ang="0">
                  <a:pos x="0" y="1"/>
                </a:cxn>
                <a:cxn ang="0">
                  <a:pos x="528" y="130"/>
                </a:cxn>
                <a:cxn ang="0">
                  <a:pos x="1060" y="0"/>
                </a:cxn>
              </a:cxnLst>
              <a:rect l="0" t="0" r="r" b="b"/>
              <a:pathLst>
                <a:path w="1060" h="531">
                  <a:moveTo>
                    <a:pt x="1060" y="0"/>
                  </a:moveTo>
                  <a:cubicBezTo>
                    <a:pt x="1028" y="54"/>
                    <a:pt x="954" y="342"/>
                    <a:pt x="935" y="417"/>
                  </a:cubicBezTo>
                  <a:cubicBezTo>
                    <a:pt x="843" y="505"/>
                    <a:pt x="661" y="531"/>
                    <a:pt x="526" y="531"/>
                  </a:cubicBezTo>
                  <a:cubicBezTo>
                    <a:pt x="391" y="531"/>
                    <a:pt x="221" y="515"/>
                    <a:pt x="123" y="415"/>
                  </a:cubicBezTo>
                  <a:cubicBezTo>
                    <a:pt x="110" y="349"/>
                    <a:pt x="29" y="59"/>
                    <a:pt x="0" y="1"/>
                  </a:cubicBezTo>
                  <a:cubicBezTo>
                    <a:pt x="97" y="111"/>
                    <a:pt x="351" y="130"/>
                    <a:pt x="528" y="130"/>
                  </a:cubicBezTo>
                  <a:cubicBezTo>
                    <a:pt x="705" y="130"/>
                    <a:pt x="959" y="101"/>
                    <a:pt x="1060" y="0"/>
                  </a:cubicBezTo>
                  <a:close/>
                </a:path>
              </a:pathLst>
            </a:custGeom>
            <a:solidFill>
              <a:schemeClr val="accent6">
                <a:lumMod val="20000"/>
                <a:lumOff val="80000"/>
              </a:schemeClr>
            </a:solidFill>
            <a:ln w="9525" cap="flat" cmpd="sng">
              <a:noFill/>
              <a:prstDash val="solid"/>
              <a:round/>
              <a:headEnd type="none" w="med" len="med"/>
              <a:tailEnd type="none" w="med" len="med"/>
            </a:ln>
            <a:effectLst/>
          </p:spPr>
          <p:txBody>
            <a:bodyPr wrap="none" lIns="0" tIns="0" rIns="0" bIns="0" anchor="ctr"/>
            <a:lstStyle/>
            <a:p>
              <a:pPr marL="0" marR="0" lvl="0" indent="0" algn="ctr" defTabSz="685800" eaLnBrk="1" fontAlgn="auto" latinLnBrk="0" hangingPunct="1">
                <a:lnSpc>
                  <a:spcPct val="100000"/>
                </a:lnSpc>
                <a:spcBef>
                  <a:spcPct val="5000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Calibri Light"/>
              </a:endParaRPr>
            </a:p>
          </p:txBody>
        </p:sp>
        <p:sp>
          <p:nvSpPr>
            <p:cNvPr id="125" name="object 4">
              <a:extLst>
                <a:ext uri="{FF2B5EF4-FFF2-40B4-BE49-F238E27FC236}">
                  <a16:creationId xmlns:a16="http://schemas.microsoft.com/office/drawing/2014/main" id="{47A1DA84-21A4-14E6-52DC-C0DA3AC25BCF}"/>
                </a:ext>
              </a:extLst>
            </p:cNvPr>
            <p:cNvSpPr txBox="1"/>
            <p:nvPr/>
          </p:nvSpPr>
          <p:spPr>
            <a:xfrm>
              <a:off x="1355249" y="6074743"/>
              <a:ext cx="985398" cy="212220"/>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ctr"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a:pPr>
              <a:r>
                <a:rPr kumimoji="0" lang="en-US" sz="1000" b="1" i="0" u="none" strike="noStrike" kern="1200" cap="none" spc="0" normalizeH="0" baseline="0" noProof="0">
                  <a:ln>
                    <a:noFill/>
                  </a:ln>
                  <a:solidFill>
                    <a:prstClr val="black"/>
                  </a:solidFill>
                  <a:effectLst/>
                  <a:uLnTx/>
                  <a:uFillTx/>
                  <a:latin typeface="Open Sans"/>
                  <a:ea typeface="Open Sans"/>
                  <a:cs typeface="Open Sans"/>
                </a:rPr>
                <a:t>MCIDs</a:t>
              </a:r>
            </a:p>
          </p:txBody>
        </p:sp>
      </p:grpSp>
      <p:grpSp>
        <p:nvGrpSpPr>
          <p:cNvPr id="148" name="Group 147">
            <a:extLst>
              <a:ext uri="{FF2B5EF4-FFF2-40B4-BE49-F238E27FC236}">
                <a16:creationId xmlns:a16="http://schemas.microsoft.com/office/drawing/2014/main" id="{32E6B13E-ECAB-77C5-F4BF-0B67E3D29384}"/>
              </a:ext>
            </a:extLst>
          </p:cNvPr>
          <p:cNvGrpSpPr/>
          <p:nvPr/>
        </p:nvGrpSpPr>
        <p:grpSpPr>
          <a:xfrm>
            <a:off x="4095946" y="1537315"/>
            <a:ext cx="2880495" cy="504855"/>
            <a:chOff x="3544056" y="5416286"/>
            <a:chExt cx="2880495" cy="504855"/>
          </a:xfrm>
        </p:grpSpPr>
        <p:sp>
          <p:nvSpPr>
            <p:cNvPr id="149" name="Rectangle 148">
              <a:extLst>
                <a:ext uri="{FF2B5EF4-FFF2-40B4-BE49-F238E27FC236}">
                  <a16:creationId xmlns:a16="http://schemas.microsoft.com/office/drawing/2014/main" id="{A6058FD7-04B6-9060-562A-FAD9CF2D800F}"/>
                </a:ext>
              </a:extLst>
            </p:cNvPr>
            <p:cNvSpPr/>
            <p:nvPr/>
          </p:nvSpPr>
          <p:spPr>
            <a:xfrm>
              <a:off x="4111799" y="5442532"/>
              <a:ext cx="2312752" cy="461665"/>
            </a:xfrm>
            <a:prstGeom prst="rect">
              <a:avLst/>
            </a:prstGeom>
            <a:solidFill>
              <a:schemeClr val="accent6">
                <a:lumMod val="60000"/>
                <a:lumOff val="40000"/>
              </a:schemeClr>
            </a:solidFill>
            <a:ln>
              <a:no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1">
                      <a:lumMod val="50000"/>
                    </a:schemeClr>
                  </a:solidFill>
                  <a:latin typeface="Open Sans"/>
                  <a:ea typeface="Open Sans"/>
                  <a:cs typeface="Open Sans"/>
                </a:rPr>
                <a:t>~32M </a:t>
              </a:r>
              <a:r>
                <a:rPr lang="en-US" sz="1200" b="1" err="1">
                  <a:solidFill>
                    <a:schemeClr val="accent1">
                      <a:lumMod val="50000"/>
                    </a:schemeClr>
                  </a:solidFill>
                  <a:latin typeface="Open Sans"/>
                  <a:ea typeface="Open Sans"/>
                  <a:cs typeface="Open Sans"/>
                </a:rPr>
                <a:t>Supertokens</a:t>
              </a:r>
              <a:endParaRPr lang="en-US" sz="1200" b="1">
                <a:solidFill>
                  <a:schemeClr val="accent1">
                    <a:lumMod val="50000"/>
                  </a:schemeClr>
                </a:solidFill>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1">
                      <a:lumMod val="50000"/>
                    </a:schemeClr>
                  </a:solidFill>
                  <a:latin typeface="Open Sans"/>
                  <a:ea typeface="Open Sans"/>
                  <a:cs typeface="Open Sans"/>
                </a:rPr>
                <a:t>~55M Accounts</a:t>
              </a:r>
            </a:p>
          </p:txBody>
        </p:sp>
        <p:grpSp>
          <p:nvGrpSpPr>
            <p:cNvPr id="151" name="Graphic 4">
              <a:extLst>
                <a:ext uri="{FF2B5EF4-FFF2-40B4-BE49-F238E27FC236}">
                  <a16:creationId xmlns:a16="http://schemas.microsoft.com/office/drawing/2014/main" id="{FEF4AD85-8B79-9574-0D28-B6C3CE47495A}"/>
                </a:ext>
              </a:extLst>
            </p:cNvPr>
            <p:cNvGrpSpPr/>
            <p:nvPr/>
          </p:nvGrpSpPr>
          <p:grpSpPr>
            <a:xfrm>
              <a:off x="3544056" y="5416286"/>
              <a:ext cx="492857" cy="504855"/>
              <a:chOff x="467743" y="918179"/>
              <a:chExt cx="361670" cy="361333"/>
            </a:xfrm>
            <a:solidFill>
              <a:schemeClr val="accent1">
                <a:lumMod val="50000"/>
              </a:schemeClr>
            </a:solidFill>
          </p:grpSpPr>
          <p:sp>
            <p:nvSpPr>
              <p:cNvPr id="152" name="Graphic 4">
                <a:extLst>
                  <a:ext uri="{FF2B5EF4-FFF2-40B4-BE49-F238E27FC236}">
                    <a16:creationId xmlns:a16="http://schemas.microsoft.com/office/drawing/2014/main" id="{ECB13F4D-F31B-DAB6-C3C2-281BF2450198}"/>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895"/>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solidFill>
                <a:schemeClr val="accent6">
                  <a:lumMod val="60000"/>
                  <a:lumOff val="40000"/>
                </a:schemeClr>
              </a:solidFill>
              <a:ln w="6390" cap="flat">
                <a:noFill/>
                <a:prstDash val="solid"/>
                <a:miter/>
              </a:ln>
            </p:spPr>
            <p:txBody>
              <a:bodyPr rtlCol="0" anchor="ctr"/>
              <a:lstStyle/>
              <a:p>
                <a:endParaRPr lang="en-US"/>
              </a:p>
            </p:txBody>
          </p:sp>
          <p:sp>
            <p:nvSpPr>
              <p:cNvPr id="153" name="Graphic 4">
                <a:extLst>
                  <a:ext uri="{FF2B5EF4-FFF2-40B4-BE49-F238E27FC236}">
                    <a16:creationId xmlns:a16="http://schemas.microsoft.com/office/drawing/2014/main" id="{D66656CB-8584-B9D7-CDAC-01BF94F65F0C}"/>
                  </a:ext>
                </a:extLst>
              </p:cNvPr>
              <p:cNvSpPr/>
              <p:nvPr/>
            </p:nvSpPr>
            <p:spPr>
              <a:xfrm>
                <a:off x="554646" y="1010108"/>
                <a:ext cx="85625" cy="85545"/>
              </a:xfrm>
              <a:custGeom>
                <a:avLst/>
                <a:gdLst>
                  <a:gd name="connsiteX0" fmla="*/ 42813 w 85625"/>
                  <a:gd name="connsiteY0" fmla="*/ 85545 h 85545"/>
                  <a:gd name="connsiteX1" fmla="*/ 85625 w 85625"/>
                  <a:gd name="connsiteY1" fmla="*/ 42773 h 85545"/>
                  <a:gd name="connsiteX2" fmla="*/ 42813 w 85625"/>
                  <a:gd name="connsiteY2" fmla="*/ 0 h 85545"/>
                  <a:gd name="connsiteX3" fmla="*/ 0 w 85625"/>
                  <a:gd name="connsiteY3" fmla="*/ 42773 h 85545"/>
                  <a:gd name="connsiteX4" fmla="*/ 42813 w 85625"/>
                  <a:gd name="connsiteY4" fmla="*/ 85545 h 85545"/>
                  <a:gd name="connsiteX5" fmla="*/ 42813 w 85625"/>
                  <a:gd name="connsiteY5" fmla="*/ 12130 h 85545"/>
                  <a:gd name="connsiteX6" fmla="*/ 72845 w 85625"/>
                  <a:gd name="connsiteY6" fmla="*/ 42134 h 85545"/>
                  <a:gd name="connsiteX7" fmla="*/ 42813 w 85625"/>
                  <a:gd name="connsiteY7" fmla="*/ 72139 h 85545"/>
                  <a:gd name="connsiteX8" fmla="*/ 12780 w 85625"/>
                  <a:gd name="connsiteY8" fmla="*/ 42134 h 85545"/>
                  <a:gd name="connsiteX9" fmla="*/ 42813 w 85625"/>
                  <a:gd name="connsiteY9" fmla="*/ 12130 h 85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25" h="85545">
                    <a:moveTo>
                      <a:pt x="42813" y="85545"/>
                    </a:moveTo>
                    <a:cubicBezTo>
                      <a:pt x="66455" y="85545"/>
                      <a:pt x="85625" y="66393"/>
                      <a:pt x="85625" y="42773"/>
                    </a:cubicBezTo>
                    <a:cubicBezTo>
                      <a:pt x="85625" y="19152"/>
                      <a:pt x="66455" y="0"/>
                      <a:pt x="42813" y="0"/>
                    </a:cubicBezTo>
                    <a:cubicBezTo>
                      <a:pt x="19170" y="0"/>
                      <a:pt x="0" y="19152"/>
                      <a:pt x="0" y="42773"/>
                    </a:cubicBezTo>
                    <a:cubicBezTo>
                      <a:pt x="0" y="66393"/>
                      <a:pt x="19170" y="85545"/>
                      <a:pt x="42813" y="85545"/>
                    </a:cubicBezTo>
                    <a:close/>
                    <a:moveTo>
                      <a:pt x="42813" y="12130"/>
                    </a:moveTo>
                    <a:cubicBezTo>
                      <a:pt x="59426" y="12130"/>
                      <a:pt x="72845" y="25536"/>
                      <a:pt x="72845" y="42134"/>
                    </a:cubicBezTo>
                    <a:cubicBezTo>
                      <a:pt x="72845" y="58733"/>
                      <a:pt x="59426" y="72139"/>
                      <a:pt x="42813" y="72139"/>
                    </a:cubicBezTo>
                    <a:cubicBezTo>
                      <a:pt x="26199" y="72139"/>
                      <a:pt x="12780" y="58733"/>
                      <a:pt x="12780" y="42134"/>
                    </a:cubicBezTo>
                    <a:cubicBezTo>
                      <a:pt x="12780" y="25536"/>
                      <a:pt x="26199" y="12130"/>
                      <a:pt x="42813" y="12130"/>
                    </a:cubicBezTo>
                    <a:close/>
                  </a:path>
                </a:pathLst>
              </a:custGeom>
              <a:solidFill>
                <a:schemeClr val="accent6">
                  <a:lumMod val="60000"/>
                  <a:lumOff val="40000"/>
                </a:schemeClr>
              </a:solidFill>
              <a:ln w="6390" cap="flat">
                <a:noFill/>
                <a:prstDash val="solid"/>
                <a:miter/>
              </a:ln>
            </p:spPr>
            <p:txBody>
              <a:bodyPr rtlCol="0" anchor="ctr"/>
              <a:lstStyle/>
              <a:p>
                <a:endParaRPr lang="en-US"/>
              </a:p>
            </p:txBody>
          </p:sp>
          <p:sp>
            <p:nvSpPr>
              <p:cNvPr id="154" name="Graphic 4">
                <a:extLst>
                  <a:ext uri="{FF2B5EF4-FFF2-40B4-BE49-F238E27FC236}">
                    <a16:creationId xmlns:a16="http://schemas.microsoft.com/office/drawing/2014/main" id="{7A96410C-E3BA-EC52-3D89-95E19CDAC23A}"/>
                  </a:ext>
                </a:extLst>
              </p:cNvPr>
              <p:cNvSpPr/>
              <p:nvPr/>
            </p:nvSpPr>
            <p:spPr>
              <a:xfrm>
                <a:off x="522696" y="1099484"/>
                <a:ext cx="250485" cy="78522"/>
              </a:xfrm>
              <a:custGeom>
                <a:avLst/>
                <a:gdLst>
                  <a:gd name="connsiteX0" fmla="*/ 193615 w 250485"/>
                  <a:gd name="connsiteY0" fmla="*/ 0 h 78522"/>
                  <a:gd name="connsiteX1" fmla="*/ 155275 w 250485"/>
                  <a:gd name="connsiteY1" fmla="*/ 0 h 78522"/>
                  <a:gd name="connsiteX2" fmla="*/ 125882 w 250485"/>
                  <a:gd name="connsiteY2" fmla="*/ 8938 h 78522"/>
                  <a:gd name="connsiteX3" fmla="*/ 94571 w 250485"/>
                  <a:gd name="connsiteY3" fmla="*/ 0 h 78522"/>
                  <a:gd name="connsiteX4" fmla="*/ 56231 w 250485"/>
                  <a:gd name="connsiteY4" fmla="*/ 0 h 78522"/>
                  <a:gd name="connsiteX5" fmla="*/ 0 w 250485"/>
                  <a:gd name="connsiteY5" fmla="*/ 54902 h 78522"/>
                  <a:gd name="connsiteX6" fmla="*/ 0 w 250485"/>
                  <a:gd name="connsiteY6" fmla="*/ 72139 h 78522"/>
                  <a:gd name="connsiteX7" fmla="*/ 6390 w 250485"/>
                  <a:gd name="connsiteY7" fmla="*/ 78523 h 78522"/>
                  <a:gd name="connsiteX8" fmla="*/ 12780 w 250485"/>
                  <a:gd name="connsiteY8" fmla="*/ 72139 h 78522"/>
                  <a:gd name="connsiteX9" fmla="*/ 12780 w 250485"/>
                  <a:gd name="connsiteY9" fmla="*/ 54902 h 78522"/>
                  <a:gd name="connsiteX10" fmla="*/ 56231 w 250485"/>
                  <a:gd name="connsiteY10" fmla="*/ 12768 h 78522"/>
                  <a:gd name="connsiteX11" fmla="*/ 94571 w 250485"/>
                  <a:gd name="connsiteY11" fmla="*/ 12768 h 78522"/>
                  <a:gd name="connsiteX12" fmla="*/ 115658 w 250485"/>
                  <a:gd name="connsiteY12" fmla="*/ 17237 h 78522"/>
                  <a:gd name="connsiteX13" fmla="*/ 99044 w 250485"/>
                  <a:gd name="connsiteY13" fmla="*/ 60009 h 78522"/>
                  <a:gd name="connsiteX14" fmla="*/ 99044 w 250485"/>
                  <a:gd name="connsiteY14" fmla="*/ 71501 h 78522"/>
                  <a:gd name="connsiteX15" fmla="*/ 105434 w 250485"/>
                  <a:gd name="connsiteY15" fmla="*/ 77885 h 78522"/>
                  <a:gd name="connsiteX16" fmla="*/ 244096 w 250485"/>
                  <a:gd name="connsiteY16" fmla="*/ 77885 h 78522"/>
                  <a:gd name="connsiteX17" fmla="*/ 250486 w 250485"/>
                  <a:gd name="connsiteY17" fmla="*/ 71501 h 78522"/>
                  <a:gd name="connsiteX18" fmla="*/ 250486 w 250485"/>
                  <a:gd name="connsiteY18" fmla="*/ 60009 h 78522"/>
                  <a:gd name="connsiteX19" fmla="*/ 193615 w 250485"/>
                  <a:gd name="connsiteY19" fmla="*/ 0 h 7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485" h="78522">
                    <a:moveTo>
                      <a:pt x="193615" y="0"/>
                    </a:moveTo>
                    <a:lnTo>
                      <a:pt x="155275" y="0"/>
                    </a:lnTo>
                    <a:cubicBezTo>
                      <a:pt x="144413" y="0"/>
                      <a:pt x="134828" y="3192"/>
                      <a:pt x="125882" y="8938"/>
                    </a:cubicBezTo>
                    <a:cubicBezTo>
                      <a:pt x="116936" y="3192"/>
                      <a:pt x="106073" y="0"/>
                      <a:pt x="94571" y="0"/>
                    </a:cubicBezTo>
                    <a:lnTo>
                      <a:pt x="56231" y="0"/>
                    </a:lnTo>
                    <a:cubicBezTo>
                      <a:pt x="23004" y="0"/>
                      <a:pt x="0" y="22344"/>
                      <a:pt x="0" y="54902"/>
                    </a:cubicBezTo>
                    <a:lnTo>
                      <a:pt x="0" y="72139"/>
                    </a:lnTo>
                    <a:cubicBezTo>
                      <a:pt x="0" y="75969"/>
                      <a:pt x="2556" y="78523"/>
                      <a:pt x="6390" y="78523"/>
                    </a:cubicBezTo>
                    <a:cubicBezTo>
                      <a:pt x="10224" y="78523"/>
                      <a:pt x="12780" y="75969"/>
                      <a:pt x="12780" y="72139"/>
                    </a:cubicBezTo>
                    <a:lnTo>
                      <a:pt x="12780" y="54902"/>
                    </a:lnTo>
                    <a:cubicBezTo>
                      <a:pt x="12780" y="29366"/>
                      <a:pt x="30033" y="12768"/>
                      <a:pt x="56231" y="12768"/>
                    </a:cubicBezTo>
                    <a:lnTo>
                      <a:pt x="94571" y="12768"/>
                    </a:lnTo>
                    <a:cubicBezTo>
                      <a:pt x="102239" y="12768"/>
                      <a:pt x="109268" y="14683"/>
                      <a:pt x="115658" y="17237"/>
                    </a:cubicBezTo>
                    <a:cubicBezTo>
                      <a:pt x="105434" y="28089"/>
                      <a:pt x="99044" y="43411"/>
                      <a:pt x="99044" y="60009"/>
                    </a:cubicBezTo>
                    <a:lnTo>
                      <a:pt x="99044" y="71501"/>
                    </a:lnTo>
                    <a:cubicBezTo>
                      <a:pt x="99044" y="75331"/>
                      <a:pt x="101600" y="77885"/>
                      <a:pt x="105434" y="77885"/>
                    </a:cubicBezTo>
                    <a:lnTo>
                      <a:pt x="244096" y="77885"/>
                    </a:lnTo>
                    <a:cubicBezTo>
                      <a:pt x="247930" y="77885"/>
                      <a:pt x="250486" y="75331"/>
                      <a:pt x="250486" y="71501"/>
                    </a:cubicBezTo>
                    <a:lnTo>
                      <a:pt x="250486" y="60009"/>
                    </a:lnTo>
                    <a:cubicBezTo>
                      <a:pt x="249847" y="27451"/>
                      <a:pt x="224287" y="0"/>
                      <a:pt x="193615" y="0"/>
                    </a:cubicBezTo>
                    <a:close/>
                  </a:path>
                </a:pathLst>
              </a:custGeom>
              <a:solidFill>
                <a:schemeClr val="accent6">
                  <a:lumMod val="60000"/>
                  <a:lumOff val="40000"/>
                </a:schemeClr>
              </a:solidFill>
              <a:ln w="6390" cap="flat">
                <a:noFill/>
                <a:prstDash val="solid"/>
                <a:miter/>
              </a:ln>
            </p:spPr>
            <p:txBody>
              <a:bodyPr rtlCol="0" anchor="ctr"/>
              <a:lstStyle/>
              <a:p>
                <a:endParaRPr lang="en-US"/>
              </a:p>
            </p:txBody>
          </p:sp>
          <p:sp>
            <p:nvSpPr>
              <p:cNvPr id="155" name="Graphic 4">
                <a:extLst>
                  <a:ext uri="{FF2B5EF4-FFF2-40B4-BE49-F238E27FC236}">
                    <a16:creationId xmlns:a16="http://schemas.microsoft.com/office/drawing/2014/main" id="{9E94AEED-5CAD-3BAB-7EAB-1007246AA571}"/>
                  </a:ext>
                </a:extLst>
              </p:cNvPr>
              <p:cNvSpPr/>
              <p:nvPr/>
            </p:nvSpPr>
            <p:spPr>
              <a:xfrm>
                <a:off x="653690" y="1010108"/>
                <a:ext cx="85625" cy="85545"/>
              </a:xfrm>
              <a:custGeom>
                <a:avLst/>
                <a:gdLst>
                  <a:gd name="connsiteX0" fmla="*/ 42813 w 85625"/>
                  <a:gd name="connsiteY0" fmla="*/ 85545 h 85545"/>
                  <a:gd name="connsiteX1" fmla="*/ 85625 w 85625"/>
                  <a:gd name="connsiteY1" fmla="*/ 42773 h 85545"/>
                  <a:gd name="connsiteX2" fmla="*/ 42813 w 85625"/>
                  <a:gd name="connsiteY2" fmla="*/ 0 h 85545"/>
                  <a:gd name="connsiteX3" fmla="*/ 0 w 85625"/>
                  <a:gd name="connsiteY3" fmla="*/ 42773 h 85545"/>
                  <a:gd name="connsiteX4" fmla="*/ 42813 w 85625"/>
                  <a:gd name="connsiteY4" fmla="*/ 85545 h 85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25" h="85545">
                    <a:moveTo>
                      <a:pt x="42813" y="85545"/>
                    </a:moveTo>
                    <a:cubicBezTo>
                      <a:pt x="66455" y="85545"/>
                      <a:pt x="85625" y="66393"/>
                      <a:pt x="85625" y="42773"/>
                    </a:cubicBezTo>
                    <a:cubicBezTo>
                      <a:pt x="85625" y="19152"/>
                      <a:pt x="66455" y="0"/>
                      <a:pt x="42813" y="0"/>
                    </a:cubicBezTo>
                    <a:cubicBezTo>
                      <a:pt x="19170" y="0"/>
                      <a:pt x="0" y="19152"/>
                      <a:pt x="0" y="42773"/>
                    </a:cubicBezTo>
                    <a:cubicBezTo>
                      <a:pt x="0" y="66393"/>
                      <a:pt x="19170" y="85545"/>
                      <a:pt x="42813" y="85545"/>
                    </a:cubicBezTo>
                    <a:close/>
                  </a:path>
                </a:pathLst>
              </a:custGeom>
              <a:solidFill>
                <a:schemeClr val="accent6">
                  <a:lumMod val="60000"/>
                  <a:lumOff val="40000"/>
                </a:schemeClr>
              </a:solidFill>
              <a:ln w="6390" cap="flat">
                <a:noFill/>
                <a:prstDash val="solid"/>
                <a:miter/>
              </a:ln>
            </p:spPr>
            <p:txBody>
              <a:bodyPr rtlCol="0" anchor="ctr"/>
              <a:lstStyle/>
              <a:p>
                <a:endParaRPr lang="en-US"/>
              </a:p>
            </p:txBody>
          </p:sp>
        </p:grpSp>
      </p:grpSp>
      <p:sp>
        <p:nvSpPr>
          <p:cNvPr id="157" name="TextBox 156">
            <a:extLst>
              <a:ext uri="{FF2B5EF4-FFF2-40B4-BE49-F238E27FC236}">
                <a16:creationId xmlns:a16="http://schemas.microsoft.com/office/drawing/2014/main" id="{65704C0B-27AE-2CCB-AB85-63BC4D3E9F50}"/>
              </a:ext>
            </a:extLst>
          </p:cNvPr>
          <p:cNvSpPr txBox="1"/>
          <p:nvPr/>
        </p:nvSpPr>
        <p:spPr>
          <a:xfrm>
            <a:off x="5874487" y="6596954"/>
            <a:ext cx="4315793" cy="215444"/>
          </a:xfrm>
          <a:prstGeom prst="rect">
            <a:avLst/>
          </a:prstGeom>
          <a:noFill/>
        </p:spPr>
        <p:txBody>
          <a:bodyPr wrap="square">
            <a:spAutoFit/>
          </a:bodyPr>
          <a:lstStyle/>
          <a:p>
            <a:pPr algn="ctr"/>
            <a:r>
              <a:rPr lang="en-US" sz="800" i="1">
                <a:latin typeface="Open Sans" panose="020B0606030504020204" pitchFamily="34" charset="0"/>
                <a:ea typeface="Open Sans" panose="020B0606030504020204" pitchFamily="34" charset="0"/>
                <a:cs typeface="Open Sans" panose="020B0606030504020204" pitchFamily="34" charset="0"/>
              </a:rPr>
              <a:t>* Across the customer data from two (2) data sources (1</a:t>
            </a:r>
            <a:r>
              <a:rPr lang="en-US" sz="800" i="1" baseline="30000">
                <a:latin typeface="Open Sans" panose="020B0606030504020204" pitchFamily="34" charset="0"/>
                <a:ea typeface="Open Sans" panose="020B0606030504020204" pitchFamily="34" charset="0"/>
                <a:cs typeface="Open Sans" panose="020B0606030504020204" pitchFamily="34" charset="0"/>
              </a:rPr>
              <a:t>st</a:t>
            </a:r>
            <a:r>
              <a:rPr lang="en-US" sz="800" i="1">
                <a:latin typeface="Open Sans" panose="020B0606030504020204" pitchFamily="34" charset="0"/>
                <a:ea typeface="Open Sans" panose="020B0606030504020204" pitchFamily="34" charset="0"/>
                <a:cs typeface="Open Sans" panose="020B0606030504020204" pitchFamily="34" charset="0"/>
              </a:rPr>
              <a:t> Party and 3</a:t>
            </a:r>
            <a:r>
              <a:rPr lang="en-US" sz="800" i="1" baseline="30000">
                <a:latin typeface="Open Sans" panose="020B0606030504020204" pitchFamily="34" charset="0"/>
                <a:ea typeface="Open Sans" panose="020B0606030504020204" pitchFamily="34" charset="0"/>
                <a:cs typeface="Open Sans" panose="020B0606030504020204" pitchFamily="34" charset="0"/>
              </a:rPr>
              <a:t>rd</a:t>
            </a:r>
            <a:r>
              <a:rPr lang="en-US" sz="800" i="1">
                <a:latin typeface="Open Sans" panose="020B0606030504020204" pitchFamily="34" charset="0"/>
                <a:ea typeface="Open Sans" panose="020B0606030504020204" pitchFamily="34" charset="0"/>
                <a:cs typeface="Open Sans" panose="020B0606030504020204" pitchFamily="34" charset="0"/>
              </a:rPr>
              <a:t> Party)</a:t>
            </a:r>
          </a:p>
        </p:txBody>
      </p:sp>
      <p:sp>
        <p:nvSpPr>
          <p:cNvPr id="3" name="AutoShape 90">
            <a:extLst>
              <a:ext uri="{FF2B5EF4-FFF2-40B4-BE49-F238E27FC236}">
                <a16:creationId xmlns:a16="http://schemas.microsoft.com/office/drawing/2014/main" id="{82773A6E-2BC6-B45F-C6A1-2CC434FE806C}"/>
              </a:ext>
            </a:extLst>
          </p:cNvPr>
          <p:cNvSpPr>
            <a:spLocks noChangeArrowheads="1"/>
          </p:cNvSpPr>
          <p:nvPr/>
        </p:nvSpPr>
        <p:spPr bwMode="grayWhite">
          <a:xfrm rot="5400000">
            <a:off x="3652038" y="1581388"/>
            <a:ext cx="200173" cy="486632"/>
          </a:xfrm>
          <a:prstGeom prst="upArrow">
            <a:avLst>
              <a:gd name="adj1" fmla="val 49880"/>
              <a:gd name="adj2" fmla="val 49801"/>
            </a:avLst>
          </a:prstGeom>
          <a:solidFill>
            <a:schemeClr val="tx1">
              <a:lumMod val="75000"/>
              <a:lumOff val="25000"/>
            </a:schemeClr>
          </a:solidFill>
          <a:ln w="12700" algn="ctr">
            <a:noFill/>
            <a:miter lim="800000"/>
            <a:headEnd/>
            <a:tailEnd/>
          </a:ln>
        </p:spPr>
        <p:txBody>
          <a:bodyPr wrap="none" anchor="ctr"/>
          <a:lstStyle/>
          <a:p>
            <a:pPr algn="ctr"/>
            <a:endParaRPr lang="en-US" sz="788"/>
          </a:p>
        </p:txBody>
      </p:sp>
      <p:sp>
        <p:nvSpPr>
          <p:cNvPr id="4" name="AutoShape 90">
            <a:extLst>
              <a:ext uri="{FF2B5EF4-FFF2-40B4-BE49-F238E27FC236}">
                <a16:creationId xmlns:a16="http://schemas.microsoft.com/office/drawing/2014/main" id="{E1859FC9-78BF-4D52-42FA-1BC18D332DC8}"/>
              </a:ext>
            </a:extLst>
          </p:cNvPr>
          <p:cNvSpPr>
            <a:spLocks noChangeArrowheads="1"/>
          </p:cNvSpPr>
          <p:nvPr/>
        </p:nvSpPr>
        <p:spPr bwMode="grayWhite">
          <a:xfrm rot="5400000">
            <a:off x="3383424" y="4889494"/>
            <a:ext cx="200174" cy="1023860"/>
          </a:xfrm>
          <a:prstGeom prst="upArrow">
            <a:avLst>
              <a:gd name="adj1" fmla="val 49880"/>
              <a:gd name="adj2" fmla="val 49801"/>
            </a:avLst>
          </a:prstGeom>
          <a:solidFill>
            <a:schemeClr val="tx1">
              <a:lumMod val="75000"/>
              <a:lumOff val="25000"/>
            </a:schemeClr>
          </a:solidFill>
          <a:ln w="12700" algn="ctr">
            <a:noFill/>
            <a:miter lim="800000"/>
            <a:headEnd/>
            <a:tailEnd/>
          </a:ln>
        </p:spPr>
        <p:txBody>
          <a:bodyPr wrap="none" anchor="ctr"/>
          <a:lstStyle/>
          <a:p>
            <a:pPr algn="ctr"/>
            <a:endParaRPr lang="en-US" sz="788"/>
          </a:p>
        </p:txBody>
      </p:sp>
      <p:sp>
        <p:nvSpPr>
          <p:cNvPr id="22" name="object 4">
            <a:extLst>
              <a:ext uri="{FF2B5EF4-FFF2-40B4-BE49-F238E27FC236}">
                <a16:creationId xmlns:a16="http://schemas.microsoft.com/office/drawing/2014/main" id="{AA575597-0FA5-D871-8641-0B1F1FD070BE}"/>
              </a:ext>
            </a:extLst>
          </p:cNvPr>
          <p:cNvSpPr txBox="1"/>
          <p:nvPr/>
        </p:nvSpPr>
        <p:spPr>
          <a:xfrm>
            <a:off x="5578866" y="2468579"/>
            <a:ext cx="5790241" cy="2341479"/>
          </a:xfrm>
          <a:prstGeom prst="rect">
            <a:avLst/>
          </a:prstGeom>
          <a:noFill/>
          <a:ln>
            <a:noFill/>
          </a:ln>
        </p:spPr>
        <p:txBody>
          <a:bodyPr vert="horz" wrap="square" lIns="0" tIns="0" rIns="0" bIns="0" numCol="1" anchor="ctr"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285750" indent="-285750">
              <a:buFont typeface="+mj-lt"/>
              <a:buAutoNum type="arabicPeriod"/>
              <a:defRPr/>
            </a:pPr>
            <a:r>
              <a:rPr kumimoji="0" lang="en-US" sz="1200" b="0" i="0" u="none" strike="noStrike" kern="1200" cap="none" spc="0" normalizeH="0" baseline="0" noProof="0">
                <a:ln>
                  <a:noFill/>
                </a:ln>
                <a:solidFill>
                  <a:schemeClr val="tx1"/>
                </a:solidFill>
                <a:effectLst/>
                <a:uLnTx/>
                <a:uFillTx/>
                <a:ea typeface="Open Sans"/>
                <a:cs typeface="Open Sans"/>
              </a:rPr>
              <a:t>Started with the </a:t>
            </a:r>
            <a:r>
              <a:rPr kumimoji="0" lang="en-US" sz="1200" b="0" i="0" u="none" strike="noStrike" kern="1200" cap="none" spc="0" normalizeH="0" baseline="0" noProof="0" err="1">
                <a:ln>
                  <a:noFill/>
                </a:ln>
                <a:solidFill>
                  <a:schemeClr val="tx1"/>
                </a:solidFill>
                <a:effectLst/>
                <a:uLnTx/>
                <a:uFillTx/>
                <a:ea typeface="Open Sans"/>
                <a:cs typeface="Open Sans"/>
              </a:rPr>
              <a:t>supertoken</a:t>
            </a:r>
            <a:r>
              <a:rPr kumimoji="0" lang="en-US" sz="1200" b="0" i="0" u="none" strike="noStrike" kern="1200" cap="none" spc="0" normalizeH="0" baseline="0" noProof="0">
                <a:ln>
                  <a:noFill/>
                </a:ln>
                <a:solidFill>
                  <a:schemeClr val="tx1"/>
                </a:solidFill>
                <a:effectLst/>
                <a:uLnTx/>
                <a:uFillTx/>
                <a:ea typeface="Open Sans"/>
                <a:cs typeface="Open Sans"/>
              </a:rPr>
              <a:t>, which is GDs current unique customer identifier  </a:t>
            </a:r>
          </a:p>
          <a:p>
            <a:pPr marL="285750" indent="-285750">
              <a:buFont typeface="+mj-lt"/>
              <a:buAutoNum type="arabicPeriod"/>
              <a:defRPr/>
            </a:pPr>
            <a:r>
              <a:rPr lang="en-US" sz="1200">
                <a:solidFill>
                  <a:schemeClr val="tx1"/>
                </a:solidFill>
                <a:ea typeface="Open Sans"/>
                <a:cs typeface="Open Sans"/>
              </a:rPr>
              <a:t>Further enhanced the </a:t>
            </a:r>
            <a:r>
              <a:rPr lang="en-US" sz="1200" err="1">
                <a:solidFill>
                  <a:schemeClr val="tx1"/>
                </a:solidFill>
                <a:ea typeface="Open Sans"/>
                <a:cs typeface="Open Sans"/>
              </a:rPr>
              <a:t>supertoken</a:t>
            </a:r>
            <a:r>
              <a:rPr lang="en-US" sz="1200">
                <a:solidFill>
                  <a:schemeClr val="tx1"/>
                </a:solidFill>
                <a:ea typeface="Open Sans"/>
                <a:cs typeface="Open Sans"/>
              </a:rPr>
              <a:t> through a series of refinements </a:t>
            </a:r>
            <a:r>
              <a:rPr kumimoji="0" lang="en-US" sz="1200" b="0" i="0" u="none" strike="noStrike" kern="1200" cap="none" spc="0" normalizeH="0" baseline="0" noProof="0">
                <a:ln>
                  <a:noFill/>
                </a:ln>
                <a:solidFill>
                  <a:schemeClr val="tx1"/>
                </a:solidFill>
                <a:effectLst/>
                <a:uLnTx/>
                <a:uFillTx/>
                <a:ea typeface="Open Sans"/>
                <a:cs typeface="Open Sans"/>
              </a:rPr>
              <a:t>using combinations of names and additional identifiers such as date of birth, phone number, address, and email</a:t>
            </a:r>
            <a:endParaRPr lang="en-US" sz="1200" b="0" i="0" u="none" strike="noStrike" kern="1200" cap="none" spc="0" normalizeH="0" baseline="0" noProof="0">
              <a:ln>
                <a:noFill/>
              </a:ln>
              <a:solidFill>
                <a:schemeClr val="tx1"/>
              </a:solidFill>
              <a:effectLst/>
              <a:uLnTx/>
              <a:uFillTx/>
              <a:ea typeface="Open Sans"/>
              <a:cs typeface="Open Sans"/>
            </a:endParaRPr>
          </a:p>
          <a:p>
            <a:pPr marL="285750" indent="-285750">
              <a:buFont typeface="+mj-lt"/>
              <a:buAutoNum type="arabicPeriod"/>
              <a:defRPr/>
            </a:pPr>
            <a:r>
              <a:rPr kumimoji="0" lang="en-US" sz="1200" b="0" i="0" u="none" strike="noStrike" kern="1200" cap="none" spc="0" normalizeH="0" baseline="0" noProof="0">
                <a:ln>
                  <a:noFill/>
                </a:ln>
                <a:solidFill>
                  <a:schemeClr val="tx1"/>
                </a:solidFill>
                <a:effectLst/>
                <a:uLnTx/>
                <a:uFillTx/>
                <a:ea typeface="Open Sans"/>
                <a:cs typeface="Open Sans"/>
              </a:rPr>
              <a:t>Each </a:t>
            </a:r>
            <a:r>
              <a:rPr lang="en-US" sz="1200">
                <a:solidFill>
                  <a:schemeClr val="tx1"/>
                </a:solidFill>
                <a:ea typeface="Open Sans"/>
                <a:cs typeface="Open Sans"/>
              </a:rPr>
              <a:t>step down utilized</a:t>
            </a:r>
            <a:r>
              <a:rPr kumimoji="0" lang="en-US" sz="1200" b="0" i="0" u="none" strike="noStrike" kern="1200" cap="none" spc="0" normalizeH="0" baseline="0" noProof="0">
                <a:ln>
                  <a:noFill/>
                </a:ln>
                <a:solidFill>
                  <a:schemeClr val="tx1"/>
                </a:solidFill>
                <a:effectLst/>
                <a:uLnTx/>
                <a:uFillTx/>
                <a:ea typeface="Open Sans"/>
                <a:cs typeface="Open Sans"/>
              </a:rPr>
              <a:t> fuzzy match logic to determine level of alignment between accounts –a higher confidence match meant the accounts likely belonged to the same customer, while a lower confidence match meant they were likely different customers</a:t>
            </a:r>
            <a:endParaRPr lang="en-US" sz="1200" b="0" i="0" u="none" strike="noStrike" kern="1200" cap="none" spc="0" normalizeH="0" baseline="0" noProof="0">
              <a:ln>
                <a:noFill/>
              </a:ln>
              <a:solidFill>
                <a:schemeClr val="tx1"/>
              </a:solidFill>
              <a:effectLst/>
              <a:uLnTx/>
              <a:uFillTx/>
              <a:ea typeface="Open Sans"/>
              <a:cs typeface="Open Sans"/>
            </a:endParaRPr>
          </a:p>
          <a:p>
            <a:pPr marL="285750" indent="-285750">
              <a:buFont typeface="+mj-lt"/>
              <a:buAutoNum type="arabicPeriod"/>
              <a:defRPr/>
            </a:pPr>
            <a:r>
              <a:rPr lang="en-US" sz="1200">
                <a:solidFill>
                  <a:schemeClr val="tx1"/>
                </a:solidFill>
                <a:ea typeface="Open Sans"/>
                <a:cs typeface="Open Sans"/>
              </a:rPr>
              <a:t>Adjusted account alignment and assigned a new unique MCID based on fuzzy match results</a:t>
            </a:r>
            <a:endParaRPr lang="en-US" sz="1200" b="0" i="0" u="none" strike="noStrike" kern="1200" cap="none" spc="0" normalizeH="0" baseline="0" noProof="0">
              <a:ln>
                <a:noFill/>
              </a:ln>
              <a:solidFill>
                <a:schemeClr val="tx1"/>
              </a:solidFill>
              <a:effectLst/>
              <a:uLnTx/>
              <a:uFillTx/>
              <a:ea typeface="Open Sans"/>
              <a:cs typeface="Open Sans"/>
            </a:endParaRPr>
          </a:p>
          <a:p>
            <a:pPr marL="285750" indent="-285750">
              <a:buFont typeface="+mj-lt"/>
              <a:buAutoNum type="arabicPeriod"/>
              <a:defRPr/>
            </a:pPr>
            <a:r>
              <a:rPr lang="en-US" sz="1200">
                <a:solidFill>
                  <a:schemeClr val="tx1"/>
                </a:solidFill>
                <a:ea typeface="Open Sans"/>
                <a:cs typeface="Open Sans"/>
              </a:rPr>
              <a:t>Using MCIDs, applied lookback rule set and risk-based approach</a:t>
            </a:r>
            <a:endParaRPr lang="en-US" sz="1200" b="0" i="0" u="none" strike="noStrike" kern="1200" cap="none" spc="0" normalizeH="0" baseline="0" noProof="0">
              <a:ln>
                <a:noFill/>
              </a:ln>
              <a:solidFill>
                <a:schemeClr val="tx1"/>
              </a:solidFill>
              <a:effectLst/>
              <a:uLnTx/>
              <a:uFillTx/>
              <a:ea typeface="Open Sans"/>
              <a:cs typeface="Open Sans"/>
            </a:endParaRPr>
          </a:p>
        </p:txBody>
      </p:sp>
      <p:sp>
        <p:nvSpPr>
          <p:cNvPr id="9" name="TextBox 8">
            <a:extLst>
              <a:ext uri="{FF2B5EF4-FFF2-40B4-BE49-F238E27FC236}">
                <a16:creationId xmlns:a16="http://schemas.microsoft.com/office/drawing/2014/main" id="{00AF9E56-074D-3F44-9918-96FF976E8864}"/>
              </a:ext>
            </a:extLst>
          </p:cNvPr>
          <p:cNvSpPr txBox="1"/>
          <p:nvPr/>
        </p:nvSpPr>
        <p:spPr>
          <a:xfrm>
            <a:off x="3085841" y="3068333"/>
            <a:ext cx="2169981" cy="938719"/>
          </a:xfrm>
          <a:prstGeom prst="rect">
            <a:avLst/>
          </a:prstGeom>
          <a:noFill/>
        </p:spPr>
        <p:txBody>
          <a:bodyPr wrap="square">
            <a:spAutoFit/>
          </a:bodyPr>
          <a:lstStyle/>
          <a:p>
            <a:pPr>
              <a:defRPr/>
            </a:pPr>
            <a:r>
              <a:rPr lang="en-US" sz="1100" b="1">
                <a:latin typeface="Open Sans" panose="020B0606030504020204" pitchFamily="34" charset="0"/>
                <a:ea typeface="Open Sans" panose="020B0606030504020204" pitchFamily="34" charset="0"/>
                <a:cs typeface="Open Sans" panose="020B0606030504020204" pitchFamily="34" charset="0"/>
              </a:rPr>
              <a:t>Created a new customer identifier to more efficiently run rules and aggregate alerting activity to identify the highest risk customers</a:t>
            </a:r>
            <a:endParaRPr lang="en-US" sz="1100" b="1" i="0" u="none" strike="noStrike" kern="1200" cap="none" spc="0" normalizeH="0" baseline="0" noProof="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3C307852-8E82-236A-B13C-6F7B99392626}"/>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394361B-34BF-2C76-7480-F10B2CEF2A85}"/>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69A7B-238F-5424-3EAA-F9ECC13F9262}"/>
              </a:ext>
            </a:extLst>
          </p:cNvPr>
          <p:cNvSpPr txBox="1"/>
          <p:nvPr/>
        </p:nvSpPr>
        <p:spPr>
          <a:xfrm>
            <a:off x="11036596" y="231846"/>
            <a:ext cx="828663"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Appendix A</a:t>
            </a:r>
          </a:p>
        </p:txBody>
      </p:sp>
    </p:spTree>
    <p:extLst>
      <p:ext uri="{BB962C8B-B14F-4D97-AF65-F5344CB8AC3E}">
        <p14:creationId xmlns:p14="http://schemas.microsoft.com/office/powerpoint/2010/main" val="3959282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B0BC2-06DC-D8D3-0EEA-909A8246B948}"/>
            </a:ext>
          </a:extLst>
        </p:cNvPr>
        <p:cNvGrpSpPr/>
        <p:nvPr/>
      </p:nvGrpSpPr>
      <p:grpSpPr>
        <a:xfrm>
          <a:off x="0" y="0"/>
          <a:ext cx="0" cy="0"/>
          <a:chOff x="0" y="0"/>
          <a:chExt cx="0" cy="0"/>
        </a:xfrm>
      </p:grpSpPr>
      <p:sp>
        <p:nvSpPr>
          <p:cNvPr id="63" name="Rectangle 62">
            <a:extLst>
              <a:ext uri="{FF2B5EF4-FFF2-40B4-BE49-F238E27FC236}">
                <a16:creationId xmlns:a16="http://schemas.microsoft.com/office/drawing/2014/main" id="{AB6246B1-62DB-0C24-76D9-A1A5824C4A4C}"/>
              </a:ext>
            </a:extLst>
          </p:cNvPr>
          <p:cNvSpPr/>
          <p:nvPr/>
        </p:nvSpPr>
        <p:spPr>
          <a:xfrm>
            <a:off x="684154" y="1706104"/>
            <a:ext cx="10482943" cy="3479770"/>
          </a:xfrm>
          <a:prstGeom prst="rect">
            <a:avLst/>
          </a:prstGeom>
          <a:noFill/>
          <a:ln w="6350" cap="flat" cmpd="sng" algn="ctr">
            <a:solidFill>
              <a:schemeClr val="tx1"/>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4" name="Freeform: Shape 63">
            <a:extLst>
              <a:ext uri="{FF2B5EF4-FFF2-40B4-BE49-F238E27FC236}">
                <a16:creationId xmlns:a16="http://schemas.microsoft.com/office/drawing/2014/main" id="{433D6FDB-4C42-B070-ED73-77127230A8B8}"/>
              </a:ext>
            </a:extLst>
          </p:cNvPr>
          <p:cNvSpPr/>
          <p:nvPr/>
        </p:nvSpPr>
        <p:spPr>
          <a:xfrm>
            <a:off x="1048048" y="2054503"/>
            <a:ext cx="2093383" cy="256256"/>
          </a:xfrm>
          <a:custGeom>
            <a:avLst/>
            <a:gdLst>
              <a:gd name="connsiteX0" fmla="*/ 0 w 1601399"/>
              <a:gd name="connsiteY0" fmla="*/ 0 h 488426"/>
              <a:gd name="connsiteX1" fmla="*/ 1601399 w 1601399"/>
              <a:gd name="connsiteY1" fmla="*/ 0 h 488426"/>
              <a:gd name="connsiteX2" fmla="*/ 1601399 w 1601399"/>
              <a:gd name="connsiteY2" fmla="*/ 488426 h 488426"/>
              <a:gd name="connsiteX3" fmla="*/ 0 w 1601399"/>
              <a:gd name="connsiteY3" fmla="*/ 488426 h 488426"/>
              <a:gd name="connsiteX4" fmla="*/ 0 w 1601399"/>
              <a:gd name="connsiteY4" fmla="*/ 0 h 48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399" h="488426">
                <a:moveTo>
                  <a:pt x="0" y="0"/>
                </a:moveTo>
                <a:lnTo>
                  <a:pt x="1601399" y="0"/>
                </a:lnTo>
                <a:lnTo>
                  <a:pt x="1601399" y="488426"/>
                </a:lnTo>
                <a:lnTo>
                  <a:pt x="0" y="488426"/>
                </a:lnTo>
                <a:lnTo>
                  <a:pt x="0" y="0"/>
                </a:lnTo>
                <a:close/>
              </a:path>
            </a:pathLst>
          </a:custGeom>
          <a:solidFill>
            <a:sysClr val="window" lastClr="FFFFFF">
              <a:hueOff val="0"/>
              <a:satOff val="0"/>
              <a:lumOff val="0"/>
              <a:alphaOff val="0"/>
            </a:sysClr>
          </a:solidFill>
          <a:ln w="12700" cap="flat" cmpd="sng" algn="ctr">
            <a:solidFill>
              <a:schemeClr val="tx1">
                <a:lumMod val="75000"/>
                <a:lumOff val="25000"/>
              </a:schemeClr>
            </a:solidFill>
            <a:prstDash val="solid"/>
          </a:ln>
          <a:effectLst/>
        </p:spPr>
        <p:txBody>
          <a:bodyPr lIns="9235" tIns="9235" rIns="9235" bIns="9235" spcCol="1154" anchor="ctr"/>
          <a:lstStyle/>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1050" b="0"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Direct Deposit</a:t>
            </a:r>
          </a:p>
        </p:txBody>
      </p:sp>
      <p:sp>
        <p:nvSpPr>
          <p:cNvPr id="66" name="Rounded Rectangle 70">
            <a:extLst>
              <a:ext uri="{FF2B5EF4-FFF2-40B4-BE49-F238E27FC236}">
                <a16:creationId xmlns:a16="http://schemas.microsoft.com/office/drawing/2014/main" id="{597F14AF-BDF8-AA6B-6FF0-7C684A507420}"/>
              </a:ext>
            </a:extLst>
          </p:cNvPr>
          <p:cNvSpPr/>
          <p:nvPr/>
        </p:nvSpPr>
        <p:spPr>
          <a:xfrm>
            <a:off x="1010426" y="1501318"/>
            <a:ext cx="2990849" cy="333375"/>
          </a:xfrm>
          <a:prstGeom prst="roundRect">
            <a:avLst/>
          </a:prstGeom>
          <a:solidFill>
            <a:schemeClr val="accent6">
              <a:lumMod val="40000"/>
              <a:lumOff val="60000"/>
            </a:schemeClr>
          </a:solidFill>
          <a:ln w="19050" cap="flat" cmpd="sng" algn="ctr">
            <a:solidFill>
              <a:srgbClr val="7B7D80"/>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Transactions by Source</a:t>
            </a:r>
          </a:p>
        </p:txBody>
      </p:sp>
      <p:sp>
        <p:nvSpPr>
          <p:cNvPr id="67" name="Rounded Rectangle 75">
            <a:extLst>
              <a:ext uri="{FF2B5EF4-FFF2-40B4-BE49-F238E27FC236}">
                <a16:creationId xmlns:a16="http://schemas.microsoft.com/office/drawing/2014/main" id="{2ECE4B43-4D02-6D45-F736-57C196061929}"/>
              </a:ext>
            </a:extLst>
          </p:cNvPr>
          <p:cNvSpPr/>
          <p:nvPr/>
        </p:nvSpPr>
        <p:spPr>
          <a:xfrm>
            <a:off x="4498087" y="1501317"/>
            <a:ext cx="2992967" cy="328612"/>
          </a:xfrm>
          <a:prstGeom prst="roundRect">
            <a:avLst/>
          </a:prstGeom>
          <a:solidFill>
            <a:schemeClr val="accent6">
              <a:lumMod val="40000"/>
              <a:lumOff val="60000"/>
            </a:schemeClr>
          </a:solidFill>
          <a:ln w="19050" cap="flat" cmpd="sng" algn="ctr">
            <a:solidFill>
              <a:srgbClr val="7B7D80"/>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Customers / Accounts by Relationship</a:t>
            </a:r>
          </a:p>
        </p:txBody>
      </p:sp>
      <p:sp>
        <p:nvSpPr>
          <p:cNvPr id="68" name="Rounded Rectangle 77">
            <a:extLst>
              <a:ext uri="{FF2B5EF4-FFF2-40B4-BE49-F238E27FC236}">
                <a16:creationId xmlns:a16="http://schemas.microsoft.com/office/drawing/2014/main" id="{610BD5D4-C111-EAA6-45FA-9CD36CA1EF14}"/>
              </a:ext>
            </a:extLst>
          </p:cNvPr>
          <p:cNvSpPr/>
          <p:nvPr/>
        </p:nvSpPr>
        <p:spPr>
          <a:xfrm>
            <a:off x="7836819" y="1501318"/>
            <a:ext cx="2995083" cy="333375"/>
          </a:xfrm>
          <a:prstGeom prst="roundRect">
            <a:avLst/>
          </a:prstGeom>
          <a:solidFill>
            <a:schemeClr val="accent6">
              <a:lumMod val="40000"/>
              <a:lumOff val="60000"/>
            </a:schemeClr>
          </a:solidFill>
          <a:ln w="19050" cap="flat" cmpd="sng" algn="ctr">
            <a:solidFill>
              <a:srgbClr val="7B7D80"/>
            </a:solidFill>
            <a:prstDash val="solid"/>
          </a:ln>
          <a:effectLst/>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Customers / Alerts</a:t>
            </a:r>
          </a:p>
        </p:txBody>
      </p:sp>
      <p:sp>
        <p:nvSpPr>
          <p:cNvPr id="69" name="Freeform: Shape 68">
            <a:extLst>
              <a:ext uri="{FF2B5EF4-FFF2-40B4-BE49-F238E27FC236}">
                <a16:creationId xmlns:a16="http://schemas.microsoft.com/office/drawing/2014/main" id="{B0FD41CE-8B01-ECD6-B01B-DA5D1979A12D}"/>
              </a:ext>
            </a:extLst>
          </p:cNvPr>
          <p:cNvSpPr/>
          <p:nvPr/>
        </p:nvSpPr>
        <p:spPr>
          <a:xfrm>
            <a:off x="5316409" y="2963084"/>
            <a:ext cx="1445684" cy="648169"/>
          </a:xfrm>
          <a:custGeom>
            <a:avLst/>
            <a:gdLst>
              <a:gd name="connsiteX0" fmla="*/ 0 w 1601399"/>
              <a:gd name="connsiteY0" fmla="*/ 0 h 488426"/>
              <a:gd name="connsiteX1" fmla="*/ 1601399 w 1601399"/>
              <a:gd name="connsiteY1" fmla="*/ 0 h 488426"/>
              <a:gd name="connsiteX2" fmla="*/ 1601399 w 1601399"/>
              <a:gd name="connsiteY2" fmla="*/ 488426 h 488426"/>
              <a:gd name="connsiteX3" fmla="*/ 0 w 1601399"/>
              <a:gd name="connsiteY3" fmla="*/ 488426 h 488426"/>
              <a:gd name="connsiteX4" fmla="*/ 0 w 1601399"/>
              <a:gd name="connsiteY4" fmla="*/ 0 h 48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399" h="488426">
                <a:moveTo>
                  <a:pt x="0" y="0"/>
                </a:moveTo>
                <a:lnTo>
                  <a:pt x="1601399" y="0"/>
                </a:lnTo>
                <a:lnTo>
                  <a:pt x="1601399" y="488426"/>
                </a:lnTo>
                <a:lnTo>
                  <a:pt x="0" y="488426"/>
                </a:lnTo>
                <a:lnTo>
                  <a:pt x="0" y="0"/>
                </a:lnTo>
                <a:close/>
              </a:path>
            </a:pathLst>
          </a:custGeom>
          <a:solidFill>
            <a:sysClr val="window" lastClr="FFFFFF">
              <a:hueOff val="0"/>
              <a:satOff val="0"/>
              <a:lumOff val="0"/>
              <a:alphaOff val="0"/>
            </a:sysClr>
          </a:solidFill>
          <a:ln w="12700" cap="flat" cmpd="sng" algn="ctr">
            <a:solidFill>
              <a:srgbClr val="58B6C0">
                <a:shade val="80000"/>
                <a:hueOff val="0"/>
                <a:satOff val="0"/>
                <a:lumOff val="0"/>
                <a:alphaOff val="0"/>
              </a:srgbClr>
            </a:solidFill>
            <a:prstDash val="solid"/>
          </a:ln>
          <a:effectLst/>
        </p:spPr>
        <p:txBody>
          <a:bodyPr lIns="9235" tIns="9235" rIns="9235" bIns="9235" spcCol="1154" anchor="ctr"/>
          <a:lstStyle/>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9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1</a:t>
            </a:r>
            <a:r>
              <a:rPr kumimoji="0" lang="en-US" sz="900" b="0" i="0" u="none" strike="noStrike" kern="0" cap="none" spc="0" normalizeH="0" baseline="30000" noProof="0">
                <a:ln>
                  <a:noFill/>
                </a:ln>
                <a:solidFill>
                  <a:prstClr val="black">
                    <a:hueOff val="0"/>
                    <a:satOff val="0"/>
                    <a:lumOff val="0"/>
                    <a:alphaOff val="0"/>
                  </a:prstClr>
                </a:solidFill>
                <a:effectLst/>
                <a:uLnTx/>
                <a:uFillTx/>
                <a:latin typeface="Open Sans"/>
                <a:ea typeface="Open Sans"/>
                <a:cs typeface="Open Sans"/>
              </a:rPr>
              <a:t>st</a:t>
            </a:r>
            <a:r>
              <a:rPr kumimoji="0" lang="en-US" sz="9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 Party Customer Account Master</a:t>
            </a:r>
          </a:p>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Customers: </a:t>
            </a:r>
            <a:r>
              <a:rPr lang="en-US" sz="800" b="1" kern="0">
                <a:solidFill>
                  <a:prstClr val="black">
                    <a:hueOff val="0"/>
                    <a:satOff val="0"/>
                    <a:lumOff val="0"/>
                    <a:alphaOff val="0"/>
                  </a:prstClr>
                </a:solidFill>
                <a:latin typeface="Open Sans"/>
                <a:ea typeface="Open Sans"/>
                <a:cs typeface="Open Sans"/>
              </a:rPr>
              <a:t>43M</a:t>
            </a:r>
            <a:endParaRPr lang="en-US" sz="800" b="1"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Accounts: </a:t>
            </a:r>
            <a:r>
              <a:rPr lang="en-US" sz="800" b="1" kern="0">
                <a:solidFill>
                  <a:prstClr val="black">
                    <a:hueOff val="0"/>
                    <a:satOff val="0"/>
                    <a:lumOff val="0"/>
                    <a:alphaOff val="0"/>
                  </a:prstClr>
                </a:solidFill>
                <a:latin typeface="Open Sans"/>
                <a:ea typeface="Open Sans"/>
                <a:cs typeface="Open Sans"/>
              </a:rPr>
              <a:t>48M</a:t>
            </a:r>
            <a:endParaRPr lang="en-US" sz="800" b="1"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endParaRPr>
          </a:p>
        </p:txBody>
      </p:sp>
      <p:sp>
        <p:nvSpPr>
          <p:cNvPr id="92" name="Freeform: Shape 91">
            <a:extLst>
              <a:ext uri="{FF2B5EF4-FFF2-40B4-BE49-F238E27FC236}">
                <a16:creationId xmlns:a16="http://schemas.microsoft.com/office/drawing/2014/main" id="{F9D0B24E-DB4F-FA2F-B6AE-E9C946E36BBA}"/>
              </a:ext>
            </a:extLst>
          </p:cNvPr>
          <p:cNvSpPr/>
          <p:nvPr/>
        </p:nvSpPr>
        <p:spPr>
          <a:xfrm>
            <a:off x="1048048" y="2487529"/>
            <a:ext cx="2093383" cy="256256"/>
          </a:xfrm>
          <a:custGeom>
            <a:avLst/>
            <a:gdLst>
              <a:gd name="connsiteX0" fmla="*/ 0 w 1601399"/>
              <a:gd name="connsiteY0" fmla="*/ 0 h 488426"/>
              <a:gd name="connsiteX1" fmla="*/ 1601399 w 1601399"/>
              <a:gd name="connsiteY1" fmla="*/ 0 h 488426"/>
              <a:gd name="connsiteX2" fmla="*/ 1601399 w 1601399"/>
              <a:gd name="connsiteY2" fmla="*/ 488426 h 488426"/>
              <a:gd name="connsiteX3" fmla="*/ 0 w 1601399"/>
              <a:gd name="connsiteY3" fmla="*/ 488426 h 488426"/>
              <a:gd name="connsiteX4" fmla="*/ 0 w 1601399"/>
              <a:gd name="connsiteY4" fmla="*/ 0 h 48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399" h="488426">
                <a:moveTo>
                  <a:pt x="0" y="0"/>
                </a:moveTo>
                <a:lnTo>
                  <a:pt x="1601399" y="0"/>
                </a:lnTo>
                <a:lnTo>
                  <a:pt x="1601399" y="488426"/>
                </a:lnTo>
                <a:lnTo>
                  <a:pt x="0" y="488426"/>
                </a:lnTo>
                <a:lnTo>
                  <a:pt x="0" y="0"/>
                </a:lnTo>
                <a:close/>
              </a:path>
            </a:pathLst>
          </a:custGeom>
          <a:solidFill>
            <a:sysClr val="window" lastClr="FFFFFF">
              <a:hueOff val="0"/>
              <a:satOff val="0"/>
              <a:lumOff val="0"/>
              <a:alphaOff val="0"/>
            </a:sysClr>
          </a:solidFill>
          <a:ln w="12700" cap="flat" cmpd="sng" algn="ctr">
            <a:solidFill>
              <a:schemeClr val="tx1">
                <a:lumMod val="75000"/>
                <a:lumOff val="25000"/>
              </a:schemeClr>
            </a:solidFill>
            <a:prstDash val="solid"/>
          </a:ln>
          <a:effectLst/>
        </p:spPr>
        <p:txBody>
          <a:bodyPr lIns="9235" tIns="9235" rIns="9235" bIns="9235" spcCol="1154" anchor="ctr"/>
          <a:lstStyle/>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1050" b="0"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Apple Cash</a:t>
            </a:r>
          </a:p>
        </p:txBody>
      </p:sp>
      <p:sp>
        <p:nvSpPr>
          <p:cNvPr id="93" name="Freeform: Shape 92">
            <a:extLst>
              <a:ext uri="{FF2B5EF4-FFF2-40B4-BE49-F238E27FC236}">
                <a16:creationId xmlns:a16="http://schemas.microsoft.com/office/drawing/2014/main" id="{E540EACB-B164-AFE8-6CBF-B1DAF634A69C}"/>
              </a:ext>
            </a:extLst>
          </p:cNvPr>
          <p:cNvSpPr/>
          <p:nvPr/>
        </p:nvSpPr>
        <p:spPr>
          <a:xfrm>
            <a:off x="1056535" y="2904632"/>
            <a:ext cx="2093383" cy="256256"/>
          </a:xfrm>
          <a:custGeom>
            <a:avLst/>
            <a:gdLst>
              <a:gd name="connsiteX0" fmla="*/ 0 w 1601399"/>
              <a:gd name="connsiteY0" fmla="*/ 0 h 488426"/>
              <a:gd name="connsiteX1" fmla="*/ 1601399 w 1601399"/>
              <a:gd name="connsiteY1" fmla="*/ 0 h 488426"/>
              <a:gd name="connsiteX2" fmla="*/ 1601399 w 1601399"/>
              <a:gd name="connsiteY2" fmla="*/ 488426 h 488426"/>
              <a:gd name="connsiteX3" fmla="*/ 0 w 1601399"/>
              <a:gd name="connsiteY3" fmla="*/ 488426 h 488426"/>
              <a:gd name="connsiteX4" fmla="*/ 0 w 1601399"/>
              <a:gd name="connsiteY4" fmla="*/ 0 h 48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399" h="488426">
                <a:moveTo>
                  <a:pt x="0" y="0"/>
                </a:moveTo>
                <a:lnTo>
                  <a:pt x="1601399" y="0"/>
                </a:lnTo>
                <a:lnTo>
                  <a:pt x="1601399" y="488426"/>
                </a:lnTo>
                <a:lnTo>
                  <a:pt x="0" y="488426"/>
                </a:lnTo>
                <a:lnTo>
                  <a:pt x="0" y="0"/>
                </a:lnTo>
                <a:close/>
              </a:path>
            </a:pathLst>
          </a:custGeom>
          <a:solidFill>
            <a:sysClr val="window" lastClr="FFFFFF">
              <a:hueOff val="0"/>
              <a:satOff val="0"/>
              <a:lumOff val="0"/>
              <a:alphaOff val="0"/>
            </a:sysClr>
          </a:solidFill>
          <a:ln w="12700" cap="flat" cmpd="sng" algn="ctr">
            <a:solidFill>
              <a:schemeClr val="tx1">
                <a:lumMod val="75000"/>
                <a:lumOff val="25000"/>
              </a:schemeClr>
            </a:solidFill>
            <a:prstDash val="solid"/>
          </a:ln>
          <a:effectLst/>
        </p:spPr>
        <p:txBody>
          <a:bodyPr lIns="9235" tIns="9235" rIns="9235" bIns="9235" spcCol="1154" anchor="ctr"/>
          <a:lstStyle/>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1050" b="0"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E-Cash</a:t>
            </a:r>
          </a:p>
        </p:txBody>
      </p:sp>
      <p:sp>
        <p:nvSpPr>
          <p:cNvPr id="94" name="Freeform: Shape 93">
            <a:extLst>
              <a:ext uri="{FF2B5EF4-FFF2-40B4-BE49-F238E27FC236}">
                <a16:creationId xmlns:a16="http://schemas.microsoft.com/office/drawing/2014/main" id="{DEE51AFC-582E-58D2-C39F-734E72AF1D68}"/>
              </a:ext>
            </a:extLst>
          </p:cNvPr>
          <p:cNvSpPr/>
          <p:nvPr/>
        </p:nvSpPr>
        <p:spPr>
          <a:xfrm>
            <a:off x="1056535" y="3336293"/>
            <a:ext cx="2093383" cy="256256"/>
          </a:xfrm>
          <a:custGeom>
            <a:avLst/>
            <a:gdLst>
              <a:gd name="connsiteX0" fmla="*/ 0 w 1601399"/>
              <a:gd name="connsiteY0" fmla="*/ 0 h 488426"/>
              <a:gd name="connsiteX1" fmla="*/ 1601399 w 1601399"/>
              <a:gd name="connsiteY1" fmla="*/ 0 h 488426"/>
              <a:gd name="connsiteX2" fmla="*/ 1601399 w 1601399"/>
              <a:gd name="connsiteY2" fmla="*/ 488426 h 488426"/>
              <a:gd name="connsiteX3" fmla="*/ 0 w 1601399"/>
              <a:gd name="connsiteY3" fmla="*/ 488426 h 488426"/>
              <a:gd name="connsiteX4" fmla="*/ 0 w 1601399"/>
              <a:gd name="connsiteY4" fmla="*/ 0 h 48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399" h="488426">
                <a:moveTo>
                  <a:pt x="0" y="0"/>
                </a:moveTo>
                <a:lnTo>
                  <a:pt x="1601399" y="0"/>
                </a:lnTo>
                <a:lnTo>
                  <a:pt x="1601399" y="488426"/>
                </a:lnTo>
                <a:lnTo>
                  <a:pt x="0" y="488426"/>
                </a:lnTo>
                <a:lnTo>
                  <a:pt x="0" y="0"/>
                </a:lnTo>
                <a:close/>
              </a:path>
            </a:pathLst>
          </a:custGeom>
          <a:solidFill>
            <a:sysClr val="window" lastClr="FFFFFF">
              <a:hueOff val="0"/>
              <a:satOff val="0"/>
              <a:lumOff val="0"/>
              <a:alphaOff val="0"/>
            </a:sysClr>
          </a:solidFill>
          <a:ln w="12700" cap="flat" cmpd="sng" algn="ctr">
            <a:solidFill>
              <a:schemeClr val="tx1">
                <a:lumMod val="75000"/>
                <a:lumOff val="25000"/>
              </a:schemeClr>
            </a:solidFill>
            <a:prstDash val="solid"/>
          </a:ln>
          <a:effectLst/>
        </p:spPr>
        <p:txBody>
          <a:bodyPr lIns="9235" tIns="9235" rIns="9235" bIns="9235" spcCol="1154" anchor="ctr"/>
          <a:lstStyle/>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1050" b="0"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Purchase Info</a:t>
            </a:r>
          </a:p>
        </p:txBody>
      </p:sp>
      <p:sp>
        <p:nvSpPr>
          <p:cNvPr id="95" name="Freeform: Shape 94">
            <a:extLst>
              <a:ext uri="{FF2B5EF4-FFF2-40B4-BE49-F238E27FC236}">
                <a16:creationId xmlns:a16="http://schemas.microsoft.com/office/drawing/2014/main" id="{97728074-C393-4A65-8A6D-4BA3DA85D0F1}"/>
              </a:ext>
            </a:extLst>
          </p:cNvPr>
          <p:cNvSpPr/>
          <p:nvPr/>
        </p:nvSpPr>
        <p:spPr>
          <a:xfrm>
            <a:off x="1052146" y="3749333"/>
            <a:ext cx="2093383" cy="256256"/>
          </a:xfrm>
          <a:custGeom>
            <a:avLst/>
            <a:gdLst>
              <a:gd name="connsiteX0" fmla="*/ 0 w 1601399"/>
              <a:gd name="connsiteY0" fmla="*/ 0 h 488426"/>
              <a:gd name="connsiteX1" fmla="*/ 1601399 w 1601399"/>
              <a:gd name="connsiteY1" fmla="*/ 0 h 488426"/>
              <a:gd name="connsiteX2" fmla="*/ 1601399 w 1601399"/>
              <a:gd name="connsiteY2" fmla="*/ 488426 h 488426"/>
              <a:gd name="connsiteX3" fmla="*/ 0 w 1601399"/>
              <a:gd name="connsiteY3" fmla="*/ 488426 h 488426"/>
              <a:gd name="connsiteX4" fmla="*/ 0 w 1601399"/>
              <a:gd name="connsiteY4" fmla="*/ 0 h 48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399" h="488426">
                <a:moveTo>
                  <a:pt x="0" y="0"/>
                </a:moveTo>
                <a:lnTo>
                  <a:pt x="1601399" y="0"/>
                </a:lnTo>
                <a:lnTo>
                  <a:pt x="1601399" y="488426"/>
                </a:lnTo>
                <a:lnTo>
                  <a:pt x="0" y="488426"/>
                </a:lnTo>
                <a:lnTo>
                  <a:pt x="0" y="0"/>
                </a:lnTo>
                <a:close/>
              </a:path>
            </a:pathLst>
          </a:custGeom>
          <a:solidFill>
            <a:sysClr val="window" lastClr="FFFFFF">
              <a:hueOff val="0"/>
              <a:satOff val="0"/>
              <a:lumOff val="0"/>
              <a:alphaOff val="0"/>
            </a:sysClr>
          </a:solidFill>
          <a:ln w="12700" cap="flat" cmpd="sng" algn="ctr">
            <a:solidFill>
              <a:schemeClr val="tx1">
                <a:lumMod val="75000"/>
                <a:lumOff val="25000"/>
              </a:schemeClr>
            </a:solidFill>
            <a:prstDash val="solid"/>
          </a:ln>
          <a:effectLst/>
        </p:spPr>
        <p:txBody>
          <a:bodyPr lIns="9235" tIns="9235" rIns="9235" bIns="9235" spcCol="1154" anchor="ctr"/>
          <a:lstStyle/>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1050" b="0"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P2P Transactions</a:t>
            </a:r>
          </a:p>
        </p:txBody>
      </p:sp>
      <p:sp>
        <p:nvSpPr>
          <p:cNvPr id="96" name="Freeform: Shape 95">
            <a:extLst>
              <a:ext uri="{FF2B5EF4-FFF2-40B4-BE49-F238E27FC236}">
                <a16:creationId xmlns:a16="http://schemas.microsoft.com/office/drawing/2014/main" id="{F7505CE6-2820-6050-2287-F31C6CCF535E}"/>
              </a:ext>
            </a:extLst>
          </p:cNvPr>
          <p:cNvSpPr/>
          <p:nvPr/>
        </p:nvSpPr>
        <p:spPr>
          <a:xfrm>
            <a:off x="1041943" y="4649158"/>
            <a:ext cx="2093383" cy="366712"/>
          </a:xfrm>
          <a:custGeom>
            <a:avLst/>
            <a:gdLst>
              <a:gd name="connsiteX0" fmla="*/ 0 w 1601399"/>
              <a:gd name="connsiteY0" fmla="*/ 0 h 488426"/>
              <a:gd name="connsiteX1" fmla="*/ 1601399 w 1601399"/>
              <a:gd name="connsiteY1" fmla="*/ 0 h 488426"/>
              <a:gd name="connsiteX2" fmla="*/ 1601399 w 1601399"/>
              <a:gd name="connsiteY2" fmla="*/ 488426 h 488426"/>
              <a:gd name="connsiteX3" fmla="*/ 0 w 1601399"/>
              <a:gd name="connsiteY3" fmla="*/ 488426 h 488426"/>
              <a:gd name="connsiteX4" fmla="*/ 0 w 1601399"/>
              <a:gd name="connsiteY4" fmla="*/ 0 h 48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399" h="488426">
                <a:moveTo>
                  <a:pt x="0" y="0"/>
                </a:moveTo>
                <a:lnTo>
                  <a:pt x="1601399" y="0"/>
                </a:lnTo>
                <a:lnTo>
                  <a:pt x="1601399" y="488426"/>
                </a:lnTo>
                <a:lnTo>
                  <a:pt x="0" y="488426"/>
                </a:lnTo>
                <a:lnTo>
                  <a:pt x="0" y="0"/>
                </a:lnTo>
                <a:close/>
              </a:path>
            </a:pathLst>
          </a:custGeom>
          <a:noFill/>
          <a:ln w="12700" cap="flat" cmpd="sng" algn="ctr">
            <a:solidFill>
              <a:schemeClr val="tx1">
                <a:lumMod val="75000"/>
                <a:lumOff val="25000"/>
              </a:schemeClr>
            </a:solidFill>
            <a:prstDash val="solid"/>
          </a:ln>
          <a:effectLst/>
        </p:spPr>
        <p:txBody>
          <a:bodyPr lIns="9235" tIns="9235" rIns="9235" bIns="9235" spcCol="1154" anchor="ctr"/>
          <a:lstStyle/>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1050" b="0"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3</a:t>
            </a:r>
            <a:r>
              <a:rPr kumimoji="0" lang="en-US" sz="1050" b="0" i="0" u="none" strike="noStrike" kern="0" cap="none" spc="0" normalizeH="0" baseline="3000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rd</a:t>
            </a:r>
            <a:r>
              <a:rPr kumimoji="0" lang="en-US" sz="1050" b="0"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 Party / GDN / MoneyPak</a:t>
            </a:r>
          </a:p>
        </p:txBody>
      </p:sp>
      <p:sp>
        <p:nvSpPr>
          <p:cNvPr id="97" name="Freeform: Shape 96">
            <a:extLst>
              <a:ext uri="{FF2B5EF4-FFF2-40B4-BE49-F238E27FC236}">
                <a16:creationId xmlns:a16="http://schemas.microsoft.com/office/drawing/2014/main" id="{242BDEE0-9090-9FD6-38EC-48CD0A0FAF2B}"/>
              </a:ext>
            </a:extLst>
          </p:cNvPr>
          <p:cNvSpPr/>
          <p:nvPr/>
        </p:nvSpPr>
        <p:spPr>
          <a:xfrm>
            <a:off x="5284427" y="4367701"/>
            <a:ext cx="1445684" cy="648169"/>
          </a:xfrm>
          <a:custGeom>
            <a:avLst/>
            <a:gdLst>
              <a:gd name="connsiteX0" fmla="*/ 0 w 1601399"/>
              <a:gd name="connsiteY0" fmla="*/ 0 h 488426"/>
              <a:gd name="connsiteX1" fmla="*/ 1601399 w 1601399"/>
              <a:gd name="connsiteY1" fmla="*/ 0 h 488426"/>
              <a:gd name="connsiteX2" fmla="*/ 1601399 w 1601399"/>
              <a:gd name="connsiteY2" fmla="*/ 488426 h 488426"/>
              <a:gd name="connsiteX3" fmla="*/ 0 w 1601399"/>
              <a:gd name="connsiteY3" fmla="*/ 488426 h 488426"/>
              <a:gd name="connsiteX4" fmla="*/ 0 w 1601399"/>
              <a:gd name="connsiteY4" fmla="*/ 0 h 48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399" h="488426">
                <a:moveTo>
                  <a:pt x="0" y="0"/>
                </a:moveTo>
                <a:lnTo>
                  <a:pt x="1601399" y="0"/>
                </a:lnTo>
                <a:lnTo>
                  <a:pt x="1601399" y="488426"/>
                </a:lnTo>
                <a:lnTo>
                  <a:pt x="0" y="488426"/>
                </a:lnTo>
                <a:lnTo>
                  <a:pt x="0" y="0"/>
                </a:lnTo>
                <a:close/>
              </a:path>
            </a:pathLst>
          </a:custGeom>
          <a:noFill/>
          <a:ln w="12700" cap="flat" cmpd="sng" algn="ctr">
            <a:solidFill>
              <a:srgbClr val="58B6C0">
                <a:shade val="80000"/>
                <a:hueOff val="0"/>
                <a:satOff val="0"/>
                <a:lumOff val="0"/>
                <a:alphaOff val="0"/>
              </a:srgbClr>
            </a:solidFill>
            <a:prstDash val="solid"/>
          </a:ln>
          <a:effectLst/>
        </p:spPr>
        <p:txBody>
          <a:bodyPr lIns="9235" tIns="9235" rIns="9235" bIns="9235" spcCol="1154" anchor="ctr"/>
          <a:lstStyle/>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9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3</a:t>
            </a:r>
            <a:r>
              <a:rPr kumimoji="0" lang="en-US" sz="900" b="0" i="0" u="none" strike="noStrike" kern="0" cap="none" spc="0" normalizeH="0" baseline="30000" noProof="0">
                <a:ln>
                  <a:noFill/>
                </a:ln>
                <a:solidFill>
                  <a:prstClr val="black">
                    <a:hueOff val="0"/>
                    <a:satOff val="0"/>
                    <a:lumOff val="0"/>
                    <a:alphaOff val="0"/>
                  </a:prstClr>
                </a:solidFill>
                <a:effectLst/>
                <a:uLnTx/>
                <a:uFillTx/>
                <a:latin typeface="Open Sans"/>
                <a:ea typeface="Open Sans"/>
                <a:cs typeface="Open Sans"/>
              </a:rPr>
              <a:t>rd</a:t>
            </a:r>
            <a:r>
              <a:rPr kumimoji="0" lang="en-US" sz="9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 Party Customer Account Master</a:t>
            </a:r>
          </a:p>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Customers: </a:t>
            </a:r>
            <a:r>
              <a:rPr lang="en-US" sz="800" b="1" kern="0">
                <a:solidFill>
                  <a:prstClr val="black">
                    <a:hueOff val="0"/>
                    <a:satOff val="0"/>
                    <a:lumOff val="0"/>
                    <a:alphaOff val="0"/>
                  </a:prstClr>
                </a:solidFill>
                <a:latin typeface="Open Sans"/>
                <a:ea typeface="Open Sans"/>
                <a:cs typeface="Open Sans"/>
              </a:rPr>
              <a:t>4.5M</a:t>
            </a:r>
            <a:endParaRPr lang="en-US" sz="800" b="1"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8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Accounts: </a:t>
            </a:r>
            <a:r>
              <a:rPr lang="en-US" sz="800" b="1" kern="0">
                <a:solidFill>
                  <a:prstClr val="black">
                    <a:hueOff val="0"/>
                    <a:satOff val="0"/>
                    <a:lumOff val="0"/>
                    <a:alphaOff val="0"/>
                  </a:prstClr>
                </a:solidFill>
                <a:latin typeface="Open Sans"/>
                <a:ea typeface="Open Sans"/>
                <a:cs typeface="Open Sans"/>
              </a:rPr>
              <a:t>6.5M</a:t>
            </a:r>
            <a:endParaRPr kumimoji="0" lang="en-US" sz="800" b="1"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endParaRPr>
          </a:p>
        </p:txBody>
      </p:sp>
      <p:cxnSp>
        <p:nvCxnSpPr>
          <p:cNvPr id="102" name="Straight Arrow Connector 101">
            <a:extLst>
              <a:ext uri="{FF2B5EF4-FFF2-40B4-BE49-F238E27FC236}">
                <a16:creationId xmlns:a16="http://schemas.microsoft.com/office/drawing/2014/main" id="{8056C01B-52B9-DA4B-D20B-21A0EBA41FCC}"/>
              </a:ext>
            </a:extLst>
          </p:cNvPr>
          <p:cNvCxnSpPr>
            <a:cxnSpLocks/>
          </p:cNvCxnSpPr>
          <p:nvPr/>
        </p:nvCxnSpPr>
        <p:spPr>
          <a:xfrm>
            <a:off x="3168373" y="4855155"/>
            <a:ext cx="2032754" cy="0"/>
          </a:xfrm>
          <a:prstGeom prst="straightConnector1">
            <a:avLst/>
          </a:prstGeom>
          <a:noFill/>
          <a:ln w="6350" cap="flat" cmpd="sng" algn="ctr">
            <a:solidFill>
              <a:sysClr val="windowText" lastClr="000000">
                <a:shade val="95000"/>
                <a:satMod val="105000"/>
              </a:sysClr>
            </a:solidFill>
            <a:prstDash val="solid"/>
            <a:tailEnd type="arrow"/>
          </a:ln>
          <a:effectLst/>
        </p:spPr>
      </p:cxnSp>
      <p:cxnSp>
        <p:nvCxnSpPr>
          <p:cNvPr id="103" name="Straight Connector 102">
            <a:extLst>
              <a:ext uri="{FF2B5EF4-FFF2-40B4-BE49-F238E27FC236}">
                <a16:creationId xmlns:a16="http://schemas.microsoft.com/office/drawing/2014/main" id="{7B1AD8F4-87DD-16F9-4697-FBFABF707175}"/>
              </a:ext>
            </a:extLst>
          </p:cNvPr>
          <p:cNvCxnSpPr>
            <a:cxnSpLocks/>
          </p:cNvCxnSpPr>
          <p:nvPr/>
        </p:nvCxnSpPr>
        <p:spPr>
          <a:xfrm>
            <a:off x="4533588" y="2187985"/>
            <a:ext cx="3204" cy="2103370"/>
          </a:xfrm>
          <a:prstGeom prst="line">
            <a:avLst/>
          </a:prstGeom>
          <a:ln/>
        </p:spPr>
        <p:style>
          <a:lnRef idx="1">
            <a:schemeClr val="dk1"/>
          </a:lnRef>
          <a:fillRef idx="0">
            <a:schemeClr val="dk1"/>
          </a:fillRef>
          <a:effectRef idx="0">
            <a:schemeClr val="dk1"/>
          </a:effectRef>
          <a:fontRef idx="minor">
            <a:schemeClr val="tx1"/>
          </a:fontRef>
        </p:style>
      </p:cxnSp>
      <p:sp>
        <p:nvSpPr>
          <p:cNvPr id="104" name="Freeform: Shape 103">
            <a:extLst>
              <a:ext uri="{FF2B5EF4-FFF2-40B4-BE49-F238E27FC236}">
                <a16:creationId xmlns:a16="http://schemas.microsoft.com/office/drawing/2014/main" id="{B9CB3F2B-AD21-3BEC-5D8F-9D6BA35B13ED}"/>
              </a:ext>
            </a:extLst>
          </p:cNvPr>
          <p:cNvSpPr/>
          <p:nvPr/>
        </p:nvSpPr>
        <p:spPr>
          <a:xfrm>
            <a:off x="8534842" y="2963084"/>
            <a:ext cx="1445684" cy="648168"/>
          </a:xfrm>
          <a:custGeom>
            <a:avLst/>
            <a:gdLst>
              <a:gd name="connsiteX0" fmla="*/ 0 w 1601399"/>
              <a:gd name="connsiteY0" fmla="*/ 0 h 488426"/>
              <a:gd name="connsiteX1" fmla="*/ 1601399 w 1601399"/>
              <a:gd name="connsiteY1" fmla="*/ 0 h 488426"/>
              <a:gd name="connsiteX2" fmla="*/ 1601399 w 1601399"/>
              <a:gd name="connsiteY2" fmla="*/ 488426 h 488426"/>
              <a:gd name="connsiteX3" fmla="*/ 0 w 1601399"/>
              <a:gd name="connsiteY3" fmla="*/ 488426 h 488426"/>
              <a:gd name="connsiteX4" fmla="*/ 0 w 1601399"/>
              <a:gd name="connsiteY4" fmla="*/ 0 h 48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399" h="488426">
                <a:moveTo>
                  <a:pt x="0" y="0"/>
                </a:moveTo>
                <a:lnTo>
                  <a:pt x="1601399" y="0"/>
                </a:lnTo>
                <a:lnTo>
                  <a:pt x="1601399" y="488426"/>
                </a:lnTo>
                <a:lnTo>
                  <a:pt x="0" y="488426"/>
                </a:lnTo>
                <a:lnTo>
                  <a:pt x="0" y="0"/>
                </a:lnTo>
                <a:close/>
              </a:path>
            </a:pathLst>
          </a:custGeom>
          <a:solidFill>
            <a:sysClr val="window" lastClr="FFFFFF">
              <a:hueOff val="0"/>
              <a:satOff val="0"/>
              <a:lumOff val="0"/>
              <a:alphaOff val="0"/>
            </a:sysClr>
          </a:solidFill>
          <a:ln w="12700" cap="flat" cmpd="sng" algn="ctr">
            <a:solidFill>
              <a:srgbClr val="58B6C0">
                <a:shade val="80000"/>
                <a:hueOff val="0"/>
                <a:satOff val="0"/>
                <a:lumOff val="0"/>
                <a:alphaOff val="0"/>
              </a:srgbClr>
            </a:solidFill>
            <a:prstDash val="solid"/>
          </a:ln>
          <a:effectLst/>
        </p:spPr>
        <p:txBody>
          <a:bodyPr lIns="9235" tIns="9235" rIns="9235" bIns="9235" spcCol="1154" anchor="ctr"/>
          <a:lstStyle/>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9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1</a:t>
            </a:r>
            <a:r>
              <a:rPr kumimoji="0" lang="en-US" sz="900" b="0" i="0" u="none" strike="noStrike" kern="0" cap="none" spc="0" normalizeH="0" baseline="30000" noProof="0">
                <a:ln>
                  <a:noFill/>
                </a:ln>
                <a:solidFill>
                  <a:prstClr val="black">
                    <a:hueOff val="0"/>
                    <a:satOff val="0"/>
                    <a:lumOff val="0"/>
                    <a:alphaOff val="0"/>
                  </a:prstClr>
                </a:solidFill>
                <a:effectLst/>
                <a:uLnTx/>
                <a:uFillTx/>
                <a:latin typeface="Open Sans"/>
                <a:ea typeface="Open Sans"/>
                <a:cs typeface="Open Sans"/>
              </a:rPr>
              <a:t>st</a:t>
            </a:r>
            <a:r>
              <a:rPr kumimoji="0" lang="en-US" sz="9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 Party Alerted</a:t>
            </a:r>
          </a:p>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800" b="1"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Customers: </a:t>
            </a:r>
            <a:r>
              <a:rPr lang="en-US" sz="800" b="1" kern="0">
                <a:solidFill>
                  <a:prstClr val="black">
                    <a:hueOff val="0"/>
                    <a:satOff val="0"/>
                    <a:lumOff val="0"/>
                    <a:alphaOff val="0"/>
                  </a:prstClr>
                </a:solidFill>
                <a:latin typeface="Open Sans"/>
                <a:ea typeface="Open Sans"/>
                <a:cs typeface="Open Sans"/>
              </a:rPr>
              <a:t>487K</a:t>
            </a:r>
            <a:endParaRPr lang="en-US" sz="800" b="1"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800" b="1"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Alerts: </a:t>
            </a:r>
            <a:r>
              <a:rPr lang="en-US" sz="800" b="1" kern="0">
                <a:solidFill>
                  <a:prstClr val="black">
                    <a:hueOff val="0"/>
                    <a:satOff val="0"/>
                    <a:lumOff val="0"/>
                    <a:alphaOff val="0"/>
                  </a:prstClr>
                </a:solidFill>
                <a:latin typeface="Open Sans"/>
                <a:ea typeface="Open Sans"/>
                <a:cs typeface="Open Sans"/>
              </a:rPr>
              <a:t>1.5M</a:t>
            </a:r>
            <a:endParaRPr lang="en-US" sz="800" b="1"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endParaRPr>
          </a:p>
        </p:txBody>
      </p:sp>
      <p:sp>
        <p:nvSpPr>
          <p:cNvPr id="105" name="Freeform: Shape 104">
            <a:extLst>
              <a:ext uri="{FF2B5EF4-FFF2-40B4-BE49-F238E27FC236}">
                <a16:creationId xmlns:a16="http://schemas.microsoft.com/office/drawing/2014/main" id="{0DB57A79-F9FE-AA67-40CB-9467A977B2EB}"/>
              </a:ext>
            </a:extLst>
          </p:cNvPr>
          <p:cNvSpPr/>
          <p:nvPr/>
        </p:nvSpPr>
        <p:spPr>
          <a:xfrm>
            <a:off x="8534843" y="4362664"/>
            <a:ext cx="1445684" cy="648169"/>
          </a:xfrm>
          <a:custGeom>
            <a:avLst/>
            <a:gdLst>
              <a:gd name="connsiteX0" fmla="*/ 0 w 1601399"/>
              <a:gd name="connsiteY0" fmla="*/ 0 h 488426"/>
              <a:gd name="connsiteX1" fmla="*/ 1601399 w 1601399"/>
              <a:gd name="connsiteY1" fmla="*/ 0 h 488426"/>
              <a:gd name="connsiteX2" fmla="*/ 1601399 w 1601399"/>
              <a:gd name="connsiteY2" fmla="*/ 488426 h 488426"/>
              <a:gd name="connsiteX3" fmla="*/ 0 w 1601399"/>
              <a:gd name="connsiteY3" fmla="*/ 488426 h 488426"/>
              <a:gd name="connsiteX4" fmla="*/ 0 w 1601399"/>
              <a:gd name="connsiteY4" fmla="*/ 0 h 48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399" h="488426">
                <a:moveTo>
                  <a:pt x="0" y="0"/>
                </a:moveTo>
                <a:lnTo>
                  <a:pt x="1601399" y="0"/>
                </a:lnTo>
                <a:lnTo>
                  <a:pt x="1601399" y="488426"/>
                </a:lnTo>
                <a:lnTo>
                  <a:pt x="0" y="488426"/>
                </a:lnTo>
                <a:lnTo>
                  <a:pt x="0" y="0"/>
                </a:lnTo>
                <a:close/>
              </a:path>
            </a:pathLst>
          </a:custGeom>
          <a:noFill/>
          <a:ln w="12700" cap="flat" cmpd="sng" algn="ctr">
            <a:solidFill>
              <a:srgbClr val="58B6C0">
                <a:shade val="80000"/>
                <a:hueOff val="0"/>
                <a:satOff val="0"/>
                <a:lumOff val="0"/>
                <a:alphaOff val="0"/>
              </a:srgbClr>
            </a:solidFill>
            <a:prstDash val="solid"/>
          </a:ln>
          <a:effectLst/>
        </p:spPr>
        <p:txBody>
          <a:bodyPr lIns="9235" tIns="9235" rIns="9235" bIns="9235" spcCol="1154" anchor="ctr"/>
          <a:lstStyle/>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9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3</a:t>
            </a:r>
            <a:r>
              <a:rPr kumimoji="0" lang="en-US" sz="900" b="0" i="0" u="none" strike="noStrike" kern="0" cap="none" spc="0" normalizeH="0" baseline="30000" noProof="0">
                <a:ln>
                  <a:noFill/>
                </a:ln>
                <a:solidFill>
                  <a:prstClr val="black">
                    <a:hueOff val="0"/>
                    <a:satOff val="0"/>
                    <a:lumOff val="0"/>
                    <a:alphaOff val="0"/>
                  </a:prstClr>
                </a:solidFill>
                <a:effectLst/>
                <a:uLnTx/>
                <a:uFillTx/>
                <a:latin typeface="Open Sans"/>
                <a:ea typeface="Open Sans"/>
                <a:cs typeface="Open Sans"/>
              </a:rPr>
              <a:t>rd</a:t>
            </a:r>
            <a:r>
              <a:rPr kumimoji="0" lang="en-US" sz="900" b="0"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 Party Alerted</a:t>
            </a:r>
          </a:p>
          <a:p>
            <a:pPr algn="ctr" defTabSz="646481">
              <a:lnSpc>
                <a:spcPct val="90000"/>
              </a:lnSpc>
              <a:spcAft>
                <a:spcPct val="35000"/>
              </a:spcAft>
              <a:defRPr/>
            </a:pPr>
            <a:r>
              <a:rPr kumimoji="0" lang="en-US" sz="800" b="1"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Customers: </a:t>
            </a:r>
            <a:r>
              <a:rPr lang="en-US" sz="800" b="1" kern="0">
                <a:solidFill>
                  <a:prstClr val="black">
                    <a:hueOff val="0"/>
                    <a:satOff val="0"/>
                    <a:lumOff val="0"/>
                    <a:alphaOff val="0"/>
                  </a:prstClr>
                </a:solidFill>
                <a:latin typeface="Open Sans"/>
                <a:ea typeface="Open Sans"/>
                <a:cs typeface="Open Sans"/>
              </a:rPr>
              <a:t> 14K</a:t>
            </a:r>
            <a:endParaRPr lang="en-US" sz="800" b="1"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800" b="1"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rPr>
              <a:t>Alerts: </a:t>
            </a:r>
            <a:r>
              <a:rPr lang="en-US" sz="800" b="1" kern="0">
                <a:solidFill>
                  <a:prstClr val="black">
                    <a:hueOff val="0"/>
                    <a:satOff val="0"/>
                    <a:lumOff val="0"/>
                    <a:alphaOff val="0"/>
                  </a:prstClr>
                </a:solidFill>
                <a:latin typeface="Open Sans"/>
                <a:ea typeface="Open Sans"/>
                <a:cs typeface="Open Sans"/>
              </a:rPr>
              <a:t>132K</a:t>
            </a:r>
            <a:endParaRPr kumimoji="0" lang="en-US" sz="800" b="1" i="0" u="none" strike="noStrike" kern="0" cap="none" spc="0" normalizeH="0" baseline="0" noProof="0">
              <a:ln>
                <a:noFill/>
              </a:ln>
              <a:solidFill>
                <a:prstClr val="black">
                  <a:hueOff val="0"/>
                  <a:satOff val="0"/>
                  <a:lumOff val="0"/>
                  <a:alphaOff val="0"/>
                </a:prstClr>
              </a:solidFill>
              <a:effectLst/>
              <a:uLnTx/>
              <a:uFillTx/>
              <a:latin typeface="Open Sans"/>
              <a:ea typeface="Open Sans"/>
              <a:cs typeface="Open Sans"/>
            </a:endParaRPr>
          </a:p>
        </p:txBody>
      </p:sp>
      <p:sp>
        <p:nvSpPr>
          <p:cNvPr id="112" name="TextBox 111">
            <a:extLst>
              <a:ext uri="{FF2B5EF4-FFF2-40B4-BE49-F238E27FC236}">
                <a16:creationId xmlns:a16="http://schemas.microsoft.com/office/drawing/2014/main" id="{C8425E57-60C8-A8EE-66C1-E483E77075B8}"/>
              </a:ext>
            </a:extLst>
          </p:cNvPr>
          <p:cNvSpPr txBox="1"/>
          <p:nvPr/>
        </p:nvSpPr>
        <p:spPr>
          <a:xfrm>
            <a:off x="4825899" y="4670321"/>
            <a:ext cx="750455" cy="184834"/>
          </a:xfrm>
          <a:prstGeom prst="rect">
            <a:avLst/>
          </a:prstGeom>
          <a:noFill/>
        </p:spPr>
        <p:txBody>
          <a:bodyPr lIns="0" tIns="0" rIns="0" bIns="0" anchor="t"/>
          <a:lstStyle/>
          <a:p>
            <a:pPr>
              <a:defRPr/>
            </a:pPr>
            <a:r>
              <a:rPr lang="en-US" sz="900" b="1">
                <a:solidFill>
                  <a:prstClr val="black"/>
                </a:solidFill>
                <a:latin typeface="Open Sans"/>
                <a:ea typeface="Open Sans"/>
                <a:cs typeface="Open Sans"/>
              </a:rPr>
              <a:t>25M</a:t>
            </a:r>
            <a:endParaRPr lang="en-US" sz="900" b="1">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TextBox 112">
            <a:extLst>
              <a:ext uri="{FF2B5EF4-FFF2-40B4-BE49-F238E27FC236}">
                <a16:creationId xmlns:a16="http://schemas.microsoft.com/office/drawing/2014/main" id="{02769978-E3D2-DBCB-F3A3-AB91C1FBADB7}"/>
              </a:ext>
            </a:extLst>
          </p:cNvPr>
          <p:cNvSpPr txBox="1"/>
          <p:nvPr/>
        </p:nvSpPr>
        <p:spPr>
          <a:xfrm>
            <a:off x="4808888" y="3101017"/>
            <a:ext cx="750455" cy="184834"/>
          </a:xfrm>
          <a:prstGeom prst="rect">
            <a:avLst/>
          </a:prstGeom>
          <a:noFill/>
        </p:spPr>
        <p:txBody>
          <a:bodyPr lIns="0" tIns="0" rIns="0" bIns="0" anchor="t"/>
          <a:lstStyle/>
          <a:p>
            <a:pPr>
              <a:defRPr/>
            </a:pPr>
            <a:r>
              <a:rPr lang="en-US" sz="900" b="1">
                <a:latin typeface="Open Sans"/>
                <a:ea typeface="Open Sans"/>
                <a:cs typeface="Open Sans"/>
              </a:rPr>
              <a:t>2.3B</a:t>
            </a:r>
          </a:p>
        </p:txBody>
      </p:sp>
      <p:cxnSp>
        <p:nvCxnSpPr>
          <p:cNvPr id="114" name="Straight Arrow Connector 113">
            <a:extLst>
              <a:ext uri="{FF2B5EF4-FFF2-40B4-BE49-F238E27FC236}">
                <a16:creationId xmlns:a16="http://schemas.microsoft.com/office/drawing/2014/main" id="{0E48A929-13FA-D42F-AAC2-5382BF823333}"/>
              </a:ext>
            </a:extLst>
          </p:cNvPr>
          <p:cNvCxnSpPr>
            <a:cxnSpLocks/>
          </p:cNvCxnSpPr>
          <p:nvPr/>
        </p:nvCxnSpPr>
        <p:spPr>
          <a:xfrm>
            <a:off x="6761848" y="3287164"/>
            <a:ext cx="1739702" cy="0"/>
          </a:xfrm>
          <a:prstGeom prst="straightConnector1">
            <a:avLst/>
          </a:prstGeom>
          <a:noFill/>
          <a:ln w="6350" cap="flat" cmpd="sng" algn="ctr">
            <a:solidFill>
              <a:sysClr val="windowText" lastClr="000000">
                <a:shade val="95000"/>
                <a:satMod val="105000"/>
              </a:sysClr>
            </a:solidFill>
            <a:prstDash val="solid"/>
            <a:tailEnd type="arrow"/>
          </a:ln>
          <a:effectLst/>
        </p:spPr>
      </p:cxnSp>
      <p:cxnSp>
        <p:nvCxnSpPr>
          <p:cNvPr id="115" name="Straight Arrow Connector 114">
            <a:extLst>
              <a:ext uri="{FF2B5EF4-FFF2-40B4-BE49-F238E27FC236}">
                <a16:creationId xmlns:a16="http://schemas.microsoft.com/office/drawing/2014/main" id="{79F29165-B47D-8BD9-A630-D48A7571C061}"/>
              </a:ext>
            </a:extLst>
          </p:cNvPr>
          <p:cNvCxnSpPr>
            <a:cxnSpLocks/>
          </p:cNvCxnSpPr>
          <p:nvPr/>
        </p:nvCxnSpPr>
        <p:spPr>
          <a:xfrm>
            <a:off x="6730111" y="4866167"/>
            <a:ext cx="1739702" cy="0"/>
          </a:xfrm>
          <a:prstGeom prst="straightConnector1">
            <a:avLst/>
          </a:prstGeom>
          <a:noFill/>
          <a:ln w="6350" cap="flat" cmpd="sng" algn="ctr">
            <a:solidFill>
              <a:sysClr val="windowText" lastClr="000000">
                <a:shade val="95000"/>
                <a:satMod val="105000"/>
              </a:sysClr>
            </a:solidFill>
            <a:prstDash val="solid"/>
            <a:tailEnd type="arrow"/>
          </a:ln>
          <a:effectLst/>
        </p:spPr>
      </p:cxnSp>
      <p:sp>
        <p:nvSpPr>
          <p:cNvPr id="118" name="TextBox 117">
            <a:extLst>
              <a:ext uri="{FF2B5EF4-FFF2-40B4-BE49-F238E27FC236}">
                <a16:creationId xmlns:a16="http://schemas.microsoft.com/office/drawing/2014/main" id="{D4A540FB-AC6C-2F98-87BF-4C583D8651FB}"/>
              </a:ext>
            </a:extLst>
          </p:cNvPr>
          <p:cNvSpPr txBox="1"/>
          <p:nvPr/>
        </p:nvSpPr>
        <p:spPr>
          <a:xfrm>
            <a:off x="7389215" y="3101017"/>
            <a:ext cx="750455" cy="184834"/>
          </a:xfrm>
          <a:prstGeom prst="rect">
            <a:avLst/>
          </a:prstGeom>
          <a:noFill/>
        </p:spPr>
        <p:txBody>
          <a:bodyPr lIns="0" tIns="0" rIns="0" bIns="0"/>
          <a:lstStyle/>
          <a:p>
            <a:pPr>
              <a:defRPr/>
            </a:pPr>
            <a:r>
              <a:rPr lang="en-US" sz="900" b="1">
                <a:solidFill>
                  <a:prstClr val="black"/>
                </a:solidFill>
                <a:latin typeface="Open Sans" panose="020B0606030504020204" pitchFamily="34" charset="0"/>
                <a:ea typeface="Open Sans" panose="020B0606030504020204" pitchFamily="34" charset="0"/>
                <a:cs typeface="Open Sans" panose="020B0606030504020204" pitchFamily="34" charset="0"/>
              </a:rPr>
              <a:t>19 Rules</a:t>
            </a:r>
          </a:p>
        </p:txBody>
      </p:sp>
      <p:sp>
        <p:nvSpPr>
          <p:cNvPr id="119" name="TextBox 118">
            <a:extLst>
              <a:ext uri="{FF2B5EF4-FFF2-40B4-BE49-F238E27FC236}">
                <a16:creationId xmlns:a16="http://schemas.microsoft.com/office/drawing/2014/main" id="{87689842-0618-DC0F-5D0A-EDCB4E29903B}"/>
              </a:ext>
            </a:extLst>
          </p:cNvPr>
          <p:cNvSpPr txBox="1"/>
          <p:nvPr/>
        </p:nvSpPr>
        <p:spPr>
          <a:xfrm>
            <a:off x="7024129" y="4633593"/>
            <a:ext cx="1416737" cy="145831"/>
          </a:xfrm>
          <a:prstGeom prst="rect">
            <a:avLst/>
          </a:prstGeom>
          <a:noFill/>
        </p:spPr>
        <p:txBody>
          <a:bodyPr lIns="0" tIns="0" rIns="0" bIns="0" anchor="t"/>
          <a:lstStyle/>
          <a:p>
            <a:pPr>
              <a:defRPr/>
            </a:pPr>
            <a:r>
              <a:rPr lang="en-US" sz="900" b="1">
                <a:solidFill>
                  <a:prstClr val="black"/>
                </a:solidFill>
                <a:latin typeface="Open Sans"/>
                <a:ea typeface="Open Sans"/>
                <a:cs typeface="Open Sans"/>
              </a:rPr>
              <a:t>11/19 Applicable Rules</a:t>
            </a:r>
          </a:p>
        </p:txBody>
      </p:sp>
      <p:sp>
        <p:nvSpPr>
          <p:cNvPr id="5" name="Title 2">
            <a:extLst>
              <a:ext uri="{FF2B5EF4-FFF2-40B4-BE49-F238E27FC236}">
                <a16:creationId xmlns:a16="http://schemas.microsoft.com/office/drawing/2014/main" id="{0B89C181-0420-6465-928C-F893A520DCE9}"/>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a:solidFill>
                  <a:prstClr val="black"/>
                </a:solidFill>
                <a:latin typeface="Open Sans" panose="020B0606030504020204" pitchFamily="34" charset="0"/>
                <a:ea typeface="Open Sans" panose="020B0606030504020204" pitchFamily="34" charset="0"/>
                <a:cs typeface="Open Sans" panose="020B0606030504020204" pitchFamily="34" charset="0"/>
              </a:rPr>
              <a:t>Transaction-to-Alert Generation Methodology</a:t>
            </a:r>
          </a:p>
        </p:txBody>
      </p:sp>
      <p:sp>
        <p:nvSpPr>
          <p:cNvPr id="7" name="object 4">
            <a:extLst>
              <a:ext uri="{FF2B5EF4-FFF2-40B4-BE49-F238E27FC236}">
                <a16:creationId xmlns:a16="http://schemas.microsoft.com/office/drawing/2014/main" id="{20CAFC00-2478-3C40-850C-8D6881C39D69}"/>
              </a:ext>
            </a:extLst>
          </p:cNvPr>
          <p:cNvSpPr txBox="1"/>
          <p:nvPr/>
        </p:nvSpPr>
        <p:spPr>
          <a:xfrm>
            <a:off x="456742" y="712644"/>
            <a:ext cx="10835491" cy="512256"/>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kumimoji="0" lang="en-US" sz="1400" b="0" i="0" u="none" strike="noStrike" kern="1200" cap="none" spc="0" normalizeH="0" baseline="0" noProof="0">
                <a:ln>
                  <a:noFill/>
                </a:ln>
                <a:solidFill>
                  <a:schemeClr val="accent6">
                    <a:lumMod val="50000"/>
                  </a:schemeClr>
                </a:solidFill>
                <a:effectLst/>
                <a:uLnTx/>
                <a:uFillTx/>
                <a:ea typeface="Open Sans"/>
                <a:cs typeface="Open Sans"/>
              </a:rPr>
              <a:t>DTBA received transaction, account, and customer data across multiple sources. </a:t>
            </a:r>
            <a:r>
              <a:rPr lang="en-US">
                <a:solidFill>
                  <a:schemeClr val="accent6">
                    <a:lumMod val="50000"/>
                  </a:schemeClr>
                </a:solidFill>
                <a:ea typeface="Open Sans"/>
                <a:cs typeface="Open Sans"/>
              </a:rPr>
              <a:t>1.6M alerts </a:t>
            </a:r>
            <a:r>
              <a:rPr kumimoji="0" lang="en-US" sz="1400" b="0" i="0" u="none" strike="noStrike" kern="1200" cap="none" spc="0" normalizeH="0" baseline="0" noProof="0">
                <a:ln>
                  <a:noFill/>
                </a:ln>
                <a:solidFill>
                  <a:schemeClr val="accent6">
                    <a:lumMod val="50000"/>
                  </a:schemeClr>
                </a:solidFill>
                <a:effectLst/>
                <a:uLnTx/>
                <a:uFillTx/>
                <a:ea typeface="Open Sans"/>
                <a:cs typeface="Open Sans"/>
              </a:rPr>
              <a:t>across ~501K customers were generated based on 19 rules developed</a:t>
            </a:r>
            <a:r>
              <a:rPr lang="en-US">
                <a:solidFill>
                  <a:schemeClr val="accent6">
                    <a:lumMod val="50000"/>
                  </a:schemeClr>
                </a:solidFill>
                <a:ea typeface="Open Sans"/>
                <a:cs typeface="Open Sans"/>
              </a:rPr>
              <a:t> and tailored for the Lookback</a:t>
            </a:r>
            <a:endParaRPr kumimoji="0" lang="en-US" sz="1400" b="0" i="0" u="none" strike="noStrike" kern="1200" cap="none" spc="0" normalizeH="0" baseline="0" noProof="0">
              <a:ln>
                <a:noFill/>
              </a:ln>
              <a:solidFill>
                <a:schemeClr val="accent6">
                  <a:lumMod val="50000"/>
                </a:schemeClr>
              </a:solidFill>
              <a:effectLst/>
              <a:uLnTx/>
              <a:uFillTx/>
              <a:ea typeface="Open Sans"/>
              <a:cs typeface="Open Sans"/>
            </a:endParaRPr>
          </a:p>
        </p:txBody>
      </p:sp>
      <p:sp>
        <p:nvSpPr>
          <p:cNvPr id="10" name="Rectangle 9">
            <a:extLst>
              <a:ext uri="{FF2B5EF4-FFF2-40B4-BE49-F238E27FC236}">
                <a16:creationId xmlns:a16="http://schemas.microsoft.com/office/drawing/2014/main" id="{F673E8C5-7FB1-9476-58E4-5B6ECF4C04DD}"/>
              </a:ext>
            </a:extLst>
          </p:cNvPr>
          <p:cNvSpPr/>
          <p:nvPr/>
        </p:nvSpPr>
        <p:spPr>
          <a:xfrm>
            <a:off x="1254400" y="5465073"/>
            <a:ext cx="2772408" cy="307777"/>
          </a:xfrm>
          <a:prstGeom prst="rect">
            <a:avLst/>
          </a:prstGeom>
          <a:ln>
            <a:noFill/>
          </a:ln>
        </p:spPr>
        <p:txBody>
          <a:bodyPr wrap="square" lIns="91440" tIns="45720" rIns="91440" bIns="45720" anchor="t">
            <a:spAutoFit/>
          </a:bodyPr>
          <a:lstStyle/>
          <a:p>
            <a:pPr>
              <a:defRPr/>
            </a:pPr>
            <a:r>
              <a:rPr lang="en-US" sz="1400" b="1">
                <a:solidFill>
                  <a:schemeClr val="accent1">
                    <a:lumMod val="50000"/>
                  </a:schemeClr>
                </a:solidFill>
                <a:latin typeface="Open Sans"/>
                <a:ea typeface="Open Sans"/>
                <a:cs typeface="Open Sans"/>
              </a:rPr>
              <a:t>~52.5M Alerted Transactions</a:t>
            </a:r>
            <a:endParaRPr lang="en-US" sz="1400" b="1" i="0" u="none" strike="noStrike" kern="1200" cap="none" spc="0" normalizeH="0" baseline="0" noProof="0">
              <a:ln>
                <a:noFill/>
              </a:ln>
              <a:solidFill>
                <a:schemeClr val="accent1">
                  <a:lumMod val="50000"/>
                </a:schemeClr>
              </a:solidFill>
              <a:effectLst/>
              <a:uLnTx/>
              <a:uFillTx/>
              <a:latin typeface="Open Sans"/>
              <a:ea typeface="Open Sans"/>
              <a:cs typeface="Open Sans"/>
            </a:endParaRPr>
          </a:p>
        </p:txBody>
      </p:sp>
      <p:sp>
        <p:nvSpPr>
          <p:cNvPr id="11" name="TextBox 10">
            <a:extLst>
              <a:ext uri="{FF2B5EF4-FFF2-40B4-BE49-F238E27FC236}">
                <a16:creationId xmlns:a16="http://schemas.microsoft.com/office/drawing/2014/main" id="{09F131CF-B030-347A-7607-56ED2CBC8891}"/>
              </a:ext>
            </a:extLst>
          </p:cNvPr>
          <p:cNvSpPr txBox="1"/>
          <p:nvPr/>
        </p:nvSpPr>
        <p:spPr>
          <a:xfrm>
            <a:off x="1385572" y="5768734"/>
            <a:ext cx="2207352" cy="153888"/>
          </a:xfrm>
          <a:prstGeom prst="rect">
            <a:avLst/>
          </a:prstGeom>
          <a:noFill/>
          <a:ln>
            <a:noFill/>
          </a:ln>
        </p:spPr>
        <p:txBody>
          <a:bodyPr wrap="square" lIns="45720" tIns="0" rIns="45720" bIns="0" rtlCol="0" anchor="t">
            <a:spAutoFit/>
          </a:bodyPr>
          <a:lstStyle/>
          <a:p>
            <a:pPr algn="ctr"/>
            <a:r>
              <a:rPr lang="en-US" sz="1000">
                <a:latin typeface="Open Sans"/>
                <a:ea typeface="Open Sans"/>
                <a:cs typeface="Open Sans"/>
              </a:rPr>
              <a:t> across </a:t>
            </a:r>
            <a:r>
              <a:rPr lang="en-US" sz="1000" b="1">
                <a:latin typeface="Open Sans"/>
                <a:ea typeface="Open Sans"/>
                <a:cs typeface="Open Sans"/>
              </a:rPr>
              <a:t>7 data sources</a:t>
            </a:r>
          </a:p>
        </p:txBody>
      </p:sp>
      <p:sp>
        <p:nvSpPr>
          <p:cNvPr id="15" name="Rectangle 14">
            <a:extLst>
              <a:ext uri="{FF2B5EF4-FFF2-40B4-BE49-F238E27FC236}">
                <a16:creationId xmlns:a16="http://schemas.microsoft.com/office/drawing/2014/main" id="{3FC392A1-0CE6-FEA8-1B58-2F084BDBFB8C}"/>
              </a:ext>
            </a:extLst>
          </p:cNvPr>
          <p:cNvSpPr/>
          <p:nvPr/>
        </p:nvSpPr>
        <p:spPr>
          <a:xfrm>
            <a:off x="5025630" y="5486174"/>
            <a:ext cx="2211807" cy="307777"/>
          </a:xfrm>
          <a:prstGeom prst="rect">
            <a:avLst/>
          </a:prstGeom>
          <a:ln>
            <a:no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chemeClr val="accent1">
                    <a:lumMod val="50000"/>
                  </a:schemeClr>
                </a:solidFill>
                <a:latin typeface="Open Sans"/>
                <a:ea typeface="Open Sans"/>
                <a:cs typeface="Open Sans"/>
              </a:rPr>
              <a:t>~973K Accounts</a:t>
            </a:r>
            <a:endParaRPr lang="en-US" sz="1400" b="1" i="0" u="none" strike="noStrike" kern="1200" cap="none" spc="0" normalizeH="0" baseline="0" noProof="0">
              <a:ln>
                <a:noFill/>
              </a:ln>
              <a:solidFill>
                <a:schemeClr val="accent1">
                  <a:lumMod val="50000"/>
                </a:schemeClr>
              </a:solidFill>
              <a:effectLst/>
              <a:uLnTx/>
              <a:uFillTx/>
              <a:latin typeface="Open Sans"/>
              <a:ea typeface="Open Sans"/>
              <a:cs typeface="Open Sans"/>
            </a:endParaRPr>
          </a:p>
        </p:txBody>
      </p:sp>
      <p:sp>
        <p:nvSpPr>
          <p:cNvPr id="16" name="TextBox 15">
            <a:extLst>
              <a:ext uri="{FF2B5EF4-FFF2-40B4-BE49-F238E27FC236}">
                <a16:creationId xmlns:a16="http://schemas.microsoft.com/office/drawing/2014/main" id="{18CC90D1-032F-CB6A-F3D0-D78834EFFD95}"/>
              </a:ext>
            </a:extLst>
          </p:cNvPr>
          <p:cNvSpPr txBox="1"/>
          <p:nvPr/>
        </p:nvSpPr>
        <p:spPr>
          <a:xfrm>
            <a:off x="4922856" y="5782702"/>
            <a:ext cx="2455523" cy="307777"/>
          </a:xfrm>
          <a:prstGeom prst="rect">
            <a:avLst/>
          </a:prstGeom>
          <a:noFill/>
          <a:ln>
            <a:noFill/>
          </a:ln>
        </p:spPr>
        <p:txBody>
          <a:bodyPr wrap="square" lIns="45720" tIns="0" rIns="45720" bIns="0" rtlCol="0" anchor="t">
            <a:spAutoFit/>
          </a:bodyPr>
          <a:lstStyle/>
          <a:p>
            <a:pPr algn="ctr"/>
            <a:r>
              <a:rPr lang="en-US" sz="1000">
                <a:latin typeface="Open Sans" panose="020B0606030504020204" pitchFamily="34" charset="0"/>
                <a:ea typeface="Open Sans" panose="020B0606030504020204" pitchFamily="34" charset="0"/>
                <a:cs typeface="Open Sans" panose="020B0606030504020204" pitchFamily="34" charset="0"/>
              </a:rPr>
              <a:t>associated with ~501K alerted customers</a:t>
            </a:r>
            <a:endParaRPr lang="en-US" sz="1000" b="1">
              <a:latin typeface="Open Sans" panose="020B0606030504020204" pitchFamily="34"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id="{33D73871-D1AC-B6BE-3A40-4DEA9A0BB6E1}"/>
              </a:ext>
            </a:extLst>
          </p:cNvPr>
          <p:cNvSpPr/>
          <p:nvPr/>
        </p:nvSpPr>
        <p:spPr>
          <a:xfrm>
            <a:off x="9056491" y="5465073"/>
            <a:ext cx="1848069" cy="307777"/>
          </a:xfrm>
          <a:prstGeom prst="rect">
            <a:avLst/>
          </a:prstGeom>
          <a:ln>
            <a:noFill/>
          </a:ln>
        </p:spPr>
        <p:txBody>
          <a:bodyPr wrap="square" lIns="91440" tIns="45720" rIns="91440" bIns="45720" anchor="t">
            <a:spAutoFit/>
          </a:bodyPr>
          <a:lstStyle/>
          <a:p>
            <a:pPr>
              <a:defRPr/>
            </a:pPr>
            <a:r>
              <a:rPr lang="en-US" sz="1400" b="1">
                <a:solidFill>
                  <a:schemeClr val="accent1">
                    <a:lumMod val="50000"/>
                  </a:schemeClr>
                </a:solidFill>
                <a:latin typeface="Open Sans"/>
                <a:ea typeface="Open Sans"/>
                <a:cs typeface="Open Sans"/>
              </a:rPr>
              <a:t>~28.5K Customers</a:t>
            </a:r>
            <a:endParaRPr lang="en-US" sz="1400" b="1" i="0" u="none" strike="noStrike" kern="1200" cap="none" spc="0" normalizeH="0" baseline="0" noProof="0">
              <a:ln>
                <a:noFill/>
              </a:ln>
              <a:solidFill>
                <a:schemeClr val="accent1">
                  <a:lumMod val="50000"/>
                </a:schemeClr>
              </a:solidFill>
              <a:effectLst/>
              <a:uLnTx/>
              <a:uFillTx/>
              <a:latin typeface="Open Sans"/>
              <a:ea typeface="Open Sans"/>
              <a:cs typeface="Open Sans"/>
            </a:endParaRPr>
          </a:p>
        </p:txBody>
      </p:sp>
      <p:sp>
        <p:nvSpPr>
          <p:cNvPr id="20" name="TextBox 19">
            <a:extLst>
              <a:ext uri="{FF2B5EF4-FFF2-40B4-BE49-F238E27FC236}">
                <a16:creationId xmlns:a16="http://schemas.microsoft.com/office/drawing/2014/main" id="{5BD66FFD-10FE-4661-A37F-F75CEE4CABD4}"/>
              </a:ext>
            </a:extLst>
          </p:cNvPr>
          <p:cNvSpPr txBox="1"/>
          <p:nvPr/>
        </p:nvSpPr>
        <p:spPr>
          <a:xfrm>
            <a:off x="8752763" y="5782703"/>
            <a:ext cx="2455523" cy="153888"/>
          </a:xfrm>
          <a:prstGeom prst="rect">
            <a:avLst/>
          </a:prstGeom>
          <a:noFill/>
          <a:ln>
            <a:noFill/>
          </a:ln>
        </p:spPr>
        <p:txBody>
          <a:bodyPr wrap="square" lIns="45720" tIns="0" rIns="45720" bIns="0" rtlCol="0" anchor="t">
            <a:spAutoFit/>
          </a:bodyPr>
          <a:lstStyle/>
          <a:p>
            <a:pPr algn="ctr"/>
            <a:r>
              <a:rPr lang="en-US" sz="1000">
                <a:latin typeface="Open Sans"/>
                <a:ea typeface="Open Sans"/>
                <a:cs typeface="Open Sans"/>
              </a:rPr>
              <a:t>alerted for 4 or more rules </a:t>
            </a:r>
          </a:p>
        </p:txBody>
      </p:sp>
      <p:grpSp>
        <p:nvGrpSpPr>
          <p:cNvPr id="28" name="Graphic 4">
            <a:extLst>
              <a:ext uri="{FF2B5EF4-FFF2-40B4-BE49-F238E27FC236}">
                <a16:creationId xmlns:a16="http://schemas.microsoft.com/office/drawing/2014/main" id="{942528E8-DEC6-AFBF-F2AF-B3F24999145A}"/>
              </a:ext>
            </a:extLst>
          </p:cNvPr>
          <p:cNvGrpSpPr/>
          <p:nvPr/>
        </p:nvGrpSpPr>
        <p:grpSpPr>
          <a:xfrm>
            <a:off x="757859" y="5499075"/>
            <a:ext cx="492858" cy="492795"/>
            <a:chOff x="7802113" y="3339623"/>
            <a:chExt cx="361670" cy="361333"/>
          </a:xfrm>
          <a:solidFill>
            <a:schemeClr val="accent1">
              <a:lumMod val="50000"/>
            </a:schemeClr>
          </a:solidFill>
        </p:grpSpPr>
        <p:sp>
          <p:nvSpPr>
            <p:cNvPr id="29" name="Graphic 4">
              <a:extLst>
                <a:ext uri="{FF2B5EF4-FFF2-40B4-BE49-F238E27FC236}">
                  <a16:creationId xmlns:a16="http://schemas.microsoft.com/office/drawing/2014/main" id="{693ACE76-AAED-FA2C-F16E-D347D798CB15}"/>
                </a:ext>
              </a:extLst>
            </p:cNvPr>
            <p:cNvSpPr/>
            <p:nvPr/>
          </p:nvSpPr>
          <p:spPr>
            <a:xfrm>
              <a:off x="7802113" y="3339623"/>
              <a:ext cx="361670" cy="361333"/>
            </a:xfrm>
            <a:custGeom>
              <a:avLst/>
              <a:gdLst>
                <a:gd name="connsiteX0" fmla="*/ 180836 w 361670"/>
                <a:gd name="connsiteY0" fmla="*/ 0 h 361333"/>
                <a:gd name="connsiteX1" fmla="*/ 0 w 361670"/>
                <a:gd name="connsiteY1" fmla="*/ 180667 h 361333"/>
                <a:gd name="connsiteX2" fmla="*/ 180836 w 361670"/>
                <a:gd name="connsiteY2" fmla="*/ 361333 h 361333"/>
                <a:gd name="connsiteX3" fmla="*/ 361670 w 361670"/>
                <a:gd name="connsiteY3" fmla="*/ 180667 h 361333"/>
                <a:gd name="connsiteX4" fmla="*/ 180836 w 361670"/>
                <a:gd name="connsiteY4" fmla="*/ 0 h 361333"/>
                <a:gd name="connsiteX5" fmla="*/ 180836 w 361670"/>
                <a:gd name="connsiteY5" fmla="*/ 349204 h 361333"/>
                <a:gd name="connsiteX6" fmla="*/ 12780 w 361670"/>
                <a:gd name="connsiteY6" fmla="*/ 181305 h 361333"/>
                <a:gd name="connsiteX7" fmla="*/ 180836 w 361670"/>
                <a:gd name="connsiteY7" fmla="*/ 13406 h 361333"/>
                <a:gd name="connsiteX8" fmla="*/ 348890 w 361670"/>
                <a:gd name="connsiteY8" fmla="*/ 181305 h 361333"/>
                <a:gd name="connsiteX9" fmla="*/ 180836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6" y="0"/>
                  </a:moveTo>
                  <a:cubicBezTo>
                    <a:pt x="80513" y="0"/>
                    <a:pt x="0" y="81077"/>
                    <a:pt x="0" y="180667"/>
                  </a:cubicBezTo>
                  <a:cubicBezTo>
                    <a:pt x="0" y="280895"/>
                    <a:pt x="81152" y="361333"/>
                    <a:pt x="180836" y="361333"/>
                  </a:cubicBezTo>
                  <a:cubicBezTo>
                    <a:pt x="281157" y="361333"/>
                    <a:pt x="361670" y="280257"/>
                    <a:pt x="361670" y="180667"/>
                  </a:cubicBezTo>
                  <a:cubicBezTo>
                    <a:pt x="361670" y="81077"/>
                    <a:pt x="280518" y="0"/>
                    <a:pt x="180836" y="0"/>
                  </a:cubicBezTo>
                  <a:close/>
                  <a:moveTo>
                    <a:pt x="180836" y="349204"/>
                  </a:moveTo>
                  <a:cubicBezTo>
                    <a:pt x="88181" y="349204"/>
                    <a:pt x="12780" y="273873"/>
                    <a:pt x="12780" y="181305"/>
                  </a:cubicBezTo>
                  <a:cubicBezTo>
                    <a:pt x="12780" y="88738"/>
                    <a:pt x="88181" y="13406"/>
                    <a:pt x="180836" y="13406"/>
                  </a:cubicBezTo>
                  <a:cubicBezTo>
                    <a:pt x="273490" y="13406"/>
                    <a:pt x="348890" y="88738"/>
                    <a:pt x="348890" y="181305"/>
                  </a:cubicBezTo>
                  <a:cubicBezTo>
                    <a:pt x="348890" y="273873"/>
                    <a:pt x="273490" y="349204"/>
                    <a:pt x="180836" y="349204"/>
                  </a:cubicBezTo>
                  <a:close/>
                </a:path>
              </a:pathLst>
            </a:custGeom>
            <a:grpFill/>
            <a:ln w="6390" cap="flat">
              <a:noFill/>
              <a:prstDash val="solid"/>
              <a:miter/>
            </a:ln>
          </p:spPr>
          <p:txBody>
            <a:bodyPr rtlCol="0" anchor="ctr"/>
            <a:lstStyle/>
            <a:p>
              <a:endParaRPr lang="en-US"/>
            </a:p>
          </p:txBody>
        </p:sp>
        <p:sp>
          <p:nvSpPr>
            <p:cNvPr id="30" name="Graphic 4">
              <a:extLst>
                <a:ext uri="{FF2B5EF4-FFF2-40B4-BE49-F238E27FC236}">
                  <a16:creationId xmlns:a16="http://schemas.microsoft.com/office/drawing/2014/main" id="{82D38685-56B8-6411-EDFB-3896EFE1BECA}"/>
                </a:ext>
              </a:extLst>
            </p:cNvPr>
            <p:cNvSpPr/>
            <p:nvPr/>
          </p:nvSpPr>
          <p:spPr>
            <a:xfrm>
              <a:off x="7956749" y="3479433"/>
              <a:ext cx="144413" cy="144277"/>
            </a:xfrm>
            <a:custGeom>
              <a:avLst/>
              <a:gdLst>
                <a:gd name="connsiteX0" fmla="*/ 72207 w 144413"/>
                <a:gd name="connsiteY0" fmla="*/ 0 h 144277"/>
                <a:gd name="connsiteX1" fmla="*/ 0 w 144413"/>
                <a:gd name="connsiteY1" fmla="*/ 72139 h 144277"/>
                <a:gd name="connsiteX2" fmla="*/ 72207 w 144413"/>
                <a:gd name="connsiteY2" fmla="*/ 144278 h 144277"/>
                <a:gd name="connsiteX3" fmla="*/ 144413 w 144413"/>
                <a:gd name="connsiteY3" fmla="*/ 72139 h 144277"/>
                <a:gd name="connsiteX4" fmla="*/ 72207 w 144413"/>
                <a:gd name="connsiteY4" fmla="*/ 0 h 144277"/>
                <a:gd name="connsiteX5" fmla="*/ 72207 w 144413"/>
                <a:gd name="connsiteY5" fmla="*/ 131510 h 144277"/>
                <a:gd name="connsiteX6" fmla="*/ 12780 w 144413"/>
                <a:gd name="connsiteY6" fmla="*/ 72139 h 144277"/>
                <a:gd name="connsiteX7" fmla="*/ 72207 w 144413"/>
                <a:gd name="connsiteY7" fmla="*/ 12768 h 144277"/>
                <a:gd name="connsiteX8" fmla="*/ 131633 w 144413"/>
                <a:gd name="connsiteY8" fmla="*/ 72139 h 144277"/>
                <a:gd name="connsiteX9" fmla="*/ 72207 w 144413"/>
                <a:gd name="connsiteY9" fmla="*/ 131510 h 14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413" h="144277">
                  <a:moveTo>
                    <a:pt x="72207" y="0"/>
                  </a:moveTo>
                  <a:cubicBezTo>
                    <a:pt x="32589" y="0"/>
                    <a:pt x="0" y="32558"/>
                    <a:pt x="0" y="72139"/>
                  </a:cubicBezTo>
                  <a:cubicBezTo>
                    <a:pt x="0" y="111720"/>
                    <a:pt x="32589" y="144278"/>
                    <a:pt x="72207" y="144278"/>
                  </a:cubicBezTo>
                  <a:cubicBezTo>
                    <a:pt x="111824" y="144278"/>
                    <a:pt x="144413" y="111720"/>
                    <a:pt x="144413" y="72139"/>
                  </a:cubicBezTo>
                  <a:cubicBezTo>
                    <a:pt x="144413" y="32558"/>
                    <a:pt x="112464" y="0"/>
                    <a:pt x="72207" y="0"/>
                  </a:cubicBezTo>
                  <a:close/>
                  <a:moveTo>
                    <a:pt x="72207" y="131510"/>
                  </a:moveTo>
                  <a:cubicBezTo>
                    <a:pt x="39618" y="131510"/>
                    <a:pt x="12780" y="104697"/>
                    <a:pt x="12780" y="72139"/>
                  </a:cubicBezTo>
                  <a:cubicBezTo>
                    <a:pt x="12780" y="39580"/>
                    <a:pt x="39618" y="12768"/>
                    <a:pt x="72207" y="12768"/>
                  </a:cubicBezTo>
                  <a:cubicBezTo>
                    <a:pt x="104795" y="12768"/>
                    <a:pt x="131633" y="39580"/>
                    <a:pt x="131633" y="72139"/>
                  </a:cubicBezTo>
                  <a:cubicBezTo>
                    <a:pt x="131633" y="104697"/>
                    <a:pt x="105434" y="131510"/>
                    <a:pt x="72207" y="131510"/>
                  </a:cubicBezTo>
                  <a:close/>
                </a:path>
              </a:pathLst>
            </a:custGeom>
            <a:grpFill/>
            <a:ln w="6390" cap="flat">
              <a:noFill/>
              <a:prstDash val="solid"/>
              <a:miter/>
            </a:ln>
          </p:spPr>
          <p:txBody>
            <a:bodyPr rtlCol="0" anchor="ctr"/>
            <a:lstStyle/>
            <a:p>
              <a:endParaRPr lang="en-US"/>
            </a:p>
          </p:txBody>
        </p:sp>
        <p:sp>
          <p:nvSpPr>
            <p:cNvPr id="31" name="Graphic 4">
              <a:extLst>
                <a:ext uri="{FF2B5EF4-FFF2-40B4-BE49-F238E27FC236}">
                  <a16:creationId xmlns:a16="http://schemas.microsoft.com/office/drawing/2014/main" id="{F9B1A943-8C0E-FB8A-93EE-A9397E1E46D2}"/>
                </a:ext>
              </a:extLst>
            </p:cNvPr>
            <p:cNvSpPr/>
            <p:nvPr/>
          </p:nvSpPr>
          <p:spPr>
            <a:xfrm>
              <a:off x="8005952" y="3501777"/>
              <a:ext cx="46007" cy="100866"/>
            </a:xfrm>
            <a:custGeom>
              <a:avLst/>
              <a:gdLst>
                <a:gd name="connsiteX0" fmla="*/ 23004 w 46007"/>
                <a:gd name="connsiteY0" fmla="*/ 23620 h 100866"/>
                <a:gd name="connsiteX1" fmla="*/ 33227 w 46007"/>
                <a:gd name="connsiteY1" fmla="*/ 33835 h 100866"/>
                <a:gd name="connsiteX2" fmla="*/ 39617 w 46007"/>
                <a:gd name="connsiteY2" fmla="*/ 40219 h 100866"/>
                <a:gd name="connsiteX3" fmla="*/ 46007 w 46007"/>
                <a:gd name="connsiteY3" fmla="*/ 33835 h 100866"/>
                <a:gd name="connsiteX4" fmla="*/ 29394 w 46007"/>
                <a:gd name="connsiteY4" fmla="*/ 12129 h 100866"/>
                <a:gd name="connsiteX5" fmla="*/ 29394 w 46007"/>
                <a:gd name="connsiteY5" fmla="*/ 6384 h 100866"/>
                <a:gd name="connsiteX6" fmla="*/ 23004 w 46007"/>
                <a:gd name="connsiteY6" fmla="*/ 0 h 100866"/>
                <a:gd name="connsiteX7" fmla="*/ 16614 w 46007"/>
                <a:gd name="connsiteY7" fmla="*/ 6384 h 100866"/>
                <a:gd name="connsiteX8" fmla="*/ 16614 w 46007"/>
                <a:gd name="connsiteY8" fmla="*/ 12129 h 100866"/>
                <a:gd name="connsiteX9" fmla="*/ 0 w 46007"/>
                <a:gd name="connsiteY9" fmla="*/ 33835 h 100866"/>
                <a:gd name="connsiteX10" fmla="*/ 23004 w 46007"/>
                <a:gd name="connsiteY10" fmla="*/ 56817 h 100866"/>
                <a:gd name="connsiteX11" fmla="*/ 33227 w 46007"/>
                <a:gd name="connsiteY11" fmla="*/ 67032 h 100866"/>
                <a:gd name="connsiteX12" fmla="*/ 23004 w 46007"/>
                <a:gd name="connsiteY12" fmla="*/ 77246 h 100866"/>
                <a:gd name="connsiteX13" fmla="*/ 12780 w 46007"/>
                <a:gd name="connsiteY13" fmla="*/ 67032 h 100866"/>
                <a:gd name="connsiteX14" fmla="*/ 6390 w 46007"/>
                <a:gd name="connsiteY14" fmla="*/ 60648 h 100866"/>
                <a:gd name="connsiteX15" fmla="*/ 0 w 46007"/>
                <a:gd name="connsiteY15" fmla="*/ 67032 h 100866"/>
                <a:gd name="connsiteX16" fmla="*/ 16614 w 46007"/>
                <a:gd name="connsiteY16" fmla="*/ 88737 h 100866"/>
                <a:gd name="connsiteX17" fmla="*/ 16614 w 46007"/>
                <a:gd name="connsiteY17" fmla="*/ 94483 h 100866"/>
                <a:gd name="connsiteX18" fmla="*/ 23004 w 46007"/>
                <a:gd name="connsiteY18" fmla="*/ 100867 h 100866"/>
                <a:gd name="connsiteX19" fmla="*/ 29394 w 46007"/>
                <a:gd name="connsiteY19" fmla="*/ 94483 h 100866"/>
                <a:gd name="connsiteX20" fmla="*/ 29394 w 46007"/>
                <a:gd name="connsiteY20" fmla="*/ 88737 h 100866"/>
                <a:gd name="connsiteX21" fmla="*/ 46007 w 46007"/>
                <a:gd name="connsiteY21" fmla="*/ 67032 h 100866"/>
                <a:gd name="connsiteX22" fmla="*/ 23004 w 46007"/>
                <a:gd name="connsiteY22" fmla="*/ 44049 h 100866"/>
                <a:gd name="connsiteX23" fmla="*/ 12780 w 46007"/>
                <a:gd name="connsiteY23" fmla="*/ 33835 h 100866"/>
                <a:gd name="connsiteX24" fmla="*/ 23004 w 46007"/>
                <a:gd name="connsiteY24" fmla="*/ 23620 h 100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007" h="100866">
                  <a:moveTo>
                    <a:pt x="23004" y="23620"/>
                  </a:moveTo>
                  <a:cubicBezTo>
                    <a:pt x="28755" y="23620"/>
                    <a:pt x="33227" y="28089"/>
                    <a:pt x="33227" y="33835"/>
                  </a:cubicBezTo>
                  <a:cubicBezTo>
                    <a:pt x="33227" y="37665"/>
                    <a:pt x="35783" y="40219"/>
                    <a:pt x="39617" y="40219"/>
                  </a:cubicBezTo>
                  <a:cubicBezTo>
                    <a:pt x="43451" y="40219"/>
                    <a:pt x="46007" y="37665"/>
                    <a:pt x="46007" y="33835"/>
                  </a:cubicBezTo>
                  <a:cubicBezTo>
                    <a:pt x="46007" y="23620"/>
                    <a:pt x="38978" y="14683"/>
                    <a:pt x="29394" y="12129"/>
                  </a:cubicBezTo>
                  <a:lnTo>
                    <a:pt x="29394" y="6384"/>
                  </a:lnTo>
                  <a:cubicBezTo>
                    <a:pt x="29394" y="2553"/>
                    <a:pt x="26837" y="0"/>
                    <a:pt x="23004" y="0"/>
                  </a:cubicBezTo>
                  <a:cubicBezTo>
                    <a:pt x="19170" y="0"/>
                    <a:pt x="16614" y="2553"/>
                    <a:pt x="16614" y="6384"/>
                  </a:cubicBezTo>
                  <a:lnTo>
                    <a:pt x="16614" y="12129"/>
                  </a:lnTo>
                  <a:cubicBezTo>
                    <a:pt x="7029" y="14683"/>
                    <a:pt x="0" y="23620"/>
                    <a:pt x="0" y="33835"/>
                  </a:cubicBezTo>
                  <a:cubicBezTo>
                    <a:pt x="0" y="46603"/>
                    <a:pt x="10224" y="56817"/>
                    <a:pt x="23004" y="56817"/>
                  </a:cubicBezTo>
                  <a:cubicBezTo>
                    <a:pt x="28755" y="56817"/>
                    <a:pt x="33227" y="61286"/>
                    <a:pt x="33227" y="67032"/>
                  </a:cubicBezTo>
                  <a:cubicBezTo>
                    <a:pt x="33227" y="72777"/>
                    <a:pt x="28755" y="77246"/>
                    <a:pt x="23004" y="77246"/>
                  </a:cubicBezTo>
                  <a:cubicBezTo>
                    <a:pt x="17253" y="77246"/>
                    <a:pt x="12780" y="72777"/>
                    <a:pt x="12780" y="67032"/>
                  </a:cubicBezTo>
                  <a:cubicBezTo>
                    <a:pt x="12780" y="63201"/>
                    <a:pt x="10224" y="60648"/>
                    <a:pt x="6390" y="60648"/>
                  </a:cubicBezTo>
                  <a:cubicBezTo>
                    <a:pt x="2556" y="60648"/>
                    <a:pt x="0" y="63201"/>
                    <a:pt x="0" y="67032"/>
                  </a:cubicBezTo>
                  <a:cubicBezTo>
                    <a:pt x="0" y="77246"/>
                    <a:pt x="7029" y="86184"/>
                    <a:pt x="16614" y="88737"/>
                  </a:cubicBezTo>
                  <a:lnTo>
                    <a:pt x="16614" y="94483"/>
                  </a:lnTo>
                  <a:cubicBezTo>
                    <a:pt x="16614" y="98313"/>
                    <a:pt x="19170" y="100867"/>
                    <a:pt x="23004" y="100867"/>
                  </a:cubicBezTo>
                  <a:cubicBezTo>
                    <a:pt x="26837" y="100867"/>
                    <a:pt x="29394" y="98313"/>
                    <a:pt x="29394" y="94483"/>
                  </a:cubicBezTo>
                  <a:lnTo>
                    <a:pt x="29394" y="88737"/>
                  </a:lnTo>
                  <a:cubicBezTo>
                    <a:pt x="38978" y="86184"/>
                    <a:pt x="46007" y="77246"/>
                    <a:pt x="46007" y="67032"/>
                  </a:cubicBezTo>
                  <a:cubicBezTo>
                    <a:pt x="46007" y="54264"/>
                    <a:pt x="35783" y="44049"/>
                    <a:pt x="23004" y="44049"/>
                  </a:cubicBezTo>
                  <a:cubicBezTo>
                    <a:pt x="17253" y="44049"/>
                    <a:pt x="12780" y="39580"/>
                    <a:pt x="12780" y="33835"/>
                  </a:cubicBezTo>
                  <a:cubicBezTo>
                    <a:pt x="13419" y="28089"/>
                    <a:pt x="17891" y="23620"/>
                    <a:pt x="23004" y="23620"/>
                  </a:cubicBezTo>
                  <a:close/>
                </a:path>
              </a:pathLst>
            </a:custGeom>
            <a:grpFill/>
            <a:ln w="6390" cap="flat">
              <a:noFill/>
              <a:prstDash val="solid"/>
              <a:miter/>
            </a:ln>
          </p:spPr>
          <p:txBody>
            <a:bodyPr rtlCol="0" anchor="ctr"/>
            <a:lstStyle/>
            <a:p>
              <a:endParaRPr lang="en-US"/>
            </a:p>
          </p:txBody>
        </p:sp>
        <p:sp>
          <p:nvSpPr>
            <p:cNvPr id="32" name="Graphic 4">
              <a:extLst>
                <a:ext uri="{FF2B5EF4-FFF2-40B4-BE49-F238E27FC236}">
                  <a16:creationId xmlns:a16="http://schemas.microsoft.com/office/drawing/2014/main" id="{00F0C0C2-480F-60AD-ABCE-AE24CB94007B}"/>
                </a:ext>
              </a:extLst>
            </p:cNvPr>
            <p:cNvSpPr/>
            <p:nvPr/>
          </p:nvSpPr>
          <p:spPr>
            <a:xfrm>
              <a:off x="7876875" y="3417508"/>
              <a:ext cx="144413" cy="177474"/>
            </a:xfrm>
            <a:custGeom>
              <a:avLst/>
              <a:gdLst>
                <a:gd name="connsiteX0" fmla="*/ 72207 w 144413"/>
                <a:gd name="connsiteY0" fmla="*/ 95121 h 177474"/>
                <a:gd name="connsiteX1" fmla="*/ 78597 w 144413"/>
                <a:gd name="connsiteY1" fmla="*/ 88737 h 177474"/>
                <a:gd name="connsiteX2" fmla="*/ 72207 w 144413"/>
                <a:gd name="connsiteY2" fmla="*/ 82353 h 177474"/>
                <a:gd name="connsiteX3" fmla="*/ 12780 w 144413"/>
                <a:gd name="connsiteY3" fmla="*/ 61286 h 177474"/>
                <a:gd name="connsiteX4" fmla="*/ 12780 w 144413"/>
                <a:gd name="connsiteY4" fmla="*/ 53625 h 177474"/>
                <a:gd name="connsiteX5" fmla="*/ 72207 w 144413"/>
                <a:gd name="connsiteY5" fmla="*/ 67670 h 177474"/>
                <a:gd name="connsiteX6" fmla="*/ 144413 w 144413"/>
                <a:gd name="connsiteY6" fmla="*/ 33835 h 177474"/>
                <a:gd name="connsiteX7" fmla="*/ 72207 w 144413"/>
                <a:gd name="connsiteY7" fmla="*/ 0 h 177474"/>
                <a:gd name="connsiteX8" fmla="*/ 0 w 144413"/>
                <a:gd name="connsiteY8" fmla="*/ 33835 h 177474"/>
                <a:gd name="connsiteX9" fmla="*/ 0 w 144413"/>
                <a:gd name="connsiteY9" fmla="*/ 143640 h 177474"/>
                <a:gd name="connsiteX10" fmla="*/ 72207 w 144413"/>
                <a:gd name="connsiteY10" fmla="*/ 177475 h 177474"/>
                <a:gd name="connsiteX11" fmla="*/ 78597 w 144413"/>
                <a:gd name="connsiteY11" fmla="*/ 171091 h 177474"/>
                <a:gd name="connsiteX12" fmla="*/ 72207 w 144413"/>
                <a:gd name="connsiteY12" fmla="*/ 164707 h 177474"/>
                <a:gd name="connsiteX13" fmla="*/ 12780 w 144413"/>
                <a:gd name="connsiteY13" fmla="*/ 143640 h 177474"/>
                <a:gd name="connsiteX14" fmla="*/ 12780 w 144413"/>
                <a:gd name="connsiteY14" fmla="*/ 135979 h 177474"/>
                <a:gd name="connsiteX15" fmla="*/ 66456 w 144413"/>
                <a:gd name="connsiteY15" fmla="*/ 150024 h 177474"/>
                <a:gd name="connsiteX16" fmla="*/ 66456 w 144413"/>
                <a:gd name="connsiteY16" fmla="*/ 150024 h 177474"/>
                <a:gd name="connsiteX17" fmla="*/ 72845 w 144413"/>
                <a:gd name="connsiteY17" fmla="*/ 143640 h 177474"/>
                <a:gd name="connsiteX18" fmla="*/ 66456 w 144413"/>
                <a:gd name="connsiteY18" fmla="*/ 137256 h 177474"/>
                <a:gd name="connsiteX19" fmla="*/ 12141 w 144413"/>
                <a:gd name="connsiteY19" fmla="*/ 116189 h 177474"/>
                <a:gd name="connsiteX20" fmla="*/ 12141 w 144413"/>
                <a:gd name="connsiteY20" fmla="*/ 108528 h 177474"/>
                <a:gd name="connsiteX21" fmla="*/ 65817 w 144413"/>
                <a:gd name="connsiteY21" fmla="*/ 122573 h 177474"/>
                <a:gd name="connsiteX22" fmla="*/ 65817 w 144413"/>
                <a:gd name="connsiteY22" fmla="*/ 122573 h 177474"/>
                <a:gd name="connsiteX23" fmla="*/ 72207 w 144413"/>
                <a:gd name="connsiteY23" fmla="*/ 116189 h 177474"/>
                <a:gd name="connsiteX24" fmla="*/ 65817 w 144413"/>
                <a:gd name="connsiteY24" fmla="*/ 109805 h 177474"/>
                <a:gd name="connsiteX25" fmla="*/ 11502 w 144413"/>
                <a:gd name="connsiteY25" fmla="*/ 88737 h 177474"/>
                <a:gd name="connsiteX26" fmla="*/ 11502 w 144413"/>
                <a:gd name="connsiteY26" fmla="*/ 81077 h 177474"/>
                <a:gd name="connsiteX27" fmla="*/ 72207 w 144413"/>
                <a:gd name="connsiteY27" fmla="*/ 95121 h 177474"/>
                <a:gd name="connsiteX28" fmla="*/ 72207 w 144413"/>
                <a:gd name="connsiteY28" fmla="*/ 12768 h 177474"/>
                <a:gd name="connsiteX29" fmla="*/ 131633 w 144413"/>
                <a:gd name="connsiteY29" fmla="*/ 33835 h 177474"/>
                <a:gd name="connsiteX30" fmla="*/ 72207 w 144413"/>
                <a:gd name="connsiteY30" fmla="*/ 54902 h 177474"/>
                <a:gd name="connsiteX31" fmla="*/ 12780 w 144413"/>
                <a:gd name="connsiteY31" fmla="*/ 33835 h 177474"/>
                <a:gd name="connsiteX32" fmla="*/ 72207 w 144413"/>
                <a:gd name="connsiteY32" fmla="*/ 12768 h 17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4413" h="177474">
                  <a:moveTo>
                    <a:pt x="72207" y="95121"/>
                  </a:moveTo>
                  <a:cubicBezTo>
                    <a:pt x="76040" y="95121"/>
                    <a:pt x="78597" y="92568"/>
                    <a:pt x="78597" y="88737"/>
                  </a:cubicBezTo>
                  <a:cubicBezTo>
                    <a:pt x="78597" y="84907"/>
                    <a:pt x="76040" y="82353"/>
                    <a:pt x="72207" y="82353"/>
                  </a:cubicBezTo>
                  <a:cubicBezTo>
                    <a:pt x="35145" y="82353"/>
                    <a:pt x="12780" y="70224"/>
                    <a:pt x="12780" y="61286"/>
                  </a:cubicBezTo>
                  <a:lnTo>
                    <a:pt x="12780" y="53625"/>
                  </a:lnTo>
                  <a:cubicBezTo>
                    <a:pt x="26838" y="62563"/>
                    <a:pt x="49842" y="67670"/>
                    <a:pt x="72207" y="67670"/>
                  </a:cubicBezTo>
                  <a:cubicBezTo>
                    <a:pt x="107351" y="67670"/>
                    <a:pt x="144413" y="55541"/>
                    <a:pt x="144413" y="33835"/>
                  </a:cubicBezTo>
                  <a:cubicBezTo>
                    <a:pt x="144413" y="12129"/>
                    <a:pt x="107351" y="0"/>
                    <a:pt x="72207" y="0"/>
                  </a:cubicBezTo>
                  <a:cubicBezTo>
                    <a:pt x="37062" y="0"/>
                    <a:pt x="0" y="12129"/>
                    <a:pt x="0" y="33835"/>
                  </a:cubicBezTo>
                  <a:lnTo>
                    <a:pt x="0" y="143640"/>
                  </a:lnTo>
                  <a:cubicBezTo>
                    <a:pt x="0" y="165345"/>
                    <a:pt x="37062" y="177475"/>
                    <a:pt x="72207" y="177475"/>
                  </a:cubicBezTo>
                  <a:cubicBezTo>
                    <a:pt x="76040" y="177475"/>
                    <a:pt x="78597" y="174921"/>
                    <a:pt x="78597" y="171091"/>
                  </a:cubicBezTo>
                  <a:cubicBezTo>
                    <a:pt x="78597" y="167260"/>
                    <a:pt x="76040" y="164707"/>
                    <a:pt x="72207" y="164707"/>
                  </a:cubicBezTo>
                  <a:cubicBezTo>
                    <a:pt x="35784" y="164707"/>
                    <a:pt x="12780" y="152577"/>
                    <a:pt x="12780" y="143640"/>
                  </a:cubicBezTo>
                  <a:lnTo>
                    <a:pt x="12780" y="135979"/>
                  </a:lnTo>
                  <a:cubicBezTo>
                    <a:pt x="24282" y="144278"/>
                    <a:pt x="43452" y="149385"/>
                    <a:pt x="66456" y="150024"/>
                  </a:cubicBezTo>
                  <a:cubicBezTo>
                    <a:pt x="66456" y="150024"/>
                    <a:pt x="66456" y="150024"/>
                    <a:pt x="66456" y="150024"/>
                  </a:cubicBezTo>
                  <a:cubicBezTo>
                    <a:pt x="69650" y="150024"/>
                    <a:pt x="72845" y="147470"/>
                    <a:pt x="72845" y="143640"/>
                  </a:cubicBezTo>
                  <a:cubicBezTo>
                    <a:pt x="72845" y="139809"/>
                    <a:pt x="70289" y="137256"/>
                    <a:pt x="66456" y="137256"/>
                  </a:cubicBezTo>
                  <a:cubicBezTo>
                    <a:pt x="31311" y="135979"/>
                    <a:pt x="12141" y="124488"/>
                    <a:pt x="12141" y="116189"/>
                  </a:cubicBezTo>
                  <a:lnTo>
                    <a:pt x="12141" y="108528"/>
                  </a:lnTo>
                  <a:cubicBezTo>
                    <a:pt x="23643" y="116827"/>
                    <a:pt x="42813" y="121934"/>
                    <a:pt x="65817" y="122573"/>
                  </a:cubicBezTo>
                  <a:cubicBezTo>
                    <a:pt x="65817" y="122573"/>
                    <a:pt x="65817" y="122573"/>
                    <a:pt x="65817" y="122573"/>
                  </a:cubicBezTo>
                  <a:cubicBezTo>
                    <a:pt x="69012" y="122573"/>
                    <a:pt x="72207" y="120019"/>
                    <a:pt x="72207" y="116189"/>
                  </a:cubicBezTo>
                  <a:cubicBezTo>
                    <a:pt x="72207" y="112358"/>
                    <a:pt x="69650" y="109805"/>
                    <a:pt x="65817" y="109805"/>
                  </a:cubicBezTo>
                  <a:cubicBezTo>
                    <a:pt x="30672" y="108528"/>
                    <a:pt x="11502" y="97037"/>
                    <a:pt x="11502" y="88737"/>
                  </a:cubicBezTo>
                  <a:lnTo>
                    <a:pt x="11502" y="81077"/>
                  </a:lnTo>
                  <a:cubicBezTo>
                    <a:pt x="26838" y="90653"/>
                    <a:pt x="49842" y="95121"/>
                    <a:pt x="72207" y="95121"/>
                  </a:cubicBezTo>
                  <a:close/>
                  <a:moveTo>
                    <a:pt x="72207" y="12768"/>
                  </a:moveTo>
                  <a:cubicBezTo>
                    <a:pt x="108629" y="12768"/>
                    <a:pt x="131633" y="25536"/>
                    <a:pt x="131633" y="33835"/>
                  </a:cubicBezTo>
                  <a:cubicBezTo>
                    <a:pt x="131633" y="42773"/>
                    <a:pt x="109269" y="54902"/>
                    <a:pt x="72207" y="54902"/>
                  </a:cubicBezTo>
                  <a:cubicBezTo>
                    <a:pt x="35145" y="54902"/>
                    <a:pt x="12780" y="42773"/>
                    <a:pt x="12780" y="33835"/>
                  </a:cubicBezTo>
                  <a:cubicBezTo>
                    <a:pt x="12780" y="25536"/>
                    <a:pt x="35784" y="12768"/>
                    <a:pt x="72207" y="12768"/>
                  </a:cubicBezTo>
                  <a:close/>
                </a:path>
              </a:pathLst>
            </a:custGeom>
            <a:grpFill/>
            <a:ln w="6390" cap="flat">
              <a:noFill/>
              <a:prstDash val="solid"/>
              <a:miter/>
            </a:ln>
          </p:spPr>
          <p:txBody>
            <a:bodyPr rtlCol="0" anchor="ctr"/>
            <a:lstStyle/>
            <a:p>
              <a:endParaRPr lang="en-US"/>
            </a:p>
          </p:txBody>
        </p:sp>
      </p:grpSp>
      <p:grpSp>
        <p:nvGrpSpPr>
          <p:cNvPr id="33" name="Graphic 4">
            <a:extLst>
              <a:ext uri="{FF2B5EF4-FFF2-40B4-BE49-F238E27FC236}">
                <a16:creationId xmlns:a16="http://schemas.microsoft.com/office/drawing/2014/main" id="{A592177C-FAB9-17EC-1681-7BB0BB636D5D}"/>
              </a:ext>
            </a:extLst>
          </p:cNvPr>
          <p:cNvGrpSpPr/>
          <p:nvPr/>
        </p:nvGrpSpPr>
        <p:grpSpPr>
          <a:xfrm>
            <a:off x="4430200" y="5493045"/>
            <a:ext cx="492857" cy="504855"/>
            <a:chOff x="467743" y="918179"/>
            <a:chExt cx="361670" cy="361333"/>
          </a:xfrm>
          <a:solidFill>
            <a:schemeClr val="accent1">
              <a:lumMod val="50000"/>
            </a:schemeClr>
          </a:solidFill>
        </p:grpSpPr>
        <p:sp>
          <p:nvSpPr>
            <p:cNvPr id="34" name="Graphic 4">
              <a:extLst>
                <a:ext uri="{FF2B5EF4-FFF2-40B4-BE49-F238E27FC236}">
                  <a16:creationId xmlns:a16="http://schemas.microsoft.com/office/drawing/2014/main" id="{24D00044-0D2F-0242-565F-23A4DE78F19A}"/>
                </a:ext>
              </a:extLst>
            </p:cNvPr>
            <p:cNvSpPr/>
            <p:nvPr/>
          </p:nvSpPr>
          <p:spPr>
            <a:xfrm>
              <a:off x="467743" y="918179"/>
              <a:ext cx="361670" cy="361333"/>
            </a:xfrm>
            <a:custGeom>
              <a:avLst/>
              <a:gdLst>
                <a:gd name="connsiteX0" fmla="*/ 180835 w 361670"/>
                <a:gd name="connsiteY0" fmla="*/ 0 h 361333"/>
                <a:gd name="connsiteX1" fmla="*/ 0 w 361670"/>
                <a:gd name="connsiteY1" fmla="*/ 180667 h 361333"/>
                <a:gd name="connsiteX2" fmla="*/ 180835 w 361670"/>
                <a:gd name="connsiteY2" fmla="*/ 361333 h 361333"/>
                <a:gd name="connsiteX3" fmla="*/ 361670 w 361670"/>
                <a:gd name="connsiteY3" fmla="*/ 180667 h 361333"/>
                <a:gd name="connsiteX4" fmla="*/ 180835 w 361670"/>
                <a:gd name="connsiteY4" fmla="*/ 0 h 361333"/>
                <a:gd name="connsiteX5" fmla="*/ 180835 w 361670"/>
                <a:gd name="connsiteY5" fmla="*/ 349204 h 361333"/>
                <a:gd name="connsiteX6" fmla="*/ 12780 w 361670"/>
                <a:gd name="connsiteY6" fmla="*/ 181305 h 361333"/>
                <a:gd name="connsiteX7" fmla="*/ 180835 w 361670"/>
                <a:gd name="connsiteY7" fmla="*/ 13406 h 361333"/>
                <a:gd name="connsiteX8" fmla="*/ 348891 w 361670"/>
                <a:gd name="connsiteY8" fmla="*/ 181305 h 361333"/>
                <a:gd name="connsiteX9" fmla="*/ 180835 w 361670"/>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0" h="361333">
                  <a:moveTo>
                    <a:pt x="180835" y="0"/>
                  </a:moveTo>
                  <a:cubicBezTo>
                    <a:pt x="80513" y="0"/>
                    <a:pt x="0" y="81077"/>
                    <a:pt x="0" y="180667"/>
                  </a:cubicBezTo>
                  <a:cubicBezTo>
                    <a:pt x="0" y="280895"/>
                    <a:pt x="81152" y="361333"/>
                    <a:pt x="180835" y="361333"/>
                  </a:cubicBezTo>
                  <a:cubicBezTo>
                    <a:pt x="280518" y="361333"/>
                    <a:pt x="361670" y="280257"/>
                    <a:pt x="361670" y="180667"/>
                  </a:cubicBezTo>
                  <a:cubicBezTo>
                    <a:pt x="361670" y="81077"/>
                    <a:pt x="280518" y="0"/>
                    <a:pt x="180835" y="0"/>
                  </a:cubicBezTo>
                  <a:close/>
                  <a:moveTo>
                    <a:pt x="180835" y="349204"/>
                  </a:moveTo>
                  <a:cubicBezTo>
                    <a:pt x="88181" y="349204"/>
                    <a:pt x="12780" y="273873"/>
                    <a:pt x="12780" y="181305"/>
                  </a:cubicBezTo>
                  <a:cubicBezTo>
                    <a:pt x="12780" y="88737"/>
                    <a:pt x="88181" y="13406"/>
                    <a:pt x="180835" y="13406"/>
                  </a:cubicBezTo>
                  <a:cubicBezTo>
                    <a:pt x="273489" y="13406"/>
                    <a:pt x="348891" y="88737"/>
                    <a:pt x="348891" y="181305"/>
                  </a:cubicBezTo>
                  <a:cubicBezTo>
                    <a:pt x="348891" y="273234"/>
                    <a:pt x="273489" y="349204"/>
                    <a:pt x="180835" y="349204"/>
                  </a:cubicBezTo>
                  <a:close/>
                </a:path>
              </a:pathLst>
            </a:custGeom>
            <a:grpFill/>
            <a:ln w="6390" cap="flat">
              <a:noFill/>
              <a:prstDash val="solid"/>
              <a:miter/>
            </a:ln>
          </p:spPr>
          <p:txBody>
            <a:bodyPr rtlCol="0" anchor="ctr"/>
            <a:lstStyle/>
            <a:p>
              <a:endParaRPr lang="en-US"/>
            </a:p>
          </p:txBody>
        </p:sp>
        <p:sp>
          <p:nvSpPr>
            <p:cNvPr id="35" name="Graphic 4">
              <a:extLst>
                <a:ext uri="{FF2B5EF4-FFF2-40B4-BE49-F238E27FC236}">
                  <a16:creationId xmlns:a16="http://schemas.microsoft.com/office/drawing/2014/main" id="{1743A45C-3B7E-DF3F-19C4-840F58DAA4B2}"/>
                </a:ext>
              </a:extLst>
            </p:cNvPr>
            <p:cNvSpPr/>
            <p:nvPr/>
          </p:nvSpPr>
          <p:spPr>
            <a:xfrm>
              <a:off x="554646" y="1010108"/>
              <a:ext cx="85625" cy="85545"/>
            </a:xfrm>
            <a:custGeom>
              <a:avLst/>
              <a:gdLst>
                <a:gd name="connsiteX0" fmla="*/ 42813 w 85625"/>
                <a:gd name="connsiteY0" fmla="*/ 85545 h 85545"/>
                <a:gd name="connsiteX1" fmla="*/ 85625 w 85625"/>
                <a:gd name="connsiteY1" fmla="*/ 42773 h 85545"/>
                <a:gd name="connsiteX2" fmla="*/ 42813 w 85625"/>
                <a:gd name="connsiteY2" fmla="*/ 0 h 85545"/>
                <a:gd name="connsiteX3" fmla="*/ 0 w 85625"/>
                <a:gd name="connsiteY3" fmla="*/ 42773 h 85545"/>
                <a:gd name="connsiteX4" fmla="*/ 42813 w 85625"/>
                <a:gd name="connsiteY4" fmla="*/ 85545 h 85545"/>
                <a:gd name="connsiteX5" fmla="*/ 42813 w 85625"/>
                <a:gd name="connsiteY5" fmla="*/ 12130 h 85545"/>
                <a:gd name="connsiteX6" fmla="*/ 72845 w 85625"/>
                <a:gd name="connsiteY6" fmla="*/ 42134 h 85545"/>
                <a:gd name="connsiteX7" fmla="*/ 42813 w 85625"/>
                <a:gd name="connsiteY7" fmla="*/ 72139 h 85545"/>
                <a:gd name="connsiteX8" fmla="*/ 12780 w 85625"/>
                <a:gd name="connsiteY8" fmla="*/ 42134 h 85545"/>
                <a:gd name="connsiteX9" fmla="*/ 42813 w 85625"/>
                <a:gd name="connsiteY9" fmla="*/ 12130 h 85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625" h="85545">
                  <a:moveTo>
                    <a:pt x="42813" y="85545"/>
                  </a:moveTo>
                  <a:cubicBezTo>
                    <a:pt x="66455" y="85545"/>
                    <a:pt x="85625" y="66393"/>
                    <a:pt x="85625" y="42773"/>
                  </a:cubicBezTo>
                  <a:cubicBezTo>
                    <a:pt x="85625" y="19152"/>
                    <a:pt x="66455" y="0"/>
                    <a:pt x="42813" y="0"/>
                  </a:cubicBezTo>
                  <a:cubicBezTo>
                    <a:pt x="19170" y="0"/>
                    <a:pt x="0" y="19152"/>
                    <a:pt x="0" y="42773"/>
                  </a:cubicBezTo>
                  <a:cubicBezTo>
                    <a:pt x="0" y="66393"/>
                    <a:pt x="19170" y="85545"/>
                    <a:pt x="42813" y="85545"/>
                  </a:cubicBezTo>
                  <a:close/>
                  <a:moveTo>
                    <a:pt x="42813" y="12130"/>
                  </a:moveTo>
                  <a:cubicBezTo>
                    <a:pt x="59426" y="12130"/>
                    <a:pt x="72845" y="25536"/>
                    <a:pt x="72845" y="42134"/>
                  </a:cubicBezTo>
                  <a:cubicBezTo>
                    <a:pt x="72845" y="58733"/>
                    <a:pt x="59426" y="72139"/>
                    <a:pt x="42813" y="72139"/>
                  </a:cubicBezTo>
                  <a:cubicBezTo>
                    <a:pt x="26199" y="72139"/>
                    <a:pt x="12780" y="58733"/>
                    <a:pt x="12780" y="42134"/>
                  </a:cubicBezTo>
                  <a:cubicBezTo>
                    <a:pt x="12780" y="25536"/>
                    <a:pt x="26199" y="12130"/>
                    <a:pt x="42813" y="12130"/>
                  </a:cubicBezTo>
                  <a:close/>
                </a:path>
              </a:pathLst>
            </a:custGeom>
            <a:grpFill/>
            <a:ln w="6390" cap="flat">
              <a:noFill/>
              <a:prstDash val="solid"/>
              <a:miter/>
            </a:ln>
          </p:spPr>
          <p:txBody>
            <a:bodyPr rtlCol="0" anchor="ctr"/>
            <a:lstStyle/>
            <a:p>
              <a:endParaRPr lang="en-US"/>
            </a:p>
          </p:txBody>
        </p:sp>
        <p:sp>
          <p:nvSpPr>
            <p:cNvPr id="36" name="Graphic 4">
              <a:extLst>
                <a:ext uri="{FF2B5EF4-FFF2-40B4-BE49-F238E27FC236}">
                  <a16:creationId xmlns:a16="http://schemas.microsoft.com/office/drawing/2014/main" id="{2444E547-55DA-8D5E-FF37-D699D83204AD}"/>
                </a:ext>
              </a:extLst>
            </p:cNvPr>
            <p:cNvSpPr/>
            <p:nvPr/>
          </p:nvSpPr>
          <p:spPr>
            <a:xfrm>
              <a:off x="522696" y="1099484"/>
              <a:ext cx="250485" cy="78522"/>
            </a:xfrm>
            <a:custGeom>
              <a:avLst/>
              <a:gdLst>
                <a:gd name="connsiteX0" fmla="*/ 193615 w 250485"/>
                <a:gd name="connsiteY0" fmla="*/ 0 h 78522"/>
                <a:gd name="connsiteX1" fmla="*/ 155275 w 250485"/>
                <a:gd name="connsiteY1" fmla="*/ 0 h 78522"/>
                <a:gd name="connsiteX2" fmla="*/ 125882 w 250485"/>
                <a:gd name="connsiteY2" fmla="*/ 8938 h 78522"/>
                <a:gd name="connsiteX3" fmla="*/ 94571 w 250485"/>
                <a:gd name="connsiteY3" fmla="*/ 0 h 78522"/>
                <a:gd name="connsiteX4" fmla="*/ 56231 w 250485"/>
                <a:gd name="connsiteY4" fmla="*/ 0 h 78522"/>
                <a:gd name="connsiteX5" fmla="*/ 0 w 250485"/>
                <a:gd name="connsiteY5" fmla="*/ 54902 h 78522"/>
                <a:gd name="connsiteX6" fmla="*/ 0 w 250485"/>
                <a:gd name="connsiteY6" fmla="*/ 72139 h 78522"/>
                <a:gd name="connsiteX7" fmla="*/ 6390 w 250485"/>
                <a:gd name="connsiteY7" fmla="*/ 78523 h 78522"/>
                <a:gd name="connsiteX8" fmla="*/ 12780 w 250485"/>
                <a:gd name="connsiteY8" fmla="*/ 72139 h 78522"/>
                <a:gd name="connsiteX9" fmla="*/ 12780 w 250485"/>
                <a:gd name="connsiteY9" fmla="*/ 54902 h 78522"/>
                <a:gd name="connsiteX10" fmla="*/ 56231 w 250485"/>
                <a:gd name="connsiteY10" fmla="*/ 12768 h 78522"/>
                <a:gd name="connsiteX11" fmla="*/ 94571 w 250485"/>
                <a:gd name="connsiteY11" fmla="*/ 12768 h 78522"/>
                <a:gd name="connsiteX12" fmla="*/ 115658 w 250485"/>
                <a:gd name="connsiteY12" fmla="*/ 17237 h 78522"/>
                <a:gd name="connsiteX13" fmla="*/ 99044 w 250485"/>
                <a:gd name="connsiteY13" fmla="*/ 60009 h 78522"/>
                <a:gd name="connsiteX14" fmla="*/ 99044 w 250485"/>
                <a:gd name="connsiteY14" fmla="*/ 71501 h 78522"/>
                <a:gd name="connsiteX15" fmla="*/ 105434 w 250485"/>
                <a:gd name="connsiteY15" fmla="*/ 77885 h 78522"/>
                <a:gd name="connsiteX16" fmla="*/ 244096 w 250485"/>
                <a:gd name="connsiteY16" fmla="*/ 77885 h 78522"/>
                <a:gd name="connsiteX17" fmla="*/ 250486 w 250485"/>
                <a:gd name="connsiteY17" fmla="*/ 71501 h 78522"/>
                <a:gd name="connsiteX18" fmla="*/ 250486 w 250485"/>
                <a:gd name="connsiteY18" fmla="*/ 60009 h 78522"/>
                <a:gd name="connsiteX19" fmla="*/ 193615 w 250485"/>
                <a:gd name="connsiteY19" fmla="*/ 0 h 78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0485" h="78522">
                  <a:moveTo>
                    <a:pt x="193615" y="0"/>
                  </a:moveTo>
                  <a:lnTo>
                    <a:pt x="155275" y="0"/>
                  </a:lnTo>
                  <a:cubicBezTo>
                    <a:pt x="144413" y="0"/>
                    <a:pt x="134828" y="3192"/>
                    <a:pt x="125882" y="8938"/>
                  </a:cubicBezTo>
                  <a:cubicBezTo>
                    <a:pt x="116936" y="3192"/>
                    <a:pt x="106073" y="0"/>
                    <a:pt x="94571" y="0"/>
                  </a:cubicBezTo>
                  <a:lnTo>
                    <a:pt x="56231" y="0"/>
                  </a:lnTo>
                  <a:cubicBezTo>
                    <a:pt x="23004" y="0"/>
                    <a:pt x="0" y="22344"/>
                    <a:pt x="0" y="54902"/>
                  </a:cubicBezTo>
                  <a:lnTo>
                    <a:pt x="0" y="72139"/>
                  </a:lnTo>
                  <a:cubicBezTo>
                    <a:pt x="0" y="75969"/>
                    <a:pt x="2556" y="78523"/>
                    <a:pt x="6390" y="78523"/>
                  </a:cubicBezTo>
                  <a:cubicBezTo>
                    <a:pt x="10224" y="78523"/>
                    <a:pt x="12780" y="75969"/>
                    <a:pt x="12780" y="72139"/>
                  </a:cubicBezTo>
                  <a:lnTo>
                    <a:pt x="12780" y="54902"/>
                  </a:lnTo>
                  <a:cubicBezTo>
                    <a:pt x="12780" y="29366"/>
                    <a:pt x="30033" y="12768"/>
                    <a:pt x="56231" y="12768"/>
                  </a:cubicBezTo>
                  <a:lnTo>
                    <a:pt x="94571" y="12768"/>
                  </a:lnTo>
                  <a:cubicBezTo>
                    <a:pt x="102239" y="12768"/>
                    <a:pt x="109268" y="14683"/>
                    <a:pt x="115658" y="17237"/>
                  </a:cubicBezTo>
                  <a:cubicBezTo>
                    <a:pt x="105434" y="28089"/>
                    <a:pt x="99044" y="43411"/>
                    <a:pt x="99044" y="60009"/>
                  </a:cubicBezTo>
                  <a:lnTo>
                    <a:pt x="99044" y="71501"/>
                  </a:lnTo>
                  <a:cubicBezTo>
                    <a:pt x="99044" y="75331"/>
                    <a:pt x="101600" y="77885"/>
                    <a:pt x="105434" y="77885"/>
                  </a:cubicBezTo>
                  <a:lnTo>
                    <a:pt x="244096" y="77885"/>
                  </a:lnTo>
                  <a:cubicBezTo>
                    <a:pt x="247930" y="77885"/>
                    <a:pt x="250486" y="75331"/>
                    <a:pt x="250486" y="71501"/>
                  </a:cubicBezTo>
                  <a:lnTo>
                    <a:pt x="250486" y="60009"/>
                  </a:lnTo>
                  <a:cubicBezTo>
                    <a:pt x="249847" y="27451"/>
                    <a:pt x="224287" y="0"/>
                    <a:pt x="193615" y="0"/>
                  </a:cubicBezTo>
                  <a:close/>
                </a:path>
              </a:pathLst>
            </a:custGeom>
            <a:grpFill/>
            <a:ln w="6390" cap="flat">
              <a:noFill/>
              <a:prstDash val="solid"/>
              <a:miter/>
            </a:ln>
          </p:spPr>
          <p:txBody>
            <a:bodyPr rtlCol="0" anchor="ctr"/>
            <a:lstStyle/>
            <a:p>
              <a:endParaRPr lang="en-US"/>
            </a:p>
          </p:txBody>
        </p:sp>
        <p:sp>
          <p:nvSpPr>
            <p:cNvPr id="37" name="Graphic 4">
              <a:extLst>
                <a:ext uri="{FF2B5EF4-FFF2-40B4-BE49-F238E27FC236}">
                  <a16:creationId xmlns:a16="http://schemas.microsoft.com/office/drawing/2014/main" id="{D228464D-D495-E55C-A53F-E80ADF53762B}"/>
                </a:ext>
              </a:extLst>
            </p:cNvPr>
            <p:cNvSpPr/>
            <p:nvPr/>
          </p:nvSpPr>
          <p:spPr>
            <a:xfrm>
              <a:off x="653690" y="1010108"/>
              <a:ext cx="85625" cy="85545"/>
            </a:xfrm>
            <a:custGeom>
              <a:avLst/>
              <a:gdLst>
                <a:gd name="connsiteX0" fmla="*/ 42813 w 85625"/>
                <a:gd name="connsiteY0" fmla="*/ 85545 h 85545"/>
                <a:gd name="connsiteX1" fmla="*/ 85625 w 85625"/>
                <a:gd name="connsiteY1" fmla="*/ 42773 h 85545"/>
                <a:gd name="connsiteX2" fmla="*/ 42813 w 85625"/>
                <a:gd name="connsiteY2" fmla="*/ 0 h 85545"/>
                <a:gd name="connsiteX3" fmla="*/ 0 w 85625"/>
                <a:gd name="connsiteY3" fmla="*/ 42773 h 85545"/>
                <a:gd name="connsiteX4" fmla="*/ 42813 w 85625"/>
                <a:gd name="connsiteY4" fmla="*/ 85545 h 85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25" h="85545">
                  <a:moveTo>
                    <a:pt x="42813" y="85545"/>
                  </a:moveTo>
                  <a:cubicBezTo>
                    <a:pt x="66455" y="85545"/>
                    <a:pt x="85625" y="66393"/>
                    <a:pt x="85625" y="42773"/>
                  </a:cubicBezTo>
                  <a:cubicBezTo>
                    <a:pt x="85625" y="19152"/>
                    <a:pt x="66455" y="0"/>
                    <a:pt x="42813" y="0"/>
                  </a:cubicBezTo>
                  <a:cubicBezTo>
                    <a:pt x="19170" y="0"/>
                    <a:pt x="0" y="19152"/>
                    <a:pt x="0" y="42773"/>
                  </a:cubicBezTo>
                  <a:cubicBezTo>
                    <a:pt x="0" y="66393"/>
                    <a:pt x="19170" y="85545"/>
                    <a:pt x="42813" y="85545"/>
                  </a:cubicBezTo>
                  <a:close/>
                </a:path>
              </a:pathLst>
            </a:custGeom>
            <a:grpFill/>
            <a:ln w="6390" cap="flat">
              <a:noFill/>
              <a:prstDash val="solid"/>
              <a:miter/>
            </a:ln>
          </p:spPr>
          <p:txBody>
            <a:bodyPr rtlCol="0" anchor="ctr"/>
            <a:lstStyle/>
            <a:p>
              <a:endParaRPr lang="en-US"/>
            </a:p>
          </p:txBody>
        </p:sp>
      </p:grpSp>
      <p:grpSp>
        <p:nvGrpSpPr>
          <p:cNvPr id="38" name="Graphic 4">
            <a:extLst>
              <a:ext uri="{FF2B5EF4-FFF2-40B4-BE49-F238E27FC236}">
                <a16:creationId xmlns:a16="http://schemas.microsoft.com/office/drawing/2014/main" id="{91DEE9A6-3DB9-7954-0D8C-31A6C6260382}"/>
              </a:ext>
            </a:extLst>
          </p:cNvPr>
          <p:cNvGrpSpPr>
            <a:grpSpLocks noChangeAspect="1"/>
          </p:cNvGrpSpPr>
          <p:nvPr/>
        </p:nvGrpSpPr>
        <p:grpSpPr>
          <a:xfrm>
            <a:off x="8300357" y="5486174"/>
            <a:ext cx="519087" cy="518597"/>
            <a:chOff x="5708130" y="1885990"/>
            <a:chExt cx="362313" cy="361971"/>
          </a:xfrm>
          <a:solidFill>
            <a:schemeClr val="accent1">
              <a:lumMod val="50000"/>
            </a:schemeClr>
          </a:solidFill>
        </p:grpSpPr>
        <p:sp>
          <p:nvSpPr>
            <p:cNvPr id="39" name="Graphic 4">
              <a:extLst>
                <a:ext uri="{FF2B5EF4-FFF2-40B4-BE49-F238E27FC236}">
                  <a16:creationId xmlns:a16="http://schemas.microsoft.com/office/drawing/2014/main" id="{8C453A40-00F3-B053-6BFE-55A873A8EAD7}"/>
                </a:ext>
              </a:extLst>
            </p:cNvPr>
            <p:cNvSpPr/>
            <p:nvPr/>
          </p:nvSpPr>
          <p:spPr>
            <a:xfrm>
              <a:off x="5708130" y="1885990"/>
              <a:ext cx="362313" cy="361971"/>
            </a:xfrm>
            <a:custGeom>
              <a:avLst/>
              <a:gdLst>
                <a:gd name="connsiteX0" fmla="*/ 181474 w 362313"/>
                <a:gd name="connsiteY0" fmla="*/ 0 h 361971"/>
                <a:gd name="connsiteX1" fmla="*/ 0 w 362313"/>
                <a:gd name="connsiteY1" fmla="*/ 180667 h 361971"/>
                <a:gd name="connsiteX2" fmla="*/ 180835 w 362313"/>
                <a:gd name="connsiteY2" fmla="*/ 361972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8565 h 361971"/>
                <a:gd name="connsiteX7" fmla="*/ 12780 w 362313"/>
                <a:gd name="connsiteY7" fmla="*/ 180667 h 361971"/>
                <a:gd name="connsiteX8" fmla="*/ 180835 w 362313"/>
                <a:gd name="connsiteY8" fmla="*/ 12130 h 361971"/>
                <a:gd name="connsiteX9" fmla="*/ 349530 w 362313"/>
                <a:gd name="connsiteY9" fmla="*/ 180028 h 361971"/>
                <a:gd name="connsiteX10" fmla="*/ 349530 w 362313"/>
                <a:gd name="connsiteY10" fmla="*/ 180028 h 361971"/>
                <a:gd name="connsiteX11" fmla="*/ 181474 w 362313"/>
                <a:gd name="connsiteY11"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3" h="361971">
                  <a:moveTo>
                    <a:pt x="181474" y="0"/>
                  </a:moveTo>
                  <a:cubicBezTo>
                    <a:pt x="81152" y="0"/>
                    <a:pt x="0" y="81077"/>
                    <a:pt x="0" y="180667"/>
                  </a:cubicBezTo>
                  <a:cubicBezTo>
                    <a:pt x="0" y="280257"/>
                    <a:pt x="81152" y="361972"/>
                    <a:pt x="180835" y="361972"/>
                  </a:cubicBezTo>
                  <a:cubicBezTo>
                    <a:pt x="281157" y="361972"/>
                    <a:pt x="362310" y="280895"/>
                    <a:pt x="362310" y="181305"/>
                  </a:cubicBezTo>
                  <a:cubicBezTo>
                    <a:pt x="362310" y="181305"/>
                    <a:pt x="362310" y="181305"/>
                    <a:pt x="362310" y="181305"/>
                  </a:cubicBezTo>
                  <a:cubicBezTo>
                    <a:pt x="362948" y="80438"/>
                    <a:pt x="281796" y="0"/>
                    <a:pt x="181474" y="0"/>
                  </a:cubicBezTo>
                  <a:close/>
                  <a:moveTo>
                    <a:pt x="181474" y="348565"/>
                  </a:moveTo>
                  <a:cubicBezTo>
                    <a:pt x="88181" y="348565"/>
                    <a:pt x="12780" y="273235"/>
                    <a:pt x="12780" y="180667"/>
                  </a:cubicBezTo>
                  <a:cubicBezTo>
                    <a:pt x="12780" y="88099"/>
                    <a:pt x="88181" y="12130"/>
                    <a:pt x="180835" y="12130"/>
                  </a:cubicBezTo>
                  <a:cubicBezTo>
                    <a:pt x="274128" y="12130"/>
                    <a:pt x="349530" y="87461"/>
                    <a:pt x="349530" y="180028"/>
                  </a:cubicBezTo>
                  <a:cubicBezTo>
                    <a:pt x="349530" y="180028"/>
                    <a:pt x="349530" y="180028"/>
                    <a:pt x="349530" y="180028"/>
                  </a:cubicBezTo>
                  <a:cubicBezTo>
                    <a:pt x="349530" y="273235"/>
                    <a:pt x="274767" y="348565"/>
                    <a:pt x="181474" y="348565"/>
                  </a:cubicBezTo>
                  <a:close/>
                </a:path>
              </a:pathLst>
            </a:custGeom>
            <a:grpFill/>
            <a:ln w="6390" cap="flat">
              <a:noFill/>
              <a:prstDash val="solid"/>
              <a:miter/>
            </a:ln>
          </p:spPr>
          <p:txBody>
            <a:bodyPr rtlCol="0" anchor="ctr"/>
            <a:lstStyle/>
            <a:p>
              <a:endParaRPr lang="en-US"/>
            </a:p>
          </p:txBody>
        </p:sp>
        <p:sp>
          <p:nvSpPr>
            <p:cNvPr id="40" name="Graphic 4">
              <a:extLst>
                <a:ext uri="{FF2B5EF4-FFF2-40B4-BE49-F238E27FC236}">
                  <a16:creationId xmlns:a16="http://schemas.microsoft.com/office/drawing/2014/main" id="{7441AE8A-DECD-E179-5C29-96359D7AAD5D}"/>
                </a:ext>
              </a:extLst>
            </p:cNvPr>
            <p:cNvSpPr/>
            <p:nvPr/>
          </p:nvSpPr>
          <p:spPr>
            <a:xfrm>
              <a:off x="5807248" y="1986857"/>
              <a:ext cx="164487" cy="188336"/>
            </a:xfrm>
            <a:custGeom>
              <a:avLst/>
              <a:gdLst>
                <a:gd name="connsiteX0" fmla="*/ 162231 w 164487"/>
                <a:gd name="connsiteY0" fmla="*/ 146193 h 188336"/>
                <a:gd name="connsiteX1" fmla="*/ 153285 w 164487"/>
                <a:gd name="connsiteY1" fmla="*/ 135979 h 188336"/>
                <a:gd name="connsiteX2" fmla="*/ 148173 w 164487"/>
                <a:gd name="connsiteY2" fmla="*/ 130233 h 188336"/>
                <a:gd name="connsiteX3" fmla="*/ 140505 w 164487"/>
                <a:gd name="connsiteY3" fmla="*/ 113635 h 188336"/>
                <a:gd name="connsiteX4" fmla="*/ 136671 w 164487"/>
                <a:gd name="connsiteY4" fmla="*/ 74692 h 188336"/>
                <a:gd name="connsiteX5" fmla="*/ 88747 w 164487"/>
                <a:gd name="connsiteY5" fmla="*/ 21067 h 188336"/>
                <a:gd name="connsiteX6" fmla="*/ 88747 w 164487"/>
                <a:gd name="connsiteY6" fmla="*/ 6384 h 188336"/>
                <a:gd name="connsiteX7" fmla="*/ 82357 w 164487"/>
                <a:gd name="connsiteY7" fmla="*/ 0 h 188336"/>
                <a:gd name="connsiteX8" fmla="*/ 75967 w 164487"/>
                <a:gd name="connsiteY8" fmla="*/ 6384 h 188336"/>
                <a:gd name="connsiteX9" fmla="*/ 75967 w 164487"/>
                <a:gd name="connsiteY9" fmla="*/ 21067 h 188336"/>
                <a:gd name="connsiteX10" fmla="*/ 28043 w 164487"/>
                <a:gd name="connsiteY10" fmla="*/ 74692 h 188336"/>
                <a:gd name="connsiteX11" fmla="*/ 24208 w 164487"/>
                <a:gd name="connsiteY11" fmla="*/ 113635 h 188336"/>
                <a:gd name="connsiteX12" fmla="*/ 16541 w 164487"/>
                <a:gd name="connsiteY12" fmla="*/ 130233 h 188336"/>
                <a:gd name="connsiteX13" fmla="*/ 10790 w 164487"/>
                <a:gd name="connsiteY13" fmla="*/ 136617 h 188336"/>
                <a:gd name="connsiteX14" fmla="*/ 1844 w 164487"/>
                <a:gd name="connsiteY14" fmla="*/ 146832 h 188336"/>
                <a:gd name="connsiteX15" fmla="*/ 2483 w 164487"/>
                <a:gd name="connsiteY15" fmla="*/ 162153 h 188336"/>
                <a:gd name="connsiteX16" fmla="*/ 17180 w 164487"/>
                <a:gd name="connsiteY16" fmla="*/ 167899 h 188336"/>
                <a:gd name="connsiteX17" fmla="*/ 56158 w 164487"/>
                <a:gd name="connsiteY17" fmla="*/ 167899 h 188336"/>
                <a:gd name="connsiteX18" fmla="*/ 87469 w 164487"/>
                <a:gd name="connsiteY18" fmla="*/ 187689 h 188336"/>
                <a:gd name="connsiteX19" fmla="*/ 107278 w 164487"/>
                <a:gd name="connsiteY19" fmla="*/ 167899 h 188336"/>
                <a:gd name="connsiteX20" fmla="*/ 146256 w 164487"/>
                <a:gd name="connsiteY20" fmla="*/ 167899 h 188336"/>
                <a:gd name="connsiteX21" fmla="*/ 160953 w 164487"/>
                <a:gd name="connsiteY21" fmla="*/ 162153 h 188336"/>
                <a:gd name="connsiteX22" fmla="*/ 162231 w 164487"/>
                <a:gd name="connsiteY22" fmla="*/ 146193 h 188336"/>
                <a:gd name="connsiteX23" fmla="*/ 162231 w 164487"/>
                <a:gd name="connsiteY23" fmla="*/ 146193 h 188336"/>
                <a:gd name="connsiteX24" fmla="*/ 82357 w 164487"/>
                <a:gd name="connsiteY24" fmla="*/ 174283 h 188336"/>
                <a:gd name="connsiteX25" fmla="*/ 70216 w 164487"/>
                <a:gd name="connsiteY25" fmla="*/ 167260 h 188336"/>
                <a:gd name="connsiteX26" fmla="*/ 93859 w 164487"/>
                <a:gd name="connsiteY26" fmla="*/ 167260 h 188336"/>
                <a:gd name="connsiteX27" fmla="*/ 82357 w 164487"/>
                <a:gd name="connsiteY27" fmla="*/ 174283 h 188336"/>
                <a:gd name="connsiteX28" fmla="*/ 82357 w 164487"/>
                <a:gd name="connsiteY28" fmla="*/ 174283 h 188336"/>
                <a:gd name="connsiteX29" fmla="*/ 146895 w 164487"/>
                <a:gd name="connsiteY29" fmla="*/ 154492 h 188336"/>
                <a:gd name="connsiteX30" fmla="*/ 17818 w 164487"/>
                <a:gd name="connsiteY30" fmla="*/ 154492 h 188336"/>
                <a:gd name="connsiteX31" fmla="*/ 13346 w 164487"/>
                <a:gd name="connsiteY31" fmla="*/ 154492 h 188336"/>
                <a:gd name="connsiteX32" fmla="*/ 13346 w 164487"/>
                <a:gd name="connsiteY32" fmla="*/ 154492 h 188336"/>
                <a:gd name="connsiteX33" fmla="*/ 13346 w 164487"/>
                <a:gd name="connsiteY33" fmla="*/ 153216 h 188336"/>
                <a:gd name="connsiteX34" fmla="*/ 19736 w 164487"/>
                <a:gd name="connsiteY34" fmla="*/ 146193 h 188336"/>
                <a:gd name="connsiteX35" fmla="*/ 27403 w 164487"/>
                <a:gd name="connsiteY35" fmla="*/ 137894 h 188336"/>
                <a:gd name="connsiteX36" fmla="*/ 36988 w 164487"/>
                <a:gd name="connsiteY36" fmla="*/ 117465 h 188336"/>
                <a:gd name="connsiteX37" fmla="*/ 41461 w 164487"/>
                <a:gd name="connsiteY37" fmla="*/ 74692 h 188336"/>
                <a:gd name="connsiteX38" fmla="*/ 82996 w 164487"/>
                <a:gd name="connsiteY38" fmla="*/ 33835 h 188336"/>
                <a:gd name="connsiteX39" fmla="*/ 123892 w 164487"/>
                <a:gd name="connsiteY39" fmla="*/ 74692 h 188336"/>
                <a:gd name="connsiteX40" fmla="*/ 128365 w 164487"/>
                <a:gd name="connsiteY40" fmla="*/ 117465 h 188336"/>
                <a:gd name="connsiteX41" fmla="*/ 137950 w 164487"/>
                <a:gd name="connsiteY41" fmla="*/ 137894 h 188336"/>
                <a:gd name="connsiteX42" fmla="*/ 145617 w 164487"/>
                <a:gd name="connsiteY42" fmla="*/ 146193 h 188336"/>
                <a:gd name="connsiteX43" fmla="*/ 152007 w 164487"/>
                <a:gd name="connsiteY43" fmla="*/ 153216 h 188336"/>
                <a:gd name="connsiteX44" fmla="*/ 152646 w 164487"/>
                <a:gd name="connsiteY44" fmla="*/ 154492 h 188336"/>
                <a:gd name="connsiteX45" fmla="*/ 146895 w 164487"/>
                <a:gd name="connsiteY45" fmla="*/ 154492 h 188336"/>
                <a:gd name="connsiteX46" fmla="*/ 146895 w 164487"/>
                <a:gd name="connsiteY46" fmla="*/ 154492 h 18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4487" h="188336">
                  <a:moveTo>
                    <a:pt x="162231" y="146193"/>
                  </a:moveTo>
                  <a:cubicBezTo>
                    <a:pt x="159675" y="142363"/>
                    <a:pt x="157119" y="138532"/>
                    <a:pt x="153285" y="135979"/>
                  </a:cubicBezTo>
                  <a:cubicBezTo>
                    <a:pt x="151368" y="134064"/>
                    <a:pt x="149451" y="132148"/>
                    <a:pt x="148173" y="130233"/>
                  </a:cubicBezTo>
                  <a:cubicBezTo>
                    <a:pt x="144978" y="125126"/>
                    <a:pt x="142422" y="119380"/>
                    <a:pt x="140505" y="113635"/>
                  </a:cubicBezTo>
                  <a:cubicBezTo>
                    <a:pt x="137310" y="100867"/>
                    <a:pt x="136032" y="87460"/>
                    <a:pt x="136671" y="74692"/>
                  </a:cubicBezTo>
                  <a:cubicBezTo>
                    <a:pt x="136671" y="47241"/>
                    <a:pt x="116224" y="24259"/>
                    <a:pt x="88747" y="21067"/>
                  </a:cubicBezTo>
                  <a:lnTo>
                    <a:pt x="88747" y="6384"/>
                  </a:lnTo>
                  <a:cubicBezTo>
                    <a:pt x="88747" y="2554"/>
                    <a:pt x="86191" y="0"/>
                    <a:pt x="82357" y="0"/>
                  </a:cubicBezTo>
                  <a:cubicBezTo>
                    <a:pt x="78523" y="0"/>
                    <a:pt x="75967" y="2554"/>
                    <a:pt x="75967" y="6384"/>
                  </a:cubicBezTo>
                  <a:lnTo>
                    <a:pt x="75967" y="21067"/>
                  </a:lnTo>
                  <a:cubicBezTo>
                    <a:pt x="49129" y="24259"/>
                    <a:pt x="28043" y="47241"/>
                    <a:pt x="28043" y="74692"/>
                  </a:cubicBezTo>
                  <a:cubicBezTo>
                    <a:pt x="28681" y="88099"/>
                    <a:pt x="27403" y="100867"/>
                    <a:pt x="24208" y="113635"/>
                  </a:cubicBezTo>
                  <a:cubicBezTo>
                    <a:pt x="22931" y="119380"/>
                    <a:pt x="20375" y="125126"/>
                    <a:pt x="16541" y="130233"/>
                  </a:cubicBezTo>
                  <a:cubicBezTo>
                    <a:pt x="14623" y="132148"/>
                    <a:pt x="12707" y="134702"/>
                    <a:pt x="10790" y="136617"/>
                  </a:cubicBezTo>
                  <a:cubicBezTo>
                    <a:pt x="7595" y="139809"/>
                    <a:pt x="4400" y="143001"/>
                    <a:pt x="1844" y="146832"/>
                  </a:cubicBezTo>
                  <a:cubicBezTo>
                    <a:pt x="-712" y="151300"/>
                    <a:pt x="-712" y="157684"/>
                    <a:pt x="2483" y="162153"/>
                  </a:cubicBezTo>
                  <a:cubicBezTo>
                    <a:pt x="6317" y="165984"/>
                    <a:pt x="11428" y="167899"/>
                    <a:pt x="17180" y="167899"/>
                  </a:cubicBezTo>
                  <a:lnTo>
                    <a:pt x="56158" y="167899"/>
                  </a:lnTo>
                  <a:cubicBezTo>
                    <a:pt x="59353" y="181944"/>
                    <a:pt x="73411" y="190881"/>
                    <a:pt x="87469" y="187689"/>
                  </a:cubicBezTo>
                  <a:cubicBezTo>
                    <a:pt x="97054" y="185135"/>
                    <a:pt x="104722" y="178113"/>
                    <a:pt x="107278" y="167899"/>
                  </a:cubicBezTo>
                  <a:lnTo>
                    <a:pt x="146256" y="167899"/>
                  </a:lnTo>
                  <a:cubicBezTo>
                    <a:pt x="151368" y="168537"/>
                    <a:pt x="157119" y="166622"/>
                    <a:pt x="160953" y="162153"/>
                  </a:cubicBezTo>
                  <a:cubicBezTo>
                    <a:pt x="165426" y="157046"/>
                    <a:pt x="165426" y="151300"/>
                    <a:pt x="162231" y="146193"/>
                  </a:cubicBezTo>
                  <a:lnTo>
                    <a:pt x="162231" y="146193"/>
                  </a:lnTo>
                  <a:close/>
                  <a:moveTo>
                    <a:pt x="82357" y="174283"/>
                  </a:moveTo>
                  <a:cubicBezTo>
                    <a:pt x="77245" y="174283"/>
                    <a:pt x="72772" y="171729"/>
                    <a:pt x="70216" y="167260"/>
                  </a:cubicBezTo>
                  <a:lnTo>
                    <a:pt x="93859" y="167260"/>
                  </a:lnTo>
                  <a:cubicBezTo>
                    <a:pt x="91942" y="171091"/>
                    <a:pt x="87469" y="174283"/>
                    <a:pt x="82357" y="174283"/>
                  </a:cubicBezTo>
                  <a:lnTo>
                    <a:pt x="82357" y="174283"/>
                  </a:lnTo>
                  <a:close/>
                  <a:moveTo>
                    <a:pt x="146895" y="154492"/>
                  </a:moveTo>
                  <a:lnTo>
                    <a:pt x="17818" y="154492"/>
                  </a:lnTo>
                  <a:cubicBezTo>
                    <a:pt x="16541" y="154492"/>
                    <a:pt x="15263" y="154492"/>
                    <a:pt x="13346" y="154492"/>
                  </a:cubicBezTo>
                  <a:lnTo>
                    <a:pt x="13346" y="154492"/>
                  </a:lnTo>
                  <a:cubicBezTo>
                    <a:pt x="13346" y="153854"/>
                    <a:pt x="13346" y="153216"/>
                    <a:pt x="13346" y="153216"/>
                  </a:cubicBezTo>
                  <a:cubicBezTo>
                    <a:pt x="15263" y="150662"/>
                    <a:pt x="17180" y="148108"/>
                    <a:pt x="19736" y="146193"/>
                  </a:cubicBezTo>
                  <a:cubicBezTo>
                    <a:pt x="22291" y="143640"/>
                    <a:pt x="24848" y="141086"/>
                    <a:pt x="27403" y="137894"/>
                  </a:cubicBezTo>
                  <a:cubicBezTo>
                    <a:pt x="31876" y="131510"/>
                    <a:pt x="35071" y="124488"/>
                    <a:pt x="36988" y="117465"/>
                  </a:cubicBezTo>
                  <a:cubicBezTo>
                    <a:pt x="40183" y="103420"/>
                    <a:pt x="42100" y="89376"/>
                    <a:pt x="41461" y="74692"/>
                  </a:cubicBezTo>
                  <a:cubicBezTo>
                    <a:pt x="41461" y="51710"/>
                    <a:pt x="59992" y="33197"/>
                    <a:pt x="82996" y="33835"/>
                  </a:cubicBezTo>
                  <a:cubicBezTo>
                    <a:pt x="106000" y="33835"/>
                    <a:pt x="123892" y="52349"/>
                    <a:pt x="123892" y="74692"/>
                  </a:cubicBezTo>
                  <a:cubicBezTo>
                    <a:pt x="123252" y="88737"/>
                    <a:pt x="125170" y="103420"/>
                    <a:pt x="128365" y="117465"/>
                  </a:cubicBezTo>
                  <a:cubicBezTo>
                    <a:pt x="130282" y="124488"/>
                    <a:pt x="133477" y="131510"/>
                    <a:pt x="137950" y="137894"/>
                  </a:cubicBezTo>
                  <a:cubicBezTo>
                    <a:pt x="139866" y="141086"/>
                    <a:pt x="142422" y="143640"/>
                    <a:pt x="145617" y="146193"/>
                  </a:cubicBezTo>
                  <a:cubicBezTo>
                    <a:pt x="148173" y="148108"/>
                    <a:pt x="150090" y="150662"/>
                    <a:pt x="152007" y="153216"/>
                  </a:cubicBezTo>
                  <a:cubicBezTo>
                    <a:pt x="152646" y="153854"/>
                    <a:pt x="152646" y="154492"/>
                    <a:pt x="152646" y="154492"/>
                  </a:cubicBezTo>
                  <a:cubicBezTo>
                    <a:pt x="150090" y="154492"/>
                    <a:pt x="148812" y="154492"/>
                    <a:pt x="146895" y="154492"/>
                  </a:cubicBezTo>
                  <a:lnTo>
                    <a:pt x="146895" y="154492"/>
                  </a:lnTo>
                  <a:close/>
                </a:path>
              </a:pathLst>
            </a:custGeom>
            <a:grpFill/>
            <a:ln w="6390" cap="flat">
              <a:noFill/>
              <a:prstDash val="solid"/>
              <a:miter/>
            </a:ln>
          </p:spPr>
          <p:txBody>
            <a:bodyPr rtlCol="0" anchor="ctr"/>
            <a:lstStyle/>
            <a:p>
              <a:endParaRPr lang="en-US"/>
            </a:p>
          </p:txBody>
        </p:sp>
        <p:sp>
          <p:nvSpPr>
            <p:cNvPr id="41" name="Graphic 4">
              <a:extLst>
                <a:ext uri="{FF2B5EF4-FFF2-40B4-BE49-F238E27FC236}">
                  <a16:creationId xmlns:a16="http://schemas.microsoft.com/office/drawing/2014/main" id="{F968DEE1-1ACB-ED8B-4FDE-6DF75E2C376F}"/>
                </a:ext>
              </a:extLst>
            </p:cNvPr>
            <p:cNvSpPr/>
            <p:nvPr/>
          </p:nvSpPr>
          <p:spPr>
            <a:xfrm>
              <a:off x="5930010" y="1959555"/>
              <a:ext cx="75927" cy="132637"/>
            </a:xfrm>
            <a:custGeom>
              <a:avLst/>
              <a:gdLst>
                <a:gd name="connsiteX0" fmla="*/ 8797 w 75927"/>
                <a:gd name="connsiteY0" fmla="*/ 489 h 132637"/>
                <a:gd name="connsiteX1" fmla="*/ 490 w 75927"/>
                <a:gd name="connsiteY1" fmla="*/ 3681 h 132637"/>
                <a:gd name="connsiteX2" fmla="*/ 3685 w 75927"/>
                <a:gd name="connsiteY2" fmla="*/ 11981 h 132637"/>
                <a:gd name="connsiteX3" fmla="*/ 4963 w 75927"/>
                <a:gd name="connsiteY3" fmla="*/ 12619 h 132637"/>
                <a:gd name="connsiteX4" fmla="*/ 58638 w 75927"/>
                <a:gd name="connsiteY4" fmla="*/ 124338 h 132637"/>
                <a:gd name="connsiteX5" fmla="*/ 62472 w 75927"/>
                <a:gd name="connsiteY5" fmla="*/ 132638 h 132637"/>
                <a:gd name="connsiteX6" fmla="*/ 64389 w 75927"/>
                <a:gd name="connsiteY6" fmla="*/ 132638 h 132637"/>
                <a:gd name="connsiteX7" fmla="*/ 70779 w 75927"/>
                <a:gd name="connsiteY7" fmla="*/ 128169 h 132637"/>
                <a:gd name="connsiteX8" fmla="*/ 8797 w 75927"/>
                <a:gd name="connsiteY8" fmla="*/ 489 h 132637"/>
                <a:gd name="connsiteX9" fmla="*/ 8797 w 75927"/>
                <a:gd name="connsiteY9" fmla="*/ 489 h 132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927" h="132637">
                  <a:moveTo>
                    <a:pt x="8797" y="489"/>
                  </a:moveTo>
                  <a:cubicBezTo>
                    <a:pt x="5602" y="-787"/>
                    <a:pt x="1768" y="489"/>
                    <a:pt x="490" y="3681"/>
                  </a:cubicBezTo>
                  <a:cubicBezTo>
                    <a:pt x="-788" y="6873"/>
                    <a:pt x="490" y="10704"/>
                    <a:pt x="3685" y="11981"/>
                  </a:cubicBezTo>
                  <a:cubicBezTo>
                    <a:pt x="3685" y="11981"/>
                    <a:pt x="4324" y="11981"/>
                    <a:pt x="4963" y="12619"/>
                  </a:cubicBezTo>
                  <a:cubicBezTo>
                    <a:pt x="50331" y="29217"/>
                    <a:pt x="73974" y="79012"/>
                    <a:pt x="58638" y="124338"/>
                  </a:cubicBezTo>
                  <a:cubicBezTo>
                    <a:pt x="57360" y="127530"/>
                    <a:pt x="59277" y="131361"/>
                    <a:pt x="62472" y="132638"/>
                  </a:cubicBezTo>
                  <a:cubicBezTo>
                    <a:pt x="63111" y="132638"/>
                    <a:pt x="63750" y="132638"/>
                    <a:pt x="64389" y="132638"/>
                  </a:cubicBezTo>
                  <a:cubicBezTo>
                    <a:pt x="66945" y="132638"/>
                    <a:pt x="70140" y="130722"/>
                    <a:pt x="70779" y="128169"/>
                  </a:cubicBezTo>
                  <a:cubicBezTo>
                    <a:pt x="88032" y="75820"/>
                    <a:pt x="60555" y="19641"/>
                    <a:pt x="8797" y="489"/>
                  </a:cubicBezTo>
                  <a:lnTo>
                    <a:pt x="8797" y="489"/>
                  </a:lnTo>
                  <a:close/>
                </a:path>
              </a:pathLst>
            </a:custGeom>
            <a:grpFill/>
            <a:ln w="6390" cap="flat">
              <a:noFill/>
              <a:prstDash val="solid"/>
              <a:miter/>
            </a:ln>
          </p:spPr>
          <p:txBody>
            <a:bodyPr rtlCol="0" anchor="ctr"/>
            <a:lstStyle/>
            <a:p>
              <a:endParaRPr lang="en-US"/>
            </a:p>
          </p:txBody>
        </p:sp>
        <p:sp>
          <p:nvSpPr>
            <p:cNvPr id="42" name="Graphic 4">
              <a:extLst>
                <a:ext uri="{FF2B5EF4-FFF2-40B4-BE49-F238E27FC236}">
                  <a16:creationId xmlns:a16="http://schemas.microsoft.com/office/drawing/2014/main" id="{CE99AE0B-E869-EE27-8C10-5D53206F63ED}"/>
                </a:ext>
              </a:extLst>
            </p:cNvPr>
            <p:cNvSpPr/>
            <p:nvPr/>
          </p:nvSpPr>
          <p:spPr>
            <a:xfrm>
              <a:off x="5921065" y="1988283"/>
              <a:ext cx="55255" cy="93695"/>
            </a:xfrm>
            <a:custGeom>
              <a:avLst/>
              <a:gdLst>
                <a:gd name="connsiteX0" fmla="*/ 8797 w 55255"/>
                <a:gd name="connsiteY0" fmla="*/ 489 h 93695"/>
                <a:gd name="connsiteX1" fmla="*/ 490 w 55255"/>
                <a:gd name="connsiteY1" fmla="*/ 3681 h 93695"/>
                <a:gd name="connsiteX2" fmla="*/ 3685 w 55255"/>
                <a:gd name="connsiteY2" fmla="*/ 11981 h 93695"/>
                <a:gd name="connsiteX3" fmla="*/ 4963 w 55255"/>
                <a:gd name="connsiteY3" fmla="*/ 12619 h 93695"/>
                <a:gd name="connsiteX4" fmla="*/ 39468 w 55255"/>
                <a:gd name="connsiteY4" fmla="*/ 84758 h 93695"/>
                <a:gd name="connsiteX5" fmla="*/ 43302 w 55255"/>
                <a:gd name="connsiteY5" fmla="*/ 93057 h 93695"/>
                <a:gd name="connsiteX6" fmla="*/ 43302 w 55255"/>
                <a:gd name="connsiteY6" fmla="*/ 93057 h 93695"/>
                <a:gd name="connsiteX7" fmla="*/ 45219 w 55255"/>
                <a:gd name="connsiteY7" fmla="*/ 93695 h 93695"/>
                <a:gd name="connsiteX8" fmla="*/ 51609 w 55255"/>
                <a:gd name="connsiteY8" fmla="*/ 89227 h 93695"/>
                <a:gd name="connsiteX9" fmla="*/ 8797 w 55255"/>
                <a:gd name="connsiteY9" fmla="*/ 489 h 9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55" h="93695">
                  <a:moveTo>
                    <a:pt x="8797" y="489"/>
                  </a:moveTo>
                  <a:cubicBezTo>
                    <a:pt x="5602" y="-787"/>
                    <a:pt x="1768" y="489"/>
                    <a:pt x="490" y="3681"/>
                  </a:cubicBezTo>
                  <a:cubicBezTo>
                    <a:pt x="-788" y="6873"/>
                    <a:pt x="490" y="10704"/>
                    <a:pt x="3685" y="11981"/>
                  </a:cubicBezTo>
                  <a:cubicBezTo>
                    <a:pt x="4324" y="11981"/>
                    <a:pt x="4324" y="12619"/>
                    <a:pt x="4963" y="12619"/>
                  </a:cubicBezTo>
                  <a:cubicBezTo>
                    <a:pt x="34356" y="23472"/>
                    <a:pt x="49053" y="55392"/>
                    <a:pt x="39468" y="84758"/>
                  </a:cubicBezTo>
                  <a:cubicBezTo>
                    <a:pt x="38190" y="87950"/>
                    <a:pt x="40107" y="91780"/>
                    <a:pt x="43302" y="93057"/>
                  </a:cubicBezTo>
                  <a:cubicBezTo>
                    <a:pt x="43302" y="93057"/>
                    <a:pt x="43302" y="93057"/>
                    <a:pt x="43302" y="93057"/>
                  </a:cubicBezTo>
                  <a:cubicBezTo>
                    <a:pt x="43941" y="93057"/>
                    <a:pt x="44580" y="93695"/>
                    <a:pt x="45219" y="93695"/>
                  </a:cubicBezTo>
                  <a:cubicBezTo>
                    <a:pt x="47775" y="93695"/>
                    <a:pt x="50970" y="91780"/>
                    <a:pt x="51609" y="89227"/>
                  </a:cubicBezTo>
                  <a:cubicBezTo>
                    <a:pt x="63750" y="52200"/>
                    <a:pt x="44580" y="13257"/>
                    <a:pt x="8797" y="489"/>
                  </a:cubicBezTo>
                  <a:close/>
                </a:path>
              </a:pathLst>
            </a:custGeom>
            <a:grpFill/>
            <a:ln w="6390" cap="flat">
              <a:noFill/>
              <a:prstDash val="solid"/>
              <a:miter/>
            </a:ln>
          </p:spPr>
          <p:txBody>
            <a:bodyPr rtlCol="0" anchor="ctr"/>
            <a:lstStyle/>
            <a:p>
              <a:endParaRPr lang="en-US"/>
            </a:p>
          </p:txBody>
        </p:sp>
        <p:sp>
          <p:nvSpPr>
            <p:cNvPr id="43" name="Graphic 4">
              <a:extLst>
                <a:ext uri="{FF2B5EF4-FFF2-40B4-BE49-F238E27FC236}">
                  <a16:creationId xmlns:a16="http://schemas.microsoft.com/office/drawing/2014/main" id="{5E980D06-BEE2-F448-4D0B-C05E297BC5AA}"/>
                </a:ext>
              </a:extLst>
            </p:cNvPr>
            <p:cNvSpPr/>
            <p:nvPr/>
          </p:nvSpPr>
          <p:spPr>
            <a:xfrm>
              <a:off x="5773593" y="1959638"/>
              <a:ext cx="74966" cy="132554"/>
            </a:xfrm>
            <a:custGeom>
              <a:avLst/>
              <a:gdLst>
                <a:gd name="connsiteX0" fmla="*/ 71282 w 74966"/>
                <a:gd name="connsiteY0" fmla="*/ 11898 h 132554"/>
                <a:gd name="connsiteX1" fmla="*/ 74477 w 74966"/>
                <a:gd name="connsiteY1" fmla="*/ 3598 h 132554"/>
                <a:gd name="connsiteX2" fmla="*/ 66809 w 74966"/>
                <a:gd name="connsiteY2" fmla="*/ 406 h 132554"/>
                <a:gd name="connsiteX3" fmla="*/ 5466 w 74966"/>
                <a:gd name="connsiteY3" fmla="*/ 128086 h 132554"/>
                <a:gd name="connsiteX4" fmla="*/ 11856 w 74966"/>
                <a:gd name="connsiteY4" fmla="*/ 132555 h 132554"/>
                <a:gd name="connsiteX5" fmla="*/ 13773 w 74966"/>
                <a:gd name="connsiteY5" fmla="*/ 132555 h 132554"/>
                <a:gd name="connsiteX6" fmla="*/ 17607 w 74966"/>
                <a:gd name="connsiteY6" fmla="*/ 124256 h 132554"/>
                <a:gd name="connsiteX7" fmla="*/ 17607 w 74966"/>
                <a:gd name="connsiteY7" fmla="*/ 124256 h 132554"/>
                <a:gd name="connsiteX8" fmla="*/ 71282 w 74966"/>
                <a:gd name="connsiteY8" fmla="*/ 11898 h 132554"/>
                <a:gd name="connsiteX9" fmla="*/ 71282 w 74966"/>
                <a:gd name="connsiteY9" fmla="*/ 11898 h 132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66" h="132554">
                  <a:moveTo>
                    <a:pt x="71282" y="11898"/>
                  </a:moveTo>
                  <a:cubicBezTo>
                    <a:pt x="74477" y="10621"/>
                    <a:pt x="75755" y="6790"/>
                    <a:pt x="74477" y="3598"/>
                  </a:cubicBezTo>
                  <a:cubicBezTo>
                    <a:pt x="73199" y="1045"/>
                    <a:pt x="70004" y="-870"/>
                    <a:pt x="66809" y="406"/>
                  </a:cubicBezTo>
                  <a:cubicBezTo>
                    <a:pt x="15051" y="19558"/>
                    <a:pt x="-12426" y="75737"/>
                    <a:pt x="5466" y="128086"/>
                  </a:cubicBezTo>
                  <a:cubicBezTo>
                    <a:pt x="6105" y="130640"/>
                    <a:pt x="8661" y="132555"/>
                    <a:pt x="11856" y="132555"/>
                  </a:cubicBezTo>
                  <a:cubicBezTo>
                    <a:pt x="12495" y="132555"/>
                    <a:pt x="13134" y="132555"/>
                    <a:pt x="13773" y="132555"/>
                  </a:cubicBezTo>
                  <a:cubicBezTo>
                    <a:pt x="16968" y="131278"/>
                    <a:pt x="18885" y="128086"/>
                    <a:pt x="17607" y="124256"/>
                  </a:cubicBezTo>
                  <a:cubicBezTo>
                    <a:pt x="17607" y="124256"/>
                    <a:pt x="17607" y="124256"/>
                    <a:pt x="17607" y="124256"/>
                  </a:cubicBezTo>
                  <a:cubicBezTo>
                    <a:pt x="2271" y="78291"/>
                    <a:pt x="26553" y="28496"/>
                    <a:pt x="71282" y="11898"/>
                  </a:cubicBezTo>
                  <a:lnTo>
                    <a:pt x="71282" y="11898"/>
                  </a:lnTo>
                  <a:close/>
                </a:path>
              </a:pathLst>
            </a:custGeom>
            <a:grpFill/>
            <a:ln w="6390" cap="flat">
              <a:noFill/>
              <a:prstDash val="solid"/>
              <a:miter/>
            </a:ln>
          </p:spPr>
          <p:txBody>
            <a:bodyPr rtlCol="0" anchor="ctr"/>
            <a:lstStyle/>
            <a:p>
              <a:endParaRPr lang="en-US"/>
            </a:p>
          </p:txBody>
        </p:sp>
        <p:sp>
          <p:nvSpPr>
            <p:cNvPr id="44" name="Graphic 4">
              <a:extLst>
                <a:ext uri="{FF2B5EF4-FFF2-40B4-BE49-F238E27FC236}">
                  <a16:creationId xmlns:a16="http://schemas.microsoft.com/office/drawing/2014/main" id="{B90AB3DA-0B6B-89B0-BD26-8E9795415246}"/>
                </a:ext>
              </a:extLst>
            </p:cNvPr>
            <p:cNvSpPr/>
            <p:nvPr/>
          </p:nvSpPr>
          <p:spPr>
            <a:xfrm>
              <a:off x="5803459" y="1988012"/>
              <a:ext cx="54957" cy="93328"/>
            </a:xfrm>
            <a:custGeom>
              <a:avLst/>
              <a:gdLst>
                <a:gd name="connsiteX0" fmla="*/ 10106 w 54957"/>
                <a:gd name="connsiteY0" fmla="*/ 93328 h 93328"/>
                <a:gd name="connsiteX1" fmla="*/ 12023 w 54957"/>
                <a:gd name="connsiteY1" fmla="*/ 92690 h 93328"/>
                <a:gd name="connsiteX2" fmla="*/ 15857 w 54957"/>
                <a:gd name="connsiteY2" fmla="*/ 84391 h 93328"/>
                <a:gd name="connsiteX3" fmla="*/ 15857 w 54957"/>
                <a:gd name="connsiteY3" fmla="*/ 84391 h 93328"/>
                <a:gd name="connsiteX4" fmla="*/ 50362 w 54957"/>
                <a:gd name="connsiteY4" fmla="*/ 12252 h 93328"/>
                <a:gd name="connsiteX5" fmla="*/ 54835 w 54957"/>
                <a:gd name="connsiteY5" fmla="*/ 4591 h 93328"/>
                <a:gd name="connsiteX6" fmla="*/ 47167 w 54957"/>
                <a:gd name="connsiteY6" fmla="*/ 122 h 93328"/>
                <a:gd name="connsiteX7" fmla="*/ 45889 w 54957"/>
                <a:gd name="connsiteY7" fmla="*/ 761 h 93328"/>
                <a:gd name="connsiteX8" fmla="*/ 3716 w 54957"/>
                <a:gd name="connsiteY8" fmla="*/ 88860 h 93328"/>
                <a:gd name="connsiteX9" fmla="*/ 10106 w 54957"/>
                <a:gd name="connsiteY9" fmla="*/ 93328 h 93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957" h="93328">
                  <a:moveTo>
                    <a:pt x="10106" y="93328"/>
                  </a:moveTo>
                  <a:cubicBezTo>
                    <a:pt x="10745" y="93328"/>
                    <a:pt x="11384" y="93328"/>
                    <a:pt x="12023" y="92690"/>
                  </a:cubicBezTo>
                  <a:cubicBezTo>
                    <a:pt x="15217" y="91413"/>
                    <a:pt x="17135" y="88221"/>
                    <a:pt x="15857" y="84391"/>
                  </a:cubicBezTo>
                  <a:cubicBezTo>
                    <a:pt x="15857" y="84391"/>
                    <a:pt x="15857" y="84391"/>
                    <a:pt x="15857" y="84391"/>
                  </a:cubicBezTo>
                  <a:cubicBezTo>
                    <a:pt x="6272" y="55025"/>
                    <a:pt x="21607" y="23105"/>
                    <a:pt x="50362" y="12252"/>
                  </a:cubicBezTo>
                  <a:cubicBezTo>
                    <a:pt x="53557" y="11614"/>
                    <a:pt x="55474" y="7783"/>
                    <a:pt x="54835" y="4591"/>
                  </a:cubicBezTo>
                  <a:cubicBezTo>
                    <a:pt x="54196" y="1399"/>
                    <a:pt x="50362" y="-516"/>
                    <a:pt x="47167" y="122"/>
                  </a:cubicBezTo>
                  <a:cubicBezTo>
                    <a:pt x="46528" y="122"/>
                    <a:pt x="46528" y="122"/>
                    <a:pt x="45889" y="761"/>
                  </a:cubicBezTo>
                  <a:cubicBezTo>
                    <a:pt x="10106" y="13529"/>
                    <a:pt x="-8425" y="53109"/>
                    <a:pt x="3716" y="88860"/>
                  </a:cubicBezTo>
                  <a:cubicBezTo>
                    <a:pt x="4994" y="91413"/>
                    <a:pt x="6911" y="92690"/>
                    <a:pt x="10106" y="93328"/>
                  </a:cubicBezTo>
                  <a:close/>
                </a:path>
              </a:pathLst>
            </a:custGeom>
            <a:grpFill/>
            <a:ln w="6390" cap="flat">
              <a:noFill/>
              <a:prstDash val="solid"/>
              <a:miter/>
            </a:ln>
          </p:spPr>
          <p:txBody>
            <a:bodyPr rtlCol="0" anchor="ctr"/>
            <a:lstStyle/>
            <a:p>
              <a:endParaRPr lang="en-US"/>
            </a:p>
          </p:txBody>
        </p:sp>
      </p:grpSp>
      <p:sp>
        <p:nvSpPr>
          <p:cNvPr id="3" name="Freeform: Shape 2">
            <a:extLst>
              <a:ext uri="{FF2B5EF4-FFF2-40B4-BE49-F238E27FC236}">
                <a16:creationId xmlns:a16="http://schemas.microsoft.com/office/drawing/2014/main" id="{B75F769D-F507-D3BA-7F1F-60528C73D7C5}"/>
              </a:ext>
            </a:extLst>
          </p:cNvPr>
          <p:cNvSpPr/>
          <p:nvPr/>
        </p:nvSpPr>
        <p:spPr>
          <a:xfrm>
            <a:off x="1062349" y="4174116"/>
            <a:ext cx="2093383" cy="256256"/>
          </a:xfrm>
          <a:custGeom>
            <a:avLst/>
            <a:gdLst>
              <a:gd name="connsiteX0" fmla="*/ 0 w 1601399"/>
              <a:gd name="connsiteY0" fmla="*/ 0 h 488426"/>
              <a:gd name="connsiteX1" fmla="*/ 1601399 w 1601399"/>
              <a:gd name="connsiteY1" fmla="*/ 0 h 488426"/>
              <a:gd name="connsiteX2" fmla="*/ 1601399 w 1601399"/>
              <a:gd name="connsiteY2" fmla="*/ 488426 h 488426"/>
              <a:gd name="connsiteX3" fmla="*/ 0 w 1601399"/>
              <a:gd name="connsiteY3" fmla="*/ 488426 h 488426"/>
              <a:gd name="connsiteX4" fmla="*/ 0 w 1601399"/>
              <a:gd name="connsiteY4" fmla="*/ 0 h 488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1399" h="488426">
                <a:moveTo>
                  <a:pt x="0" y="0"/>
                </a:moveTo>
                <a:lnTo>
                  <a:pt x="1601399" y="0"/>
                </a:lnTo>
                <a:lnTo>
                  <a:pt x="1601399" y="488426"/>
                </a:lnTo>
                <a:lnTo>
                  <a:pt x="0" y="488426"/>
                </a:lnTo>
                <a:lnTo>
                  <a:pt x="0" y="0"/>
                </a:lnTo>
                <a:close/>
              </a:path>
            </a:pathLst>
          </a:custGeom>
          <a:solidFill>
            <a:sysClr val="window" lastClr="FFFFFF">
              <a:hueOff val="0"/>
              <a:satOff val="0"/>
              <a:lumOff val="0"/>
              <a:alphaOff val="0"/>
            </a:sysClr>
          </a:solidFill>
          <a:ln w="12700" cap="flat" cmpd="sng" algn="ctr">
            <a:solidFill>
              <a:schemeClr val="tx1">
                <a:lumMod val="75000"/>
                <a:lumOff val="25000"/>
              </a:schemeClr>
            </a:solidFill>
            <a:prstDash val="solid"/>
          </a:ln>
          <a:effectLst/>
        </p:spPr>
        <p:txBody>
          <a:bodyPr lIns="9235" tIns="9235" rIns="9235" bIns="9235" spcCol="1154" anchor="ctr"/>
          <a:lstStyle/>
          <a:p>
            <a:pPr marL="0" marR="0" lvl="0" indent="0" algn="ctr" defTabSz="646481" eaLnBrk="1" fontAlgn="auto" latinLnBrk="0" hangingPunct="1">
              <a:lnSpc>
                <a:spcPct val="90000"/>
              </a:lnSpc>
              <a:spcBef>
                <a:spcPts val="0"/>
              </a:spcBef>
              <a:spcAft>
                <a:spcPct val="35000"/>
              </a:spcAft>
              <a:buClrTx/>
              <a:buSzTx/>
              <a:buFontTx/>
              <a:buNone/>
              <a:tabLst/>
              <a:defRPr/>
            </a:pPr>
            <a:r>
              <a:rPr kumimoji="0" lang="en-US" sz="1050" b="0" i="0" u="none" strike="noStrike" kern="0" cap="none" spc="0" normalizeH="0" baseline="0" noProof="0">
                <a:ln>
                  <a:noFill/>
                </a:ln>
                <a:solidFill>
                  <a:prstClr val="black">
                    <a:hueOff val="0"/>
                    <a:satOff val="0"/>
                    <a:lumOff val="0"/>
                    <a:alphaOff val="0"/>
                  </a:prstClr>
                </a:solidFill>
                <a:effectLst/>
                <a:uLnTx/>
                <a:uFillTx/>
                <a:latin typeface="Open Sans" panose="020B0606030504020204" pitchFamily="34" charset="0"/>
                <a:ea typeface="Open Sans" panose="020B0606030504020204" pitchFamily="34" charset="0"/>
                <a:cs typeface="Open Sans" panose="020B0606030504020204" pitchFamily="34" charset="0"/>
              </a:rPr>
              <a:t>Other Transactions</a:t>
            </a:r>
          </a:p>
        </p:txBody>
      </p:sp>
      <p:cxnSp>
        <p:nvCxnSpPr>
          <p:cNvPr id="18" name="Straight Arrow Connector 17">
            <a:extLst>
              <a:ext uri="{FF2B5EF4-FFF2-40B4-BE49-F238E27FC236}">
                <a16:creationId xmlns:a16="http://schemas.microsoft.com/office/drawing/2014/main" id="{D8FC3C44-E1B2-A01A-1717-B00624E78170}"/>
              </a:ext>
            </a:extLst>
          </p:cNvPr>
          <p:cNvCxnSpPr>
            <a:cxnSpLocks/>
          </p:cNvCxnSpPr>
          <p:nvPr/>
        </p:nvCxnSpPr>
        <p:spPr>
          <a:xfrm>
            <a:off x="4548625" y="3285851"/>
            <a:ext cx="713522" cy="0"/>
          </a:xfrm>
          <a:prstGeom prst="straightConnector1">
            <a:avLst/>
          </a:prstGeom>
          <a:noFill/>
          <a:ln w="6350" cap="flat" cmpd="sng" algn="ctr">
            <a:solidFill>
              <a:sysClr val="windowText" lastClr="000000">
                <a:shade val="95000"/>
                <a:satMod val="105000"/>
              </a:sysClr>
            </a:solidFill>
            <a:prstDash val="solid"/>
            <a:tailEnd type="arrow"/>
          </a:ln>
          <a:effectLst/>
        </p:spPr>
      </p:cxnSp>
      <p:cxnSp>
        <p:nvCxnSpPr>
          <p:cNvPr id="49" name="Straight Connector 48">
            <a:extLst>
              <a:ext uri="{FF2B5EF4-FFF2-40B4-BE49-F238E27FC236}">
                <a16:creationId xmlns:a16="http://schemas.microsoft.com/office/drawing/2014/main" id="{C31B5355-F0A6-B349-8672-1A4E7705006C}"/>
              </a:ext>
            </a:extLst>
          </p:cNvPr>
          <p:cNvCxnSpPr>
            <a:cxnSpLocks/>
          </p:cNvCxnSpPr>
          <p:nvPr/>
        </p:nvCxnSpPr>
        <p:spPr>
          <a:xfrm>
            <a:off x="3168373" y="2182631"/>
            <a:ext cx="1380252" cy="0"/>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255FA77-F0F6-6662-B022-039048EE3EFA}"/>
              </a:ext>
            </a:extLst>
          </p:cNvPr>
          <p:cNvCxnSpPr>
            <a:cxnSpLocks/>
          </p:cNvCxnSpPr>
          <p:nvPr/>
        </p:nvCxnSpPr>
        <p:spPr>
          <a:xfrm>
            <a:off x="3155732" y="2615657"/>
            <a:ext cx="1358216" cy="0"/>
          </a:xfrm>
          <a:prstGeom prst="line">
            <a:avLst/>
          </a:prstGeom>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07EEE71-EDDA-CAAE-239C-CB45133CE813}"/>
              </a:ext>
            </a:extLst>
          </p:cNvPr>
          <p:cNvCxnSpPr>
            <a:cxnSpLocks/>
          </p:cNvCxnSpPr>
          <p:nvPr/>
        </p:nvCxnSpPr>
        <p:spPr>
          <a:xfrm>
            <a:off x="3145529" y="3032760"/>
            <a:ext cx="1358216" cy="0"/>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4AFEAFE5-E8A8-DDE3-E6F6-587F8733F576}"/>
              </a:ext>
            </a:extLst>
          </p:cNvPr>
          <p:cNvCxnSpPr>
            <a:cxnSpLocks/>
          </p:cNvCxnSpPr>
          <p:nvPr/>
        </p:nvCxnSpPr>
        <p:spPr>
          <a:xfrm>
            <a:off x="3155732" y="3469720"/>
            <a:ext cx="1358216" cy="0"/>
          </a:xfrm>
          <a:prstGeom prst="line">
            <a:avLst/>
          </a:prstGeom>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154B788-4CB0-30F0-3288-FBB23B026517}"/>
              </a:ext>
            </a:extLst>
          </p:cNvPr>
          <p:cNvCxnSpPr>
            <a:cxnSpLocks/>
          </p:cNvCxnSpPr>
          <p:nvPr/>
        </p:nvCxnSpPr>
        <p:spPr>
          <a:xfrm>
            <a:off x="3168373" y="3884513"/>
            <a:ext cx="1358216" cy="0"/>
          </a:xfrm>
          <a:prstGeom prst="line">
            <a:avLst/>
          </a:prstGeom>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4EE0379A-0AC8-E6F4-1F36-6278A91094D2}"/>
              </a:ext>
            </a:extLst>
          </p:cNvPr>
          <p:cNvCxnSpPr>
            <a:cxnSpLocks/>
          </p:cNvCxnSpPr>
          <p:nvPr/>
        </p:nvCxnSpPr>
        <p:spPr>
          <a:xfrm>
            <a:off x="3168373" y="4291355"/>
            <a:ext cx="1358216" cy="0"/>
          </a:xfrm>
          <a:prstGeom prst="line">
            <a:avLst/>
          </a:prstGeom>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E7CD9B7F-C72B-1373-C7FC-655CAC0DF451}"/>
              </a:ext>
            </a:extLst>
          </p:cNvPr>
          <p:cNvSpPr txBox="1"/>
          <p:nvPr/>
        </p:nvSpPr>
        <p:spPr>
          <a:xfrm>
            <a:off x="3592925" y="2022270"/>
            <a:ext cx="750455" cy="184834"/>
          </a:xfrm>
          <a:prstGeom prst="rect">
            <a:avLst/>
          </a:prstGeom>
          <a:noFill/>
        </p:spPr>
        <p:txBody>
          <a:bodyPr lIns="0" tIns="0" rIns="0" bIns="0" anchor="t"/>
          <a:lstStyle/>
          <a:p>
            <a:pPr>
              <a:defRPr/>
            </a:pPr>
            <a:r>
              <a:rPr lang="en-US" sz="900">
                <a:solidFill>
                  <a:prstClr val="black"/>
                </a:solidFill>
                <a:latin typeface="Open Sans"/>
                <a:ea typeface="Open Sans"/>
                <a:cs typeface="Open Sans"/>
              </a:rPr>
              <a:t>52M</a:t>
            </a:r>
            <a:endParaRPr lang="en-US" sz="9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0" name="TextBox 59">
            <a:extLst>
              <a:ext uri="{FF2B5EF4-FFF2-40B4-BE49-F238E27FC236}">
                <a16:creationId xmlns:a16="http://schemas.microsoft.com/office/drawing/2014/main" id="{8787EC32-BC21-C517-0B52-714CD9530CEB}"/>
              </a:ext>
            </a:extLst>
          </p:cNvPr>
          <p:cNvSpPr txBox="1"/>
          <p:nvPr/>
        </p:nvSpPr>
        <p:spPr>
          <a:xfrm>
            <a:off x="3592923" y="2459229"/>
            <a:ext cx="750455" cy="184834"/>
          </a:xfrm>
          <a:prstGeom prst="rect">
            <a:avLst/>
          </a:prstGeom>
          <a:noFill/>
        </p:spPr>
        <p:txBody>
          <a:bodyPr lIns="0" tIns="0" rIns="0" bIns="0" anchor="t"/>
          <a:lstStyle/>
          <a:p>
            <a:pPr>
              <a:defRPr/>
            </a:pPr>
            <a:r>
              <a:rPr lang="en-US" sz="900">
                <a:solidFill>
                  <a:prstClr val="black"/>
                </a:solidFill>
                <a:latin typeface="Open Sans"/>
                <a:ea typeface="Open Sans"/>
                <a:cs typeface="Open Sans"/>
              </a:rPr>
              <a:t>0.5B</a:t>
            </a:r>
            <a:endParaRPr lang="en-US" sz="9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1" name="TextBox 60">
            <a:extLst>
              <a:ext uri="{FF2B5EF4-FFF2-40B4-BE49-F238E27FC236}">
                <a16:creationId xmlns:a16="http://schemas.microsoft.com/office/drawing/2014/main" id="{100EFB7B-AF7A-01A0-D81C-7D68681E4B8B}"/>
              </a:ext>
            </a:extLst>
          </p:cNvPr>
          <p:cNvSpPr txBox="1"/>
          <p:nvPr/>
        </p:nvSpPr>
        <p:spPr>
          <a:xfrm>
            <a:off x="3592923" y="2880346"/>
            <a:ext cx="750455" cy="184834"/>
          </a:xfrm>
          <a:prstGeom prst="rect">
            <a:avLst/>
          </a:prstGeom>
          <a:noFill/>
        </p:spPr>
        <p:txBody>
          <a:bodyPr lIns="0" tIns="0" rIns="0" bIns="0" anchor="t"/>
          <a:lstStyle/>
          <a:p>
            <a:pPr>
              <a:defRPr/>
            </a:pPr>
            <a:r>
              <a:rPr lang="en-US" sz="900">
                <a:solidFill>
                  <a:prstClr val="black"/>
                </a:solidFill>
                <a:latin typeface="Open Sans"/>
                <a:ea typeface="Open Sans"/>
                <a:cs typeface="Open Sans"/>
              </a:rPr>
              <a:t>0.4M</a:t>
            </a:r>
            <a:endParaRPr lang="en-US" sz="9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2" name="TextBox 61">
            <a:extLst>
              <a:ext uri="{FF2B5EF4-FFF2-40B4-BE49-F238E27FC236}">
                <a16:creationId xmlns:a16="http://schemas.microsoft.com/office/drawing/2014/main" id="{345029CE-887B-9E21-2C0A-68F38030FC65}"/>
              </a:ext>
            </a:extLst>
          </p:cNvPr>
          <p:cNvSpPr txBox="1"/>
          <p:nvPr/>
        </p:nvSpPr>
        <p:spPr>
          <a:xfrm>
            <a:off x="3592923" y="3298630"/>
            <a:ext cx="750455" cy="184834"/>
          </a:xfrm>
          <a:prstGeom prst="rect">
            <a:avLst/>
          </a:prstGeom>
          <a:noFill/>
        </p:spPr>
        <p:txBody>
          <a:bodyPr lIns="0" tIns="0" rIns="0" bIns="0" anchor="t"/>
          <a:lstStyle/>
          <a:p>
            <a:pPr>
              <a:defRPr/>
            </a:pPr>
            <a:r>
              <a:rPr lang="en-US" sz="900">
                <a:solidFill>
                  <a:prstClr val="black"/>
                </a:solidFill>
                <a:latin typeface="Open Sans"/>
                <a:ea typeface="Open Sans"/>
                <a:cs typeface="Open Sans"/>
              </a:rPr>
              <a:t>24M</a:t>
            </a:r>
          </a:p>
        </p:txBody>
      </p:sp>
      <p:sp>
        <p:nvSpPr>
          <p:cNvPr id="70" name="TextBox 69">
            <a:extLst>
              <a:ext uri="{FF2B5EF4-FFF2-40B4-BE49-F238E27FC236}">
                <a16:creationId xmlns:a16="http://schemas.microsoft.com/office/drawing/2014/main" id="{A4436C98-E8AF-DF20-B3BC-52B279478FD9}"/>
              </a:ext>
            </a:extLst>
          </p:cNvPr>
          <p:cNvSpPr txBox="1"/>
          <p:nvPr/>
        </p:nvSpPr>
        <p:spPr>
          <a:xfrm>
            <a:off x="3592923" y="3727556"/>
            <a:ext cx="750455" cy="184834"/>
          </a:xfrm>
          <a:prstGeom prst="rect">
            <a:avLst/>
          </a:prstGeom>
          <a:noFill/>
        </p:spPr>
        <p:txBody>
          <a:bodyPr lIns="0" tIns="0" rIns="0" bIns="0" anchor="t"/>
          <a:lstStyle/>
          <a:p>
            <a:pPr>
              <a:defRPr/>
            </a:pPr>
            <a:r>
              <a:rPr lang="en-US" sz="900">
                <a:solidFill>
                  <a:prstClr val="black"/>
                </a:solidFill>
                <a:latin typeface="Open Sans"/>
                <a:ea typeface="Open Sans"/>
                <a:cs typeface="Open Sans"/>
              </a:rPr>
              <a:t>0.7B</a:t>
            </a:r>
            <a:endParaRPr lang="en-US" sz="9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1" name="TextBox 70">
            <a:extLst>
              <a:ext uri="{FF2B5EF4-FFF2-40B4-BE49-F238E27FC236}">
                <a16:creationId xmlns:a16="http://schemas.microsoft.com/office/drawing/2014/main" id="{A09CAA6E-D493-C815-DBBE-42A7661670BE}"/>
              </a:ext>
            </a:extLst>
          </p:cNvPr>
          <p:cNvSpPr txBox="1"/>
          <p:nvPr/>
        </p:nvSpPr>
        <p:spPr>
          <a:xfrm>
            <a:off x="3626047" y="4140167"/>
            <a:ext cx="750455" cy="184834"/>
          </a:xfrm>
          <a:prstGeom prst="rect">
            <a:avLst/>
          </a:prstGeom>
          <a:noFill/>
        </p:spPr>
        <p:txBody>
          <a:bodyPr lIns="0" tIns="0" rIns="0" bIns="0" anchor="t"/>
          <a:lstStyle/>
          <a:p>
            <a:pPr>
              <a:defRPr/>
            </a:pPr>
            <a:r>
              <a:rPr lang="en-US" sz="900">
                <a:solidFill>
                  <a:prstClr val="black"/>
                </a:solidFill>
                <a:latin typeface="Open Sans"/>
                <a:ea typeface="Open Sans"/>
                <a:cs typeface="Open Sans"/>
              </a:rPr>
              <a:t>1B</a:t>
            </a:r>
            <a:endParaRPr lang="en-US" sz="900">
              <a:solidFill>
                <a:prstClr val="black"/>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4" name="Straight Connector 3">
            <a:extLst>
              <a:ext uri="{FF2B5EF4-FFF2-40B4-BE49-F238E27FC236}">
                <a16:creationId xmlns:a16="http://schemas.microsoft.com/office/drawing/2014/main" id="{6EDF40DA-164C-0A93-9BAC-8EE51AC21188}"/>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B969483-771B-39F6-4BB7-9F6B6851ECBA}"/>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9D251C-FEE4-C3D6-93CF-31FEB784B258}"/>
              </a:ext>
            </a:extLst>
          </p:cNvPr>
          <p:cNvSpPr txBox="1"/>
          <p:nvPr/>
        </p:nvSpPr>
        <p:spPr>
          <a:xfrm>
            <a:off x="11036596" y="231846"/>
            <a:ext cx="828663"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Appendix B</a:t>
            </a:r>
          </a:p>
        </p:txBody>
      </p:sp>
    </p:spTree>
    <p:extLst>
      <p:ext uri="{BB962C8B-B14F-4D97-AF65-F5344CB8AC3E}">
        <p14:creationId xmlns:p14="http://schemas.microsoft.com/office/powerpoint/2010/main" val="265757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2">
            <a:extLst>
              <a:ext uri="{FF2B5EF4-FFF2-40B4-BE49-F238E27FC236}">
                <a16:creationId xmlns:a16="http://schemas.microsoft.com/office/drawing/2014/main" id="{23768E1B-87D7-EF45-C3C7-7394A79A92FE}"/>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a:defRPr/>
            </a:pPr>
            <a:r>
              <a:rPr lang="en-US" sz="1800">
                <a:solidFill>
                  <a:prstClr val="black"/>
                </a:solidFill>
                <a:latin typeface="Open Sans" panose="020B0606030504020204" pitchFamily="34" charset="0"/>
                <a:ea typeface="Open Sans" panose="020B0606030504020204" pitchFamily="34" charset="0"/>
                <a:cs typeface="Open Sans" panose="020B0606030504020204" pitchFamily="34" charset="0"/>
              </a:rPr>
              <a:t>Coverage Assessment Approach to Establish Rule Applicability</a:t>
            </a: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 name="object 4">
            <a:extLst>
              <a:ext uri="{FF2B5EF4-FFF2-40B4-BE49-F238E27FC236}">
                <a16:creationId xmlns:a16="http://schemas.microsoft.com/office/drawing/2014/main" id="{1FBA013B-4C5F-FD10-7D06-5FE937749F63}"/>
              </a:ext>
            </a:extLst>
          </p:cNvPr>
          <p:cNvSpPr txBox="1"/>
          <p:nvPr/>
        </p:nvSpPr>
        <p:spPr>
          <a:xfrm>
            <a:off x="456742" y="712644"/>
            <a:ext cx="10835491" cy="512256"/>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a:solidFill>
                  <a:schemeClr val="accent6">
                    <a:lumMod val="50000"/>
                  </a:schemeClr>
                </a:solidFill>
                <a:ea typeface="Open Sans"/>
                <a:cs typeface="Open Sans"/>
              </a:rPr>
              <a:t>DTBA conducted a </a:t>
            </a:r>
            <a:r>
              <a:rPr kumimoji="0" lang="en-US" b="0" i="0" u="none" strike="noStrike" kern="1200" cap="none" spc="0" normalizeH="0" baseline="0" noProof="0">
                <a:ln>
                  <a:noFill/>
                </a:ln>
                <a:solidFill>
                  <a:schemeClr val="accent6">
                    <a:lumMod val="50000"/>
                  </a:schemeClr>
                </a:solidFill>
                <a:effectLst/>
                <a:uLnTx/>
                <a:uFillTx/>
                <a:ea typeface="Open Sans"/>
                <a:cs typeface="Open Sans"/>
              </a:rPr>
              <a:t>Coverage Assessment </a:t>
            </a:r>
            <a:r>
              <a:rPr lang="en-US">
                <a:solidFill>
                  <a:schemeClr val="accent6">
                    <a:lumMod val="50000"/>
                  </a:schemeClr>
                </a:solidFill>
                <a:ea typeface="Open Sans"/>
                <a:cs typeface="Open Sans"/>
              </a:rPr>
              <a:t>to identify the red flags applicable to </a:t>
            </a:r>
            <a:r>
              <a:rPr kumimoji="0" lang="en-US" b="0" i="0" u="none" strike="noStrike" kern="1200" cap="none" spc="0" normalizeH="0" baseline="0" noProof="0">
                <a:ln>
                  <a:noFill/>
                </a:ln>
                <a:solidFill>
                  <a:schemeClr val="accent6">
                    <a:lumMod val="50000"/>
                  </a:schemeClr>
                </a:solidFill>
                <a:effectLst/>
                <a:uLnTx/>
                <a:uFillTx/>
                <a:ea typeface="Open Sans"/>
                <a:cs typeface="Open Sans"/>
              </a:rPr>
              <a:t>Green Dot's products, services, and customer </a:t>
            </a:r>
            <a:r>
              <a:rPr lang="en-US">
                <a:solidFill>
                  <a:schemeClr val="accent6">
                    <a:lumMod val="50000"/>
                  </a:schemeClr>
                </a:solidFill>
                <a:ea typeface="Open Sans"/>
                <a:cs typeface="Open Sans"/>
              </a:rPr>
              <a:t>types as well as developed automated rules to detect the applicable red flags</a:t>
            </a:r>
            <a:endParaRPr kumimoji="0" lang="en-US" b="0" i="0" u="none" strike="noStrike" kern="1200" cap="none" spc="0" normalizeH="0" baseline="0" noProof="0">
              <a:ln>
                <a:noFill/>
              </a:ln>
              <a:solidFill>
                <a:schemeClr val="accent6">
                  <a:lumMod val="50000"/>
                </a:schemeClr>
              </a:solidFill>
              <a:effectLst/>
              <a:uLnTx/>
              <a:uFillTx/>
              <a:ea typeface="Open Sans"/>
              <a:cs typeface="Open Sans"/>
            </a:endParaRPr>
          </a:p>
        </p:txBody>
      </p:sp>
      <p:sp>
        <p:nvSpPr>
          <p:cNvPr id="12" name="TextBox 11">
            <a:extLst>
              <a:ext uri="{FF2B5EF4-FFF2-40B4-BE49-F238E27FC236}">
                <a16:creationId xmlns:a16="http://schemas.microsoft.com/office/drawing/2014/main" id="{2F71E4A7-04A3-ED42-F307-92D6839E4988}"/>
              </a:ext>
            </a:extLst>
          </p:cNvPr>
          <p:cNvSpPr txBox="1"/>
          <p:nvPr/>
        </p:nvSpPr>
        <p:spPr>
          <a:xfrm>
            <a:off x="606187" y="3804999"/>
            <a:ext cx="3457808" cy="2677656"/>
          </a:xfrm>
          <a:prstGeom prst="rect">
            <a:avLst/>
          </a:prstGeom>
          <a:noFill/>
        </p:spPr>
        <p:txBody>
          <a:bodyPr wrap="square">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Inventoried </a:t>
            </a:r>
            <a:r>
              <a:rPr lang="en-US" sz="1100" b="1">
                <a:latin typeface="Open Sans" panose="020B0606030504020204" pitchFamily="34" charset="0"/>
                <a:ea typeface="Open Sans" panose="020B0606030504020204" pitchFamily="34" charset="0"/>
                <a:cs typeface="Open Sans" panose="020B0606030504020204" pitchFamily="34" charset="0"/>
              </a:rPr>
              <a:t>red flags and typologies</a:t>
            </a:r>
            <a:r>
              <a:rPr lang="en-US" sz="1100">
                <a:latin typeface="Open Sans" panose="020B0606030504020204" pitchFamily="34" charset="0"/>
                <a:ea typeface="Open Sans" panose="020B0606030504020204" pitchFamily="34" charset="0"/>
                <a:cs typeface="Open Sans" panose="020B0606030504020204" pitchFamily="34" charset="0"/>
              </a:rPr>
              <a:t>, using regulatory and industry guidance. Examples of red flags and typologies include:</a:t>
            </a:r>
          </a:p>
          <a:p>
            <a:pPr marL="171450" indent="-171450">
              <a:buFont typeface="Arial" panose="020B0604020202020204" pitchFamily="34" charset="0"/>
              <a:buChar char="•"/>
            </a:pPr>
            <a:endParaRPr lang="en-US" sz="1100">
              <a:latin typeface="Open Sans" panose="020B0606030504020204" pitchFamily="34" charset="0"/>
              <a:ea typeface="Open Sans" panose="020B0606030504020204" pitchFamily="34" charset="0"/>
              <a:cs typeface="Open Sans" panose="020B0606030504020204" pitchFamily="34" charset="0"/>
            </a:endParaRPr>
          </a:p>
          <a:p>
            <a:pPr marL="171450" indent="-171450">
              <a:spcBef>
                <a:spcPts val="600"/>
              </a:spcBef>
              <a:buFont typeface="Arial" panose="020B0604020202020204" pitchFamily="34" charset="0"/>
              <a:buChar char="•"/>
            </a:pPr>
            <a:r>
              <a:rPr lang="en-US" sz="1100">
                <a:latin typeface="Open Sans" panose="020B0606030504020204" pitchFamily="34" charset="0"/>
                <a:ea typeface="Open Sans" panose="020B0606030504020204" pitchFamily="34" charset="0"/>
                <a:cs typeface="Open Sans" panose="020B0606030504020204" pitchFamily="34" charset="0"/>
              </a:rPr>
              <a:t>Structuring</a:t>
            </a:r>
          </a:p>
          <a:p>
            <a:pPr marL="171450" indent="-171450">
              <a:spcBef>
                <a:spcPts val="600"/>
              </a:spcBef>
              <a:buFont typeface="Arial" panose="020B0604020202020204" pitchFamily="34" charset="0"/>
              <a:buChar char="•"/>
            </a:pPr>
            <a:r>
              <a:rPr lang="en-US" sz="1100">
                <a:latin typeface="Open Sans" panose="020B0606030504020204" pitchFamily="34" charset="0"/>
                <a:ea typeface="Open Sans" panose="020B0606030504020204" pitchFamily="34" charset="0"/>
                <a:cs typeface="Open Sans" panose="020B0606030504020204" pitchFamily="34" charset="0"/>
              </a:rPr>
              <a:t>Rapid Movement of Funds </a:t>
            </a:r>
          </a:p>
          <a:p>
            <a:pPr marL="171450" indent="-171450">
              <a:spcBef>
                <a:spcPts val="600"/>
              </a:spcBef>
              <a:buFont typeface="Arial" panose="020B0604020202020204" pitchFamily="34" charset="0"/>
              <a:buChar char="•"/>
            </a:pPr>
            <a:r>
              <a:rPr lang="en-US" sz="1100">
                <a:latin typeface="Open Sans" panose="020B0606030504020204" pitchFamily="34" charset="0"/>
                <a:ea typeface="Open Sans" panose="020B0606030504020204" pitchFamily="34" charset="0"/>
                <a:cs typeface="Open Sans" panose="020B0606030504020204" pitchFamily="34" charset="0"/>
              </a:rPr>
              <a:t>Activity Inconsistent with the Customer's Business / Background; Change in Behavior</a:t>
            </a:r>
          </a:p>
          <a:p>
            <a:pPr marL="171450" indent="-171450">
              <a:spcBef>
                <a:spcPts val="600"/>
              </a:spcBef>
              <a:buFont typeface="Arial" panose="020B0604020202020204" pitchFamily="34" charset="0"/>
              <a:buChar char="•"/>
            </a:pPr>
            <a:r>
              <a:rPr lang="en-US" sz="1100">
                <a:latin typeface="Open Sans" panose="020B0606030504020204" pitchFamily="34" charset="0"/>
                <a:ea typeface="Open Sans" panose="020B0606030504020204" pitchFamily="34" charset="0"/>
                <a:cs typeface="Open Sans" panose="020B0606030504020204" pitchFamily="34" charset="0"/>
              </a:rPr>
              <a:t>Account only used for withdrawals and not for Point of Sale (POS) or online purchases.</a:t>
            </a:r>
          </a:p>
          <a:p>
            <a:pPr marL="171450" indent="-171450">
              <a:spcBef>
                <a:spcPts val="600"/>
              </a:spcBef>
              <a:buFont typeface="Arial" panose="020B0604020202020204" pitchFamily="34" charset="0"/>
              <a:buChar char="•"/>
            </a:pPr>
            <a:r>
              <a:rPr lang="en-US" sz="1100">
                <a:latin typeface="Open Sans" panose="020B0606030504020204" pitchFamily="34" charset="0"/>
                <a:ea typeface="Open Sans" panose="020B0606030504020204" pitchFamily="34" charset="0"/>
                <a:cs typeface="Open Sans" panose="020B0606030504020204" pitchFamily="34" charset="0"/>
              </a:rPr>
              <a:t>Multiple third-party funding activities, followed by the immediate transfer of funds to unrelated bank accounts.</a:t>
            </a:r>
          </a:p>
        </p:txBody>
      </p:sp>
      <p:sp>
        <p:nvSpPr>
          <p:cNvPr id="14" name="TextBox 13">
            <a:extLst>
              <a:ext uri="{FF2B5EF4-FFF2-40B4-BE49-F238E27FC236}">
                <a16:creationId xmlns:a16="http://schemas.microsoft.com/office/drawing/2014/main" id="{62C7E4E4-86CA-6AD6-4A77-BDB3E444130B}"/>
              </a:ext>
            </a:extLst>
          </p:cNvPr>
          <p:cNvSpPr txBox="1"/>
          <p:nvPr/>
        </p:nvSpPr>
        <p:spPr>
          <a:xfrm>
            <a:off x="4338676" y="3895057"/>
            <a:ext cx="3529852" cy="1600438"/>
          </a:xfrm>
          <a:prstGeom prst="rect">
            <a:avLst/>
          </a:prstGeom>
          <a:noFill/>
        </p:spPr>
        <p:txBody>
          <a:bodyPr wrap="square" lIns="91440" tIns="45720" rIns="91440" bIns="45720" anchor="t">
            <a:spAutoFit/>
          </a:bodyPr>
          <a:lstStyle/>
          <a:p>
            <a:r>
              <a:rPr lang="en-US" sz="1100">
                <a:latin typeface="Open Sans"/>
                <a:ea typeface="Open Sans"/>
                <a:cs typeface="Open Sans"/>
              </a:rPr>
              <a:t>The red flags and typologies were mapped to Green Dot products</a:t>
            </a:r>
          </a:p>
          <a:p>
            <a:endParaRPr lang="en-US" sz="1100">
              <a:latin typeface="Open Sans" panose="020B0606030504020204" pitchFamily="34" charset="0"/>
              <a:ea typeface="Open Sans" panose="020B0606030504020204" pitchFamily="34" charset="0"/>
              <a:cs typeface="Open Sans" panose="020B0606030504020204" pitchFamily="34" charset="0"/>
            </a:endParaRPr>
          </a:p>
          <a:p>
            <a:pPr marL="171450" indent="-171450">
              <a:spcBef>
                <a:spcPts val="600"/>
              </a:spcBef>
              <a:buFont typeface="Arial" panose="020B0604020202020204" pitchFamily="34" charset="0"/>
              <a:buChar char="•"/>
            </a:pPr>
            <a:r>
              <a:rPr lang="en-US" sz="1100" b="1">
                <a:latin typeface="Open Sans"/>
                <a:ea typeface="Open Sans"/>
                <a:cs typeface="Open Sans"/>
              </a:rPr>
              <a:t>Red flags </a:t>
            </a:r>
            <a:r>
              <a:rPr lang="en-US" sz="1100">
                <a:latin typeface="Open Sans"/>
                <a:ea typeface="Open Sans"/>
                <a:cs typeface="Open Sans"/>
              </a:rPr>
              <a:t>were assessed to determine if they were applicable to Green Dot’s business </a:t>
            </a:r>
          </a:p>
          <a:p>
            <a:pPr marL="171450" indent="-171450">
              <a:spcBef>
                <a:spcPts val="600"/>
              </a:spcBef>
              <a:buFont typeface="Arial" panose="020B0604020202020204" pitchFamily="34" charset="0"/>
              <a:buChar char="•"/>
            </a:pPr>
            <a:r>
              <a:rPr lang="en-US" sz="1100">
                <a:latin typeface="Open Sans"/>
                <a:ea typeface="Open Sans"/>
                <a:cs typeface="Open Sans"/>
              </a:rPr>
              <a:t>The applicable red flags and typologies were </a:t>
            </a:r>
            <a:r>
              <a:rPr lang="en-US" sz="1100" b="1">
                <a:latin typeface="Open Sans"/>
                <a:ea typeface="Open Sans"/>
                <a:cs typeface="Open Sans"/>
              </a:rPr>
              <a:t>mapped to Green Dot products, services, and customer types</a:t>
            </a:r>
          </a:p>
        </p:txBody>
      </p:sp>
      <p:sp>
        <p:nvSpPr>
          <p:cNvPr id="15" name="TextBox 14">
            <a:extLst>
              <a:ext uri="{FF2B5EF4-FFF2-40B4-BE49-F238E27FC236}">
                <a16:creationId xmlns:a16="http://schemas.microsoft.com/office/drawing/2014/main" id="{A6A4897F-8210-9565-C5FC-1EA4E0EF5A93}"/>
              </a:ext>
            </a:extLst>
          </p:cNvPr>
          <p:cNvSpPr txBox="1"/>
          <p:nvPr/>
        </p:nvSpPr>
        <p:spPr>
          <a:xfrm>
            <a:off x="8143209" y="3899796"/>
            <a:ext cx="3529853" cy="2092881"/>
          </a:xfrm>
          <a:prstGeom prst="rect">
            <a:avLst/>
          </a:prstGeom>
          <a:noFill/>
        </p:spPr>
        <p:txBody>
          <a:bodyPr wrap="square">
            <a:spAutoFit/>
          </a:bodyPr>
          <a:lstStyle/>
          <a:p>
            <a:r>
              <a:rPr lang="en-US" sz="1100">
                <a:latin typeface="Open Sans" panose="020B0606030504020204" pitchFamily="34" charset="0"/>
                <a:ea typeface="Open Sans" panose="020B0606030504020204" pitchFamily="34" charset="0"/>
                <a:cs typeface="Open Sans" panose="020B0606030504020204" pitchFamily="34" charset="0"/>
              </a:rPr>
              <a:t>Tailored </a:t>
            </a:r>
            <a:r>
              <a:rPr lang="en-US" sz="1100" b="1">
                <a:latin typeface="Open Sans" panose="020B0606030504020204" pitchFamily="34" charset="0"/>
                <a:ea typeface="Open Sans" panose="020B0606030504020204" pitchFamily="34" charset="0"/>
                <a:cs typeface="Open Sans" panose="020B0606030504020204" pitchFamily="34" charset="0"/>
              </a:rPr>
              <a:t>19 Lookback rules to cover risks </a:t>
            </a:r>
            <a:r>
              <a:rPr lang="en-US" sz="1100">
                <a:latin typeface="Open Sans" panose="020B0606030504020204" pitchFamily="34" charset="0"/>
                <a:ea typeface="Open Sans" panose="020B0606030504020204" pitchFamily="34" charset="0"/>
                <a:cs typeface="Open Sans" panose="020B0606030504020204" pitchFamily="34" charset="0"/>
              </a:rPr>
              <a:t>and typologies associated with GD products including rules that cover:</a:t>
            </a:r>
          </a:p>
          <a:p>
            <a:endParaRPr lang="en-US" sz="1100">
              <a:latin typeface="Open Sans" panose="020B0606030504020204" pitchFamily="34" charset="0"/>
              <a:ea typeface="Open Sans" panose="020B0606030504020204" pitchFamily="34" charset="0"/>
              <a:cs typeface="Open Sans" panose="020B0606030504020204" pitchFamily="34" charset="0"/>
            </a:endParaRPr>
          </a:p>
          <a:p>
            <a:pPr marL="171450" indent="-171450">
              <a:spcBef>
                <a:spcPts val="600"/>
              </a:spcBef>
              <a:buFont typeface="Arial" panose="020B0604020202020204" pitchFamily="34" charset="0"/>
              <a:buChar char="•"/>
            </a:pPr>
            <a:r>
              <a:rPr lang="en-US" sz="1100">
                <a:latin typeface="Open Sans" panose="020B0606030504020204" pitchFamily="34" charset="0"/>
                <a:ea typeface="Open Sans" panose="020B0606030504020204" pitchFamily="34" charset="0"/>
                <a:cs typeface="Open Sans" panose="020B0606030504020204" pitchFamily="34" charset="0"/>
              </a:rPr>
              <a:t>Potentially suspicious patterns of activity </a:t>
            </a:r>
          </a:p>
          <a:p>
            <a:pPr marL="171450" indent="-171450">
              <a:spcBef>
                <a:spcPts val="600"/>
              </a:spcBef>
              <a:buFont typeface="Arial" panose="020B0604020202020204" pitchFamily="34" charset="0"/>
              <a:buChar char="•"/>
            </a:pPr>
            <a:r>
              <a:rPr lang="en-US" sz="1100">
                <a:latin typeface="Open Sans" panose="020B0606030504020204" pitchFamily="34" charset="0"/>
                <a:ea typeface="Open Sans" panose="020B0606030504020204" pitchFamily="34" charset="0"/>
                <a:cs typeface="Open Sans" panose="020B0606030504020204" pitchFamily="34" charset="0"/>
              </a:rPr>
              <a:t>Geographic risk</a:t>
            </a:r>
          </a:p>
          <a:p>
            <a:pPr marL="171450" indent="-171450">
              <a:spcBef>
                <a:spcPts val="600"/>
              </a:spcBef>
              <a:buFont typeface="Arial" panose="020B0604020202020204" pitchFamily="34" charset="0"/>
              <a:buChar char="•"/>
            </a:pPr>
            <a:r>
              <a:rPr lang="en-US" sz="1100">
                <a:latin typeface="Open Sans" panose="020B0606030504020204" pitchFamily="34" charset="0"/>
                <a:ea typeface="Open Sans" panose="020B0606030504020204" pitchFamily="34" charset="0"/>
                <a:cs typeface="Open Sans" panose="020B0606030504020204" pitchFamily="34" charset="0"/>
              </a:rPr>
              <a:t>P2P rules between counterparties </a:t>
            </a:r>
          </a:p>
          <a:p>
            <a:pPr marL="171450" indent="-171450">
              <a:spcBef>
                <a:spcPts val="600"/>
              </a:spcBef>
              <a:buFont typeface="Arial" panose="020B0604020202020204" pitchFamily="34" charset="0"/>
              <a:buChar char="•"/>
            </a:pPr>
            <a:r>
              <a:rPr lang="en-US" sz="1100">
                <a:latin typeface="Open Sans" panose="020B0606030504020204" pitchFamily="34" charset="0"/>
                <a:ea typeface="Open Sans" panose="020B0606030504020204" pitchFamily="34" charset="0"/>
                <a:cs typeface="Open Sans" panose="020B0606030504020204" pitchFamily="34" charset="0"/>
              </a:rPr>
              <a:t>Change in behavior rules and rules to identify top transactors in value for cash checks and EFTs</a:t>
            </a:r>
          </a:p>
        </p:txBody>
      </p:sp>
      <p:sp>
        <p:nvSpPr>
          <p:cNvPr id="33" name="Rectangle 32">
            <a:extLst>
              <a:ext uri="{FF2B5EF4-FFF2-40B4-BE49-F238E27FC236}">
                <a16:creationId xmlns:a16="http://schemas.microsoft.com/office/drawing/2014/main" id="{8995B04D-A34B-A5CE-950E-E9D9B55B62E1}"/>
              </a:ext>
            </a:extLst>
          </p:cNvPr>
          <p:cNvSpPr/>
          <p:nvPr/>
        </p:nvSpPr>
        <p:spPr>
          <a:xfrm>
            <a:off x="534143" y="1471788"/>
            <a:ext cx="3529854" cy="51225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solidFill>
                  <a:schemeClr val="bg1"/>
                </a:solidFill>
                <a:latin typeface="Open Sans" panose="020B0606030504020204" pitchFamily="34" charset="0"/>
                <a:ea typeface="Open Sans" panose="020B0606030504020204" pitchFamily="34" charset="0"/>
                <a:cs typeface="Open Sans" panose="020B0606030504020204" pitchFamily="34" charset="0"/>
              </a:rPr>
              <a:t>Documented AML red flags and typologies from regulatory and industry guidance</a:t>
            </a:r>
          </a:p>
        </p:txBody>
      </p:sp>
      <p:sp>
        <p:nvSpPr>
          <p:cNvPr id="35" name="Oval 34">
            <a:extLst>
              <a:ext uri="{FF2B5EF4-FFF2-40B4-BE49-F238E27FC236}">
                <a16:creationId xmlns:a16="http://schemas.microsoft.com/office/drawing/2014/main" id="{03E0061C-008B-B953-479D-08CC2787677A}"/>
              </a:ext>
            </a:extLst>
          </p:cNvPr>
          <p:cNvSpPr/>
          <p:nvPr/>
        </p:nvSpPr>
        <p:spPr>
          <a:xfrm>
            <a:off x="365699" y="1397138"/>
            <a:ext cx="278795" cy="27402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latin typeface="Open Sans" panose="020B0606030504020204" pitchFamily="34" charset="0"/>
                <a:ea typeface="Open Sans" panose="020B0606030504020204" pitchFamily="34" charset="0"/>
                <a:cs typeface="Open Sans" panose="020B0606030504020204" pitchFamily="34" charset="0"/>
              </a:rPr>
              <a:t>1</a:t>
            </a:r>
          </a:p>
        </p:txBody>
      </p:sp>
      <p:sp>
        <p:nvSpPr>
          <p:cNvPr id="36" name="Rectangle 35">
            <a:extLst>
              <a:ext uri="{FF2B5EF4-FFF2-40B4-BE49-F238E27FC236}">
                <a16:creationId xmlns:a16="http://schemas.microsoft.com/office/drawing/2014/main" id="{05F7C112-D913-EC1F-41B7-479D34EB4F09}"/>
              </a:ext>
            </a:extLst>
          </p:cNvPr>
          <p:cNvSpPr/>
          <p:nvPr/>
        </p:nvSpPr>
        <p:spPr>
          <a:xfrm>
            <a:off x="4338677" y="1481604"/>
            <a:ext cx="3529854" cy="51225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solidFill>
                  <a:schemeClr val="bg1"/>
                </a:solidFill>
                <a:latin typeface="Open Sans" panose="020B0606030504020204" pitchFamily="34" charset="0"/>
                <a:ea typeface="Open Sans" panose="020B0606030504020204" pitchFamily="34" charset="0"/>
                <a:cs typeface="Open Sans" panose="020B0606030504020204" pitchFamily="34" charset="0"/>
              </a:rPr>
              <a:t>Map applicable red flags and typologies to  GD products</a:t>
            </a:r>
          </a:p>
        </p:txBody>
      </p:sp>
      <p:sp>
        <p:nvSpPr>
          <p:cNvPr id="40" name="Oval 39">
            <a:extLst>
              <a:ext uri="{FF2B5EF4-FFF2-40B4-BE49-F238E27FC236}">
                <a16:creationId xmlns:a16="http://schemas.microsoft.com/office/drawing/2014/main" id="{A0E9E9C9-678A-0EBA-21A0-8E2E79014871}"/>
              </a:ext>
            </a:extLst>
          </p:cNvPr>
          <p:cNvSpPr/>
          <p:nvPr/>
        </p:nvSpPr>
        <p:spPr>
          <a:xfrm>
            <a:off x="4170233" y="1406954"/>
            <a:ext cx="278795" cy="27402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latin typeface="Open Sans" panose="020B0606030504020204" pitchFamily="34" charset="0"/>
                <a:ea typeface="Open Sans" panose="020B0606030504020204" pitchFamily="34" charset="0"/>
                <a:cs typeface="Open Sans" panose="020B0606030504020204" pitchFamily="34" charset="0"/>
              </a:rPr>
              <a:t>2</a:t>
            </a:r>
          </a:p>
        </p:txBody>
      </p:sp>
      <p:sp>
        <p:nvSpPr>
          <p:cNvPr id="41" name="Rectangle 40">
            <a:extLst>
              <a:ext uri="{FF2B5EF4-FFF2-40B4-BE49-F238E27FC236}">
                <a16:creationId xmlns:a16="http://schemas.microsoft.com/office/drawing/2014/main" id="{93378098-9184-7489-07CD-4985E007A6CD}"/>
              </a:ext>
            </a:extLst>
          </p:cNvPr>
          <p:cNvSpPr/>
          <p:nvPr/>
        </p:nvSpPr>
        <p:spPr>
          <a:xfrm>
            <a:off x="8143211" y="1491420"/>
            <a:ext cx="3529854" cy="51225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b="1">
                <a:solidFill>
                  <a:schemeClr val="bg1"/>
                </a:solidFill>
                <a:latin typeface="Open Sans" panose="020B0606030504020204" pitchFamily="34" charset="0"/>
                <a:ea typeface="Open Sans" panose="020B0606030504020204" pitchFamily="34" charset="0"/>
                <a:cs typeface="Open Sans" panose="020B0606030504020204" pitchFamily="34" charset="0"/>
              </a:rPr>
              <a:t>Select Lookback rules to cover risks and typologies as they apply to GD products</a:t>
            </a:r>
          </a:p>
        </p:txBody>
      </p:sp>
      <p:sp>
        <p:nvSpPr>
          <p:cNvPr id="42" name="Oval 41">
            <a:extLst>
              <a:ext uri="{FF2B5EF4-FFF2-40B4-BE49-F238E27FC236}">
                <a16:creationId xmlns:a16="http://schemas.microsoft.com/office/drawing/2014/main" id="{1E4969AF-FDF8-1716-60DB-9A68F3C186ED}"/>
              </a:ext>
            </a:extLst>
          </p:cNvPr>
          <p:cNvSpPr/>
          <p:nvPr/>
        </p:nvSpPr>
        <p:spPr>
          <a:xfrm>
            <a:off x="7974767" y="1416770"/>
            <a:ext cx="278795" cy="27402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latin typeface="Open Sans" panose="020B0606030504020204" pitchFamily="34" charset="0"/>
                <a:ea typeface="Open Sans" panose="020B0606030504020204" pitchFamily="34" charset="0"/>
                <a:cs typeface="Open Sans" panose="020B0606030504020204" pitchFamily="34" charset="0"/>
              </a:rPr>
              <a:t>3</a:t>
            </a:r>
          </a:p>
        </p:txBody>
      </p:sp>
      <p:sp>
        <p:nvSpPr>
          <p:cNvPr id="49" name="Isosceles Triangle 48">
            <a:extLst>
              <a:ext uri="{FF2B5EF4-FFF2-40B4-BE49-F238E27FC236}">
                <a16:creationId xmlns:a16="http://schemas.microsoft.com/office/drawing/2014/main" id="{6B4FD589-28A1-A779-BDE2-3B79D77254F8}"/>
              </a:ext>
            </a:extLst>
          </p:cNvPr>
          <p:cNvSpPr/>
          <p:nvPr/>
        </p:nvSpPr>
        <p:spPr>
          <a:xfrm rot="5400000">
            <a:off x="4010757" y="2644890"/>
            <a:ext cx="337795" cy="23131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0A92985F-992E-0EF9-CAE2-1FCD6D7942B5}"/>
              </a:ext>
            </a:extLst>
          </p:cNvPr>
          <p:cNvSpPr txBox="1"/>
          <p:nvPr/>
        </p:nvSpPr>
        <p:spPr>
          <a:xfrm>
            <a:off x="1043101" y="2143582"/>
            <a:ext cx="2178155" cy="253916"/>
          </a:xfrm>
          <a:prstGeom prst="rect">
            <a:avLst/>
          </a:prstGeom>
          <a:noFill/>
        </p:spPr>
        <p:txBody>
          <a:bodyPr wrap="square">
            <a:spAutoFit/>
          </a:bodyPr>
          <a:lstStyle/>
          <a:p>
            <a:pPr algn="ctr"/>
            <a:r>
              <a:rPr lang="en-US" sz="1050" b="1">
                <a:latin typeface="Open Sans" panose="020B0606030504020204" pitchFamily="34" charset="0"/>
                <a:ea typeface="Open Sans" panose="020B0606030504020204" pitchFamily="34" charset="0"/>
                <a:cs typeface="Open Sans" panose="020B0606030504020204" pitchFamily="34" charset="0"/>
              </a:rPr>
              <a:t>Red flags and typologies</a:t>
            </a:r>
            <a:endParaRPr lang="en-US" sz="1050">
              <a:latin typeface="Open Sans" panose="020B0606030504020204" pitchFamily="34" charset="0"/>
              <a:ea typeface="Open Sans" panose="020B0606030504020204" pitchFamily="34" charset="0"/>
              <a:cs typeface="Open Sans" panose="020B0606030504020204" pitchFamily="34" charset="0"/>
            </a:endParaRPr>
          </a:p>
        </p:txBody>
      </p:sp>
      <p:sp>
        <p:nvSpPr>
          <p:cNvPr id="51" name="TextBox 50">
            <a:extLst>
              <a:ext uri="{FF2B5EF4-FFF2-40B4-BE49-F238E27FC236}">
                <a16:creationId xmlns:a16="http://schemas.microsoft.com/office/drawing/2014/main" id="{0CF6C2C0-2BBA-7E8E-0674-85B736B85B44}"/>
              </a:ext>
            </a:extLst>
          </p:cNvPr>
          <p:cNvSpPr txBox="1"/>
          <p:nvPr/>
        </p:nvSpPr>
        <p:spPr>
          <a:xfrm>
            <a:off x="5228340" y="2122978"/>
            <a:ext cx="1853948" cy="430887"/>
          </a:xfrm>
          <a:prstGeom prst="rect">
            <a:avLst/>
          </a:prstGeom>
          <a:noFill/>
        </p:spPr>
        <p:txBody>
          <a:bodyPr wrap="square" anchor="ctr">
            <a:spAutoFit/>
          </a:bodyPr>
          <a:lstStyle/>
          <a:p>
            <a:pPr algn="ctr"/>
            <a:r>
              <a:rPr lang="en-US" sz="1100" b="1">
                <a:latin typeface="Open Sans" panose="020B0606030504020204" pitchFamily="34" charset="0"/>
                <a:ea typeface="Open Sans" panose="020B0606030504020204" pitchFamily="34" charset="0"/>
                <a:cs typeface="Open Sans" panose="020B0606030504020204" pitchFamily="34" charset="0"/>
              </a:rPr>
              <a:t> Aligned to Green Dot products and services</a:t>
            </a:r>
            <a:endParaRPr lang="en-US" sz="1100">
              <a:latin typeface="Open Sans" panose="020B0606030504020204" pitchFamily="34" charset="0"/>
              <a:ea typeface="Open Sans" panose="020B0606030504020204" pitchFamily="34" charset="0"/>
              <a:cs typeface="Open Sans" panose="020B0606030504020204" pitchFamily="34" charset="0"/>
            </a:endParaRPr>
          </a:p>
        </p:txBody>
      </p:sp>
      <p:sp>
        <p:nvSpPr>
          <p:cNvPr id="52" name="Isosceles Triangle 51">
            <a:extLst>
              <a:ext uri="{FF2B5EF4-FFF2-40B4-BE49-F238E27FC236}">
                <a16:creationId xmlns:a16="http://schemas.microsoft.com/office/drawing/2014/main" id="{3B8B5BBE-03FD-E399-4CDC-3E508C1C7A3A}"/>
              </a:ext>
            </a:extLst>
          </p:cNvPr>
          <p:cNvSpPr/>
          <p:nvPr/>
        </p:nvSpPr>
        <p:spPr>
          <a:xfrm rot="5400000">
            <a:off x="7873740" y="2552292"/>
            <a:ext cx="337795" cy="231314"/>
          </a:xfrm>
          <a:prstGeom prst="triangl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3" name="TextBox 52">
            <a:extLst>
              <a:ext uri="{FF2B5EF4-FFF2-40B4-BE49-F238E27FC236}">
                <a16:creationId xmlns:a16="http://schemas.microsoft.com/office/drawing/2014/main" id="{27D88E2B-7593-49DD-0E5C-8648CE7F87F8}"/>
              </a:ext>
            </a:extLst>
          </p:cNvPr>
          <p:cNvSpPr txBox="1"/>
          <p:nvPr/>
        </p:nvSpPr>
        <p:spPr>
          <a:xfrm>
            <a:off x="8646070" y="2476689"/>
            <a:ext cx="2476566" cy="430887"/>
          </a:xfrm>
          <a:prstGeom prst="rect">
            <a:avLst/>
          </a:prstGeom>
          <a:noFill/>
        </p:spPr>
        <p:txBody>
          <a:bodyPr wrap="square">
            <a:spAutoFit/>
          </a:bodyPr>
          <a:lstStyle/>
          <a:p>
            <a:pPr algn="ctr"/>
            <a:r>
              <a:rPr lang="en-US" sz="1100" b="1">
                <a:latin typeface="Open Sans" panose="020B0606030504020204" pitchFamily="34" charset="0"/>
                <a:ea typeface="Open Sans" panose="020B0606030504020204" pitchFamily="34" charset="0"/>
                <a:cs typeface="Open Sans" panose="020B0606030504020204" pitchFamily="34" charset="0"/>
              </a:rPr>
              <a:t>Green Dot Lookback rules to cover risks and typologies</a:t>
            </a:r>
            <a:endParaRPr lang="en-US" sz="1100">
              <a:latin typeface="Open Sans" panose="020B0606030504020204" pitchFamily="34" charset="0"/>
              <a:ea typeface="Open Sans" panose="020B0606030504020204" pitchFamily="34" charset="0"/>
              <a:cs typeface="Open Sans" panose="020B0606030504020204" pitchFamily="34" charset="0"/>
            </a:endParaRPr>
          </a:p>
        </p:txBody>
      </p:sp>
      <p:sp>
        <p:nvSpPr>
          <p:cNvPr id="54" name="TextBox 53">
            <a:extLst>
              <a:ext uri="{FF2B5EF4-FFF2-40B4-BE49-F238E27FC236}">
                <a16:creationId xmlns:a16="http://schemas.microsoft.com/office/drawing/2014/main" id="{4C83F279-3271-951C-1A30-188558D4ACA0}"/>
              </a:ext>
            </a:extLst>
          </p:cNvPr>
          <p:cNvSpPr txBox="1"/>
          <p:nvPr/>
        </p:nvSpPr>
        <p:spPr>
          <a:xfrm>
            <a:off x="9251218" y="2203882"/>
            <a:ext cx="1266271" cy="307777"/>
          </a:xfrm>
          <a:prstGeom prst="rect">
            <a:avLst/>
          </a:prstGeom>
          <a:noFill/>
        </p:spPr>
        <p:txBody>
          <a:bodyPr wrap="square">
            <a:spAutoFit/>
          </a:bodyPr>
          <a:lstStyle/>
          <a:p>
            <a:pPr algn="ctr"/>
            <a:r>
              <a:rPr lang="en-US" sz="1400" b="1">
                <a:solidFill>
                  <a:schemeClr val="accent6"/>
                </a:solidFill>
                <a:latin typeface="Open Sans" panose="020B0606030504020204" pitchFamily="34" charset="0"/>
                <a:ea typeface="Open Sans" panose="020B0606030504020204" pitchFamily="34" charset="0"/>
                <a:cs typeface="Open Sans" panose="020B0606030504020204" pitchFamily="34" charset="0"/>
              </a:rPr>
              <a:t>19</a:t>
            </a:r>
            <a:endParaRPr lang="en-US" sz="1400">
              <a:solidFill>
                <a:schemeClr val="accent6"/>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5" name="Picture 54">
            <a:extLst>
              <a:ext uri="{FF2B5EF4-FFF2-40B4-BE49-F238E27FC236}">
                <a16:creationId xmlns:a16="http://schemas.microsoft.com/office/drawing/2014/main" id="{1F8E26B0-7159-1FB0-3486-64E9158387D2}"/>
              </a:ext>
            </a:extLst>
          </p:cNvPr>
          <p:cNvPicPr>
            <a:picLocks noChangeAspect="1"/>
          </p:cNvPicPr>
          <p:nvPr/>
        </p:nvPicPr>
        <p:blipFill>
          <a:blip r:embed="rId3"/>
          <a:stretch>
            <a:fillRect/>
          </a:stretch>
        </p:blipFill>
        <p:spPr>
          <a:xfrm>
            <a:off x="4906939" y="2597684"/>
            <a:ext cx="2496751" cy="1187428"/>
          </a:xfrm>
          <a:prstGeom prst="rect">
            <a:avLst/>
          </a:prstGeom>
        </p:spPr>
      </p:pic>
      <p:sp>
        <p:nvSpPr>
          <p:cNvPr id="57" name="TextBox 56">
            <a:extLst>
              <a:ext uri="{FF2B5EF4-FFF2-40B4-BE49-F238E27FC236}">
                <a16:creationId xmlns:a16="http://schemas.microsoft.com/office/drawing/2014/main" id="{A9C04136-D984-D505-4EB3-F66C45C5EC80}"/>
              </a:ext>
            </a:extLst>
          </p:cNvPr>
          <p:cNvSpPr txBox="1"/>
          <p:nvPr/>
        </p:nvSpPr>
        <p:spPr>
          <a:xfrm>
            <a:off x="606187" y="2691462"/>
            <a:ext cx="3335191" cy="892552"/>
          </a:xfrm>
          <a:prstGeom prst="rect">
            <a:avLst/>
          </a:prstGeom>
          <a:noFill/>
        </p:spPr>
        <p:txBody>
          <a:bodyPr wrap="square">
            <a:spAutoFit/>
          </a:bodyPr>
          <a:lstStyle/>
          <a:p>
            <a:pPr marL="171450" indent="-171450">
              <a:spcBef>
                <a:spcPts val="600"/>
              </a:spcBef>
              <a:buFont typeface="Arial" panose="020B0604020202020204" pitchFamily="34" charset="0"/>
              <a:buChar char="•"/>
            </a:pPr>
            <a:r>
              <a:rPr lang="en-US" sz="1050">
                <a:latin typeface="Open Sans" panose="020B0606030504020204" pitchFamily="34" charset="0"/>
                <a:ea typeface="Open Sans" panose="020B0606030504020204" pitchFamily="34" charset="0"/>
                <a:cs typeface="Open Sans" panose="020B0606030504020204" pitchFamily="34" charset="0"/>
              </a:rPr>
              <a:t>The Federal Financial Institutions Examination Council (FFIEC)</a:t>
            </a:r>
          </a:p>
          <a:p>
            <a:pPr marL="171450" indent="-171450">
              <a:spcBef>
                <a:spcPts val="600"/>
              </a:spcBef>
              <a:buFont typeface="Arial" panose="020B0604020202020204" pitchFamily="34" charset="0"/>
              <a:buChar char="•"/>
            </a:pPr>
            <a:r>
              <a:rPr lang="en-US" sz="1050">
                <a:latin typeface="Open Sans" panose="020B0606030504020204" pitchFamily="34" charset="0"/>
                <a:ea typeface="Open Sans" panose="020B0606030504020204" pitchFamily="34" charset="0"/>
                <a:cs typeface="Open Sans" panose="020B0606030504020204" pitchFamily="34" charset="0"/>
              </a:rPr>
              <a:t>Financial Action Task Force (FATF) and</a:t>
            </a:r>
          </a:p>
          <a:p>
            <a:pPr marL="171450" indent="-171450">
              <a:spcBef>
                <a:spcPts val="600"/>
              </a:spcBef>
              <a:buFont typeface="Arial" panose="020B0604020202020204" pitchFamily="34" charset="0"/>
              <a:buChar char="•"/>
            </a:pPr>
            <a:r>
              <a:rPr lang="en-US" sz="1050">
                <a:latin typeface="Open Sans" panose="020B0606030504020204" pitchFamily="34" charset="0"/>
                <a:ea typeface="Open Sans" panose="020B0606030504020204" pitchFamily="34" charset="0"/>
                <a:cs typeface="Open Sans" panose="020B0606030504020204" pitchFamily="34" charset="0"/>
              </a:rPr>
              <a:t>Financial Crimes Enforcement Network (FinCEN)</a:t>
            </a:r>
          </a:p>
        </p:txBody>
      </p:sp>
      <p:cxnSp>
        <p:nvCxnSpPr>
          <p:cNvPr id="2" name="Straight Connector 1">
            <a:extLst>
              <a:ext uri="{FF2B5EF4-FFF2-40B4-BE49-F238E27FC236}">
                <a16:creationId xmlns:a16="http://schemas.microsoft.com/office/drawing/2014/main" id="{CDC5154D-089E-8171-CCE8-6F989AF756F4}"/>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E13BC5DB-38AD-28C8-17FA-A403305963A0}"/>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D6E6195-9852-B110-9DC0-E976496033D0}"/>
              </a:ext>
            </a:extLst>
          </p:cNvPr>
          <p:cNvSpPr txBox="1"/>
          <p:nvPr/>
        </p:nvSpPr>
        <p:spPr>
          <a:xfrm>
            <a:off x="11036596" y="231846"/>
            <a:ext cx="828663"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Appendix C</a:t>
            </a:r>
          </a:p>
        </p:txBody>
      </p:sp>
    </p:spTree>
    <p:extLst>
      <p:ext uri="{BB962C8B-B14F-4D97-AF65-F5344CB8AC3E}">
        <p14:creationId xmlns:p14="http://schemas.microsoft.com/office/powerpoint/2010/main" val="3840989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BC1D18-D047-A400-084A-99714CFC90ED}"/>
              </a:ext>
            </a:extLst>
          </p:cNvPr>
          <p:cNvSpPr>
            <a:spLocks noGrp="1"/>
          </p:cNvSpPr>
          <p:nvPr>
            <p:ph type="body" sz="quarter" idx="22"/>
          </p:nvPr>
        </p:nvSpPr>
        <p:spPr>
          <a:xfrm>
            <a:off x="463295" y="682940"/>
            <a:ext cx="11277600" cy="425457"/>
          </a:xfrm>
        </p:spPr>
        <p:txBody>
          <a:bodyPr/>
          <a:lstStyle/>
          <a:p>
            <a:r>
              <a:rPr lang="en-US" sz="140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sym typeface="Wingdings" panose="05000000000000000000" pitchFamily="2" charset="2"/>
              </a:rPr>
              <a:t>These procedures have been made in alignment with FinCEN and regulatory expectations, tailored to suit Green Dot’s AML Program.</a:t>
            </a:r>
          </a:p>
        </p:txBody>
      </p:sp>
      <p:sp>
        <p:nvSpPr>
          <p:cNvPr id="4" name="Title 3">
            <a:extLst>
              <a:ext uri="{FF2B5EF4-FFF2-40B4-BE49-F238E27FC236}">
                <a16:creationId xmlns:a16="http://schemas.microsoft.com/office/drawing/2014/main" id="{87980837-0477-C8D2-34ED-6F235C93E491}"/>
              </a:ext>
            </a:extLst>
          </p:cNvPr>
          <p:cNvSpPr>
            <a:spLocks noGrp="1"/>
          </p:cNvSpPr>
          <p:nvPr>
            <p:ph type="title"/>
          </p:nvPr>
        </p:nvSpPr>
        <p:spPr/>
        <p:txBody>
          <a:bodyPr/>
          <a:lstStyle/>
          <a:p>
            <a:r>
              <a:rPr lang="en-US" sz="1800">
                <a:latin typeface="Open Sans" panose="020B0606030504020204" pitchFamily="34" charset="0"/>
                <a:ea typeface="Open Sans" panose="020B0606030504020204" pitchFamily="34" charset="0"/>
                <a:cs typeface="Open Sans" panose="020B0606030504020204" pitchFamily="34" charset="0"/>
              </a:rPr>
              <a:t>Alignment to FinCEN and Industry Best Practices</a:t>
            </a:r>
          </a:p>
        </p:txBody>
      </p:sp>
      <p:sp>
        <p:nvSpPr>
          <p:cNvPr id="42" name="Rectangle: Top Corners Rounded 41">
            <a:extLst>
              <a:ext uri="{FF2B5EF4-FFF2-40B4-BE49-F238E27FC236}">
                <a16:creationId xmlns:a16="http://schemas.microsoft.com/office/drawing/2014/main" id="{44AA6D31-A1D0-D48D-503E-FD934CF1FECC}"/>
              </a:ext>
            </a:extLst>
          </p:cNvPr>
          <p:cNvSpPr/>
          <p:nvPr/>
        </p:nvSpPr>
        <p:spPr bwMode="gray">
          <a:xfrm>
            <a:off x="464807" y="2231694"/>
            <a:ext cx="3625849" cy="668179"/>
          </a:xfrm>
          <a:prstGeom prst="round2Same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3" name="Rectangle: Top Corners Rounded 42">
            <a:extLst>
              <a:ext uri="{FF2B5EF4-FFF2-40B4-BE49-F238E27FC236}">
                <a16:creationId xmlns:a16="http://schemas.microsoft.com/office/drawing/2014/main" id="{80A08742-7B15-ECF5-8D83-52ED621733F6}"/>
              </a:ext>
            </a:extLst>
          </p:cNvPr>
          <p:cNvSpPr/>
          <p:nvPr/>
        </p:nvSpPr>
        <p:spPr bwMode="gray">
          <a:xfrm>
            <a:off x="4285107" y="2231694"/>
            <a:ext cx="3625849" cy="668179"/>
          </a:xfrm>
          <a:prstGeom prst="round2Same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4" name="Rectangle: Top Corners Rounded 43">
            <a:extLst>
              <a:ext uri="{FF2B5EF4-FFF2-40B4-BE49-F238E27FC236}">
                <a16:creationId xmlns:a16="http://schemas.microsoft.com/office/drawing/2014/main" id="{8E8E929B-F119-6C8C-D572-94FD34221004}"/>
              </a:ext>
            </a:extLst>
          </p:cNvPr>
          <p:cNvSpPr/>
          <p:nvPr/>
        </p:nvSpPr>
        <p:spPr bwMode="gray">
          <a:xfrm>
            <a:off x="8087868" y="2231694"/>
            <a:ext cx="3625849" cy="668179"/>
          </a:xfrm>
          <a:prstGeom prst="round2SameRect">
            <a:avLst/>
          </a:prstGeom>
          <a:solidFill>
            <a:schemeClr val="bg1">
              <a:lumMod val="95000"/>
            </a:schemeClr>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5" name="Rectangle 44">
            <a:extLst>
              <a:ext uri="{FF2B5EF4-FFF2-40B4-BE49-F238E27FC236}">
                <a16:creationId xmlns:a16="http://schemas.microsoft.com/office/drawing/2014/main" id="{10FF6BD7-84BC-BC8D-E234-5C74FCA6FC4B}"/>
              </a:ext>
            </a:extLst>
          </p:cNvPr>
          <p:cNvSpPr/>
          <p:nvPr/>
        </p:nvSpPr>
        <p:spPr>
          <a:xfrm>
            <a:off x="4343278" y="2228564"/>
            <a:ext cx="3562472" cy="651853"/>
          </a:xfrm>
          <a:prstGeom prst="rect">
            <a:avLst/>
          </a:prstGeom>
          <a:noFill/>
          <a:ln>
            <a:noFill/>
          </a:ln>
        </p:spPr>
        <p:txBody>
          <a:bodyPr wrap="square" lIns="91440" tIns="0" rIns="91440" bIns="0" anchor="ctr">
            <a:no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AML Program Design</a:t>
            </a:r>
          </a:p>
        </p:txBody>
      </p:sp>
      <p:sp>
        <p:nvSpPr>
          <p:cNvPr id="46" name="Rectangle 45">
            <a:extLst>
              <a:ext uri="{FF2B5EF4-FFF2-40B4-BE49-F238E27FC236}">
                <a16:creationId xmlns:a16="http://schemas.microsoft.com/office/drawing/2014/main" id="{5284CB54-01D8-525D-C874-0BF2698580EE}"/>
              </a:ext>
            </a:extLst>
          </p:cNvPr>
          <p:cNvSpPr/>
          <p:nvPr/>
        </p:nvSpPr>
        <p:spPr>
          <a:xfrm>
            <a:off x="8081351" y="2239994"/>
            <a:ext cx="3625849" cy="651853"/>
          </a:xfrm>
          <a:prstGeom prst="rect">
            <a:avLst/>
          </a:prstGeom>
          <a:noFill/>
          <a:ln>
            <a:noFill/>
          </a:ln>
        </p:spPr>
        <p:txBody>
          <a:bodyPr wrap="square" lIns="91440" tIns="0" rIns="91440" bIns="0" anchor="ctr">
            <a:no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altLang="en-US" sz="1200" b="1" kern="0">
                <a:solidFill>
                  <a:schemeClr val="accent6">
                    <a:lumMod val="50000"/>
                  </a:schemeClr>
                </a:solidFill>
                <a:latin typeface="Open Sans" panose="020B0606030504020204" pitchFamily="34" charset="0"/>
                <a:ea typeface="Open Sans" panose="020B0606030504020204" pitchFamily="34" charset="0"/>
                <a:cs typeface="Open Sans" panose="020B0606030504020204" pitchFamily="34" charset="0"/>
              </a:rPr>
              <a:t>Addressing Pain Points </a:t>
            </a:r>
            <a:endParaRPr kumimoji="0" lang="en-US" altLang="en-US" sz="1200" b="1" i="0" u="none" strike="noStrike" kern="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7" name="Rectangle 46">
            <a:extLst>
              <a:ext uri="{FF2B5EF4-FFF2-40B4-BE49-F238E27FC236}">
                <a16:creationId xmlns:a16="http://schemas.microsoft.com/office/drawing/2014/main" id="{C9F60001-EF45-AB27-7091-A09D68744C57}"/>
              </a:ext>
            </a:extLst>
          </p:cNvPr>
          <p:cNvSpPr/>
          <p:nvPr/>
        </p:nvSpPr>
        <p:spPr>
          <a:xfrm>
            <a:off x="471489" y="2239994"/>
            <a:ext cx="3625850" cy="651853"/>
          </a:xfrm>
          <a:prstGeom prst="rect">
            <a:avLst/>
          </a:prstGeom>
          <a:noFill/>
          <a:ln>
            <a:noFill/>
          </a:ln>
        </p:spPr>
        <p:txBody>
          <a:bodyPr wrap="square" lIns="91440" tIns="0" rIns="91440" bIns="0" anchor="ctr">
            <a:noAutofit/>
          </a:bodyPr>
          <a:lstStyle/>
          <a:p>
            <a:pPr marL="0" marR="0" lvl="1" indent="0" algn="ctr" defTabSz="829544" rtl="0" eaLnBrk="1" fontAlgn="auto" latinLnBrk="0" hangingPunct="1">
              <a:lnSpc>
                <a:spcPct val="100000"/>
              </a:lnSpc>
              <a:spcBef>
                <a:spcPts val="0"/>
              </a:spcBef>
              <a:spcAft>
                <a:spcPts val="0"/>
              </a:spcAft>
              <a:buClrTx/>
              <a:buSzTx/>
              <a:buFontTx/>
              <a:buNone/>
              <a:tabLst/>
              <a:defRPr/>
            </a:pPr>
            <a:r>
              <a:rPr kumimoji="0" lang="en-US" altLang="en-US" sz="1200" b="1" i="0" u="none" strike="noStrike" kern="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Regulatory Obligations</a:t>
            </a:r>
          </a:p>
        </p:txBody>
      </p:sp>
      <p:sp>
        <p:nvSpPr>
          <p:cNvPr id="48" name="Rectangle 47">
            <a:extLst>
              <a:ext uri="{FF2B5EF4-FFF2-40B4-BE49-F238E27FC236}">
                <a16:creationId xmlns:a16="http://schemas.microsoft.com/office/drawing/2014/main" id="{3BE9C6FB-F4F9-0D0E-1BD8-D45EBB4D149B}"/>
              </a:ext>
            </a:extLst>
          </p:cNvPr>
          <p:cNvSpPr/>
          <p:nvPr/>
        </p:nvSpPr>
        <p:spPr>
          <a:xfrm>
            <a:off x="440655" y="2843768"/>
            <a:ext cx="3630168" cy="2214214"/>
          </a:xfrm>
          <a:prstGeom prst="rect">
            <a:avLst/>
          </a:prstGeom>
          <a:solidFill>
            <a:schemeClr val="bg1">
              <a:lumMod val="85000"/>
              <a:alpha val="9000"/>
            </a:schemeClr>
          </a:solidFill>
        </p:spPr>
        <p:txBody>
          <a:bodyPr wrap="square" lIns="182880" tIns="182880" rIns="182880" bIns="91440" anchor="t">
            <a:noAutofit/>
          </a:bodyPr>
          <a:lstStyle/>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Alignment with FinCEN and regulatory guidance </a:t>
            </a:r>
          </a:p>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r>
              <a:rPr kumimoji="0" lang="en-US" alt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Alignment to industry best practices for AML Investigations </a:t>
            </a:r>
            <a:endParaRPr kumimoji="0" lang="en-US" sz="11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Appropriate recordkeeping for internal and external audit</a:t>
            </a:r>
          </a:p>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Proper escalation for suspicious activity and/or special situations</a:t>
            </a:r>
            <a:endParaRPr kumimoji="0" lang="en-US" sz="1100" b="0" i="0" u="none" strike="noStrike" kern="1200" cap="none" spc="-10" normalizeH="0" baseline="0" noProof="0">
              <a:ln>
                <a:noFill/>
              </a:ln>
              <a:solidFill>
                <a:srgbClr val="DA291C"/>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A44C7BF8-3499-02B0-5D06-6FA904B4416B}"/>
              </a:ext>
            </a:extLst>
          </p:cNvPr>
          <p:cNvSpPr/>
          <p:nvPr/>
        </p:nvSpPr>
        <p:spPr>
          <a:xfrm>
            <a:off x="4275963" y="2843768"/>
            <a:ext cx="3630168" cy="2203721"/>
          </a:xfrm>
          <a:prstGeom prst="rect">
            <a:avLst/>
          </a:prstGeom>
          <a:solidFill>
            <a:schemeClr val="bg1">
              <a:lumMod val="85000"/>
              <a:alpha val="9000"/>
            </a:schemeClr>
          </a:solidFill>
        </p:spPr>
        <p:txBody>
          <a:bodyPr wrap="square" lIns="182880" tIns="182880" rIns="182880" bIns="91440" anchor="t">
            <a:noAutofit/>
          </a:bodyPr>
          <a:lstStyle/>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Risk-based approach to investigations of Transaction Monitoring (“TM”) alerts</a:t>
            </a:r>
          </a:p>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Standardization of investigative steps and document procedure for consistency and record keeping</a:t>
            </a:r>
            <a:endPar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r>
              <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Installation of feedback loops for quality checks and sustainable improvement</a:t>
            </a:r>
          </a:p>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Identification of productive rules for detection of potentially suspicious activity</a:t>
            </a:r>
            <a:endPar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endParaRPr kumimoji="0" 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Rectangle 49">
            <a:extLst>
              <a:ext uri="{FF2B5EF4-FFF2-40B4-BE49-F238E27FC236}">
                <a16:creationId xmlns:a16="http://schemas.microsoft.com/office/drawing/2014/main" id="{239DFF07-69F6-317F-6DFF-017F6C2C8E29}"/>
              </a:ext>
            </a:extLst>
          </p:cNvPr>
          <p:cNvSpPr/>
          <p:nvPr/>
        </p:nvSpPr>
        <p:spPr>
          <a:xfrm>
            <a:off x="8096263" y="2843768"/>
            <a:ext cx="3630168" cy="2203719"/>
          </a:xfrm>
          <a:prstGeom prst="rect">
            <a:avLst/>
          </a:prstGeom>
          <a:solidFill>
            <a:schemeClr val="bg1">
              <a:lumMod val="85000"/>
              <a:alpha val="9000"/>
            </a:schemeClr>
          </a:solidFill>
        </p:spPr>
        <p:txBody>
          <a:bodyPr wrap="square" lIns="182880" tIns="182880" rIns="182880" bIns="91440" anchor="t">
            <a:noAutofit/>
          </a:bodyPr>
          <a:lstStyle/>
          <a:p>
            <a:pPr marL="173355" lvl="1" indent="-173355" defTabSz="1217613" eaLnBrk="0" fontAlgn="base" hangingPunct="0">
              <a:spcBef>
                <a:spcPts val="600"/>
              </a:spcBef>
              <a:spcAft>
                <a:spcPts val="600"/>
              </a:spcAft>
              <a:buClr>
                <a:schemeClr val="accent6">
                  <a:lumMod val="50000"/>
                </a:schemeClr>
              </a:buClr>
              <a:buFont typeface="Wingdings" panose="05000000000000000000" pitchFamily="2" charset="2"/>
              <a:buChar char="ü"/>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Targeted guidance on assessing risk factors and determining suspicious activity </a:t>
            </a:r>
          </a:p>
          <a:p>
            <a:pPr marL="173355" lvl="1" indent="-173355" defTabSz="1217613" eaLnBrk="0" fontAlgn="base" hangingPunct="0">
              <a:spcBef>
                <a:spcPts val="600"/>
              </a:spcBef>
              <a:spcAft>
                <a:spcPts val="600"/>
              </a:spcAft>
              <a:buClr>
                <a:schemeClr val="accent6">
                  <a:lumMod val="50000"/>
                </a:schemeClr>
              </a:buClr>
              <a:buFont typeface="Wingdings" panose="05000000000000000000" pitchFamily="2" charset="2"/>
              <a:buChar char="ü"/>
              <a:defRPr/>
            </a:pPr>
            <a:r>
              <a:rPr kumimoji="0" lang="en-US" altLang="en-US" sz="1100" b="0" i="0" u="none" strike="noStrike" kern="1200" cap="none" spc="-1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Assessing typologies for specific higher risk Green Dot products</a:t>
            </a:r>
          </a:p>
          <a:p>
            <a:pPr marL="173355" marR="0" lvl="1" indent="-173355" algn="l" defTabSz="1217613" rtl="0" eaLnBrk="0" fontAlgn="base" latinLnBrk="0" hangingPunct="0">
              <a:lnSpc>
                <a:spcPct val="100000"/>
              </a:lnSpc>
              <a:spcBef>
                <a:spcPts val="600"/>
              </a:spcBef>
              <a:spcAft>
                <a:spcPts val="600"/>
              </a:spcAft>
              <a:buClr>
                <a:schemeClr val="accent6">
                  <a:lumMod val="50000"/>
                </a:schemeClr>
              </a:buClr>
              <a:buSzTx/>
              <a:buFont typeface="Wingdings" panose="05000000000000000000" pitchFamily="2" charset="2"/>
              <a:buChar char="ü"/>
              <a:tabLst/>
              <a:defRPr/>
            </a:pPr>
            <a:r>
              <a:rPr lang="en-US" sz="1100" spc="-10">
                <a:solidFill>
                  <a:srgbClr val="000000"/>
                </a:solidFill>
                <a:latin typeface="Open Sans" panose="020B0606030504020204" pitchFamily="34" charset="0"/>
                <a:ea typeface="Open Sans" panose="020B0606030504020204" pitchFamily="34" charset="0"/>
                <a:cs typeface="Open Sans" panose="020B0606030504020204" pitchFamily="34" charset="0"/>
              </a:rPr>
              <a:t>Identifying potential lapses in Green Dot controls</a:t>
            </a:r>
          </a:p>
        </p:txBody>
      </p:sp>
      <p:cxnSp>
        <p:nvCxnSpPr>
          <p:cNvPr id="51" name="Straight Connector 50">
            <a:extLst>
              <a:ext uri="{FF2B5EF4-FFF2-40B4-BE49-F238E27FC236}">
                <a16:creationId xmlns:a16="http://schemas.microsoft.com/office/drawing/2014/main" id="{9E39C6BB-316D-587B-EC1B-59EB74D91EE2}"/>
              </a:ext>
            </a:extLst>
          </p:cNvPr>
          <p:cNvCxnSpPr>
            <a:cxnSpLocks/>
          </p:cNvCxnSpPr>
          <p:nvPr/>
        </p:nvCxnSpPr>
        <p:spPr>
          <a:xfrm>
            <a:off x="446519" y="2889043"/>
            <a:ext cx="3635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D5BCE8E-D6AE-F717-B780-F7A8448BA9D3}"/>
              </a:ext>
            </a:extLst>
          </p:cNvPr>
          <p:cNvCxnSpPr>
            <a:cxnSpLocks/>
          </p:cNvCxnSpPr>
          <p:nvPr/>
        </p:nvCxnSpPr>
        <p:spPr>
          <a:xfrm>
            <a:off x="4261612" y="2889043"/>
            <a:ext cx="3635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EC6B5D3-9413-7286-89C4-14E88D381406}"/>
              </a:ext>
            </a:extLst>
          </p:cNvPr>
          <p:cNvCxnSpPr>
            <a:cxnSpLocks/>
          </p:cNvCxnSpPr>
          <p:nvPr/>
        </p:nvCxnSpPr>
        <p:spPr>
          <a:xfrm>
            <a:off x="8069580" y="2889043"/>
            <a:ext cx="36353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5B6FB6-54CB-22F0-C138-D1A1C5CD7339}"/>
              </a:ext>
            </a:extLst>
          </p:cNvPr>
          <p:cNvCxnSpPr>
            <a:cxnSpLocks/>
          </p:cNvCxnSpPr>
          <p:nvPr/>
        </p:nvCxnSpPr>
        <p:spPr>
          <a:xfrm flipV="1">
            <a:off x="9906792" y="1935371"/>
            <a:ext cx="0" cy="274801"/>
          </a:xfrm>
          <a:prstGeom prst="line">
            <a:avLst/>
          </a:prstGeom>
          <a:ln w="19050" cap="rnd">
            <a:solidFill>
              <a:schemeClr val="bg1">
                <a:lumMod val="85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sp>
        <p:nvSpPr>
          <p:cNvPr id="59" name="Freeform 193">
            <a:extLst>
              <a:ext uri="{FF2B5EF4-FFF2-40B4-BE49-F238E27FC236}">
                <a16:creationId xmlns:a16="http://schemas.microsoft.com/office/drawing/2014/main" id="{2EEA3CD8-F702-CA01-6EE8-47E0323E4B69}"/>
              </a:ext>
            </a:extLst>
          </p:cNvPr>
          <p:cNvSpPr>
            <a:spLocks noEditPoints="1"/>
          </p:cNvSpPr>
          <p:nvPr/>
        </p:nvSpPr>
        <p:spPr bwMode="auto">
          <a:xfrm>
            <a:off x="9630081" y="1406775"/>
            <a:ext cx="548640" cy="5486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68" name="Freeform 21">
            <a:extLst>
              <a:ext uri="{FF2B5EF4-FFF2-40B4-BE49-F238E27FC236}">
                <a16:creationId xmlns:a16="http://schemas.microsoft.com/office/drawing/2014/main" id="{E3E0B3B2-4548-9E1A-B770-666F24BD1A49}"/>
              </a:ext>
            </a:extLst>
          </p:cNvPr>
          <p:cNvSpPr>
            <a:spLocks noEditPoints="1"/>
          </p:cNvSpPr>
          <p:nvPr/>
        </p:nvSpPr>
        <p:spPr bwMode="auto">
          <a:xfrm>
            <a:off x="2011486" y="1406775"/>
            <a:ext cx="551956" cy="548640"/>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0076A8"/>
                </a:solid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69" name="Straight Connector 68">
            <a:extLst>
              <a:ext uri="{FF2B5EF4-FFF2-40B4-BE49-F238E27FC236}">
                <a16:creationId xmlns:a16="http://schemas.microsoft.com/office/drawing/2014/main" id="{C5059C43-831E-9CE1-DA54-D5A6E448E348}"/>
              </a:ext>
            </a:extLst>
          </p:cNvPr>
          <p:cNvCxnSpPr>
            <a:cxnSpLocks/>
          </p:cNvCxnSpPr>
          <p:nvPr/>
        </p:nvCxnSpPr>
        <p:spPr>
          <a:xfrm flipV="1">
            <a:off x="6096000" y="1957670"/>
            <a:ext cx="0" cy="274801"/>
          </a:xfrm>
          <a:prstGeom prst="line">
            <a:avLst/>
          </a:prstGeom>
          <a:ln w="19050" cap="rnd">
            <a:solidFill>
              <a:schemeClr val="bg1">
                <a:lumMod val="85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B25BD00-A83D-29ED-D11C-D80C5651C1CF}"/>
              </a:ext>
            </a:extLst>
          </p:cNvPr>
          <p:cNvCxnSpPr>
            <a:cxnSpLocks/>
          </p:cNvCxnSpPr>
          <p:nvPr/>
        </p:nvCxnSpPr>
        <p:spPr>
          <a:xfrm flipV="1">
            <a:off x="2285208" y="1979969"/>
            <a:ext cx="0" cy="274801"/>
          </a:xfrm>
          <a:prstGeom prst="line">
            <a:avLst/>
          </a:prstGeom>
          <a:ln w="19050" cap="rnd">
            <a:solidFill>
              <a:schemeClr val="bg1">
                <a:lumMod val="85000"/>
              </a:schemeClr>
            </a:solidFill>
            <a:prstDash val="sysDot"/>
            <a:tailEnd type="none" w="sm" len="sm"/>
          </a:ln>
        </p:spPr>
        <p:style>
          <a:lnRef idx="1">
            <a:schemeClr val="accent1"/>
          </a:lnRef>
          <a:fillRef idx="0">
            <a:schemeClr val="accent1"/>
          </a:fillRef>
          <a:effectRef idx="0">
            <a:schemeClr val="accent1"/>
          </a:effectRef>
          <a:fontRef idx="minor">
            <a:schemeClr val="tx1"/>
          </a:fontRef>
        </p:style>
      </p:cxnSp>
      <p:grpSp>
        <p:nvGrpSpPr>
          <p:cNvPr id="71" name="General_Border_68">
            <a:extLst>
              <a:ext uri="{FF2B5EF4-FFF2-40B4-BE49-F238E27FC236}">
                <a16:creationId xmlns:a16="http://schemas.microsoft.com/office/drawing/2014/main" id="{C40275F1-FD55-5089-AE7B-ED959544D19F}"/>
              </a:ext>
            </a:extLst>
          </p:cNvPr>
          <p:cNvGrpSpPr>
            <a:grpSpLocks noChangeAspect="1"/>
          </p:cNvGrpSpPr>
          <p:nvPr/>
        </p:nvGrpSpPr>
        <p:grpSpPr bwMode="auto">
          <a:xfrm>
            <a:off x="5829898" y="1406775"/>
            <a:ext cx="548640" cy="548640"/>
            <a:chOff x="1851" y="3960"/>
            <a:chExt cx="340" cy="340"/>
          </a:xfrm>
          <a:solidFill>
            <a:schemeClr val="accent6">
              <a:lumMod val="50000"/>
            </a:schemeClr>
          </a:solidFill>
        </p:grpSpPr>
        <p:sp>
          <p:nvSpPr>
            <p:cNvPr id="72" name="Freeform 948">
              <a:extLst>
                <a:ext uri="{FF2B5EF4-FFF2-40B4-BE49-F238E27FC236}">
                  <a16:creationId xmlns:a16="http://schemas.microsoft.com/office/drawing/2014/main" id="{F50E6E62-1185-41EF-8EE6-AE270C6FB9A2}"/>
                </a:ext>
              </a:extLst>
            </p:cNvPr>
            <p:cNvSpPr>
              <a:spLocks noEditPoints="1"/>
            </p:cNvSpPr>
            <p:nvPr/>
          </p:nvSpPr>
          <p:spPr bwMode="auto">
            <a:xfrm>
              <a:off x="1928" y="4023"/>
              <a:ext cx="164" cy="206"/>
            </a:xfrm>
            <a:custGeom>
              <a:avLst/>
              <a:gdLst>
                <a:gd name="T0" fmla="*/ 229 w 247"/>
                <a:gd name="T1" fmla="*/ 154 h 310"/>
                <a:gd name="T2" fmla="*/ 246 w 247"/>
                <a:gd name="T3" fmla="*/ 126 h 310"/>
                <a:gd name="T4" fmla="*/ 228 w 247"/>
                <a:gd name="T5" fmla="*/ 113 h 310"/>
                <a:gd name="T6" fmla="*/ 234 w 247"/>
                <a:gd name="T7" fmla="*/ 84 h 310"/>
                <a:gd name="T8" fmla="*/ 208 w 247"/>
                <a:gd name="T9" fmla="*/ 73 h 310"/>
                <a:gd name="T10" fmla="*/ 212 w 247"/>
                <a:gd name="T11" fmla="*/ 37 h 310"/>
                <a:gd name="T12" fmla="*/ 165 w 247"/>
                <a:gd name="T13" fmla="*/ 33 h 310"/>
                <a:gd name="T14" fmla="*/ 114 w 247"/>
                <a:gd name="T15" fmla="*/ 2 h 310"/>
                <a:gd name="T16" fmla="*/ 108 w 247"/>
                <a:gd name="T17" fmla="*/ 48 h 310"/>
                <a:gd name="T18" fmla="*/ 2 w 247"/>
                <a:gd name="T19" fmla="*/ 123 h 310"/>
                <a:gd name="T20" fmla="*/ 36 w 247"/>
                <a:gd name="T21" fmla="*/ 171 h 310"/>
                <a:gd name="T22" fmla="*/ 115 w 247"/>
                <a:gd name="T23" fmla="*/ 157 h 310"/>
                <a:gd name="T24" fmla="*/ 66 w 247"/>
                <a:gd name="T25" fmla="*/ 246 h 310"/>
                <a:gd name="T26" fmla="*/ 44 w 247"/>
                <a:gd name="T27" fmla="*/ 257 h 310"/>
                <a:gd name="T28" fmla="*/ 54 w 247"/>
                <a:gd name="T29" fmla="*/ 310 h 310"/>
                <a:gd name="T30" fmla="*/ 236 w 247"/>
                <a:gd name="T31" fmla="*/ 299 h 310"/>
                <a:gd name="T32" fmla="*/ 225 w 247"/>
                <a:gd name="T33" fmla="*/ 246 h 310"/>
                <a:gd name="T34" fmla="*/ 214 w 247"/>
                <a:gd name="T35" fmla="*/ 235 h 310"/>
                <a:gd name="T36" fmla="*/ 234 w 247"/>
                <a:gd name="T37" fmla="*/ 230 h 310"/>
                <a:gd name="T38" fmla="*/ 220 w 247"/>
                <a:gd name="T39" fmla="*/ 198 h 310"/>
                <a:gd name="T40" fmla="*/ 246 w 247"/>
                <a:gd name="T41" fmla="*/ 185 h 310"/>
                <a:gd name="T42" fmla="*/ 214 w 247"/>
                <a:gd name="T43" fmla="*/ 289 h 310"/>
                <a:gd name="T44" fmla="*/ 65 w 247"/>
                <a:gd name="T45" fmla="*/ 267 h 310"/>
                <a:gd name="T46" fmla="*/ 214 w 247"/>
                <a:gd name="T47" fmla="*/ 289 h 310"/>
                <a:gd name="T48" fmla="*/ 218 w 247"/>
                <a:gd name="T49" fmla="*/ 177 h 310"/>
                <a:gd name="T50" fmla="*/ 194 w 247"/>
                <a:gd name="T51" fmla="*/ 189 h 310"/>
                <a:gd name="T52" fmla="*/ 205 w 247"/>
                <a:gd name="T53" fmla="*/ 214 h 310"/>
                <a:gd name="T54" fmla="*/ 193 w 247"/>
                <a:gd name="T55" fmla="*/ 225 h 310"/>
                <a:gd name="T56" fmla="*/ 87 w 247"/>
                <a:gd name="T57" fmla="*/ 246 h 310"/>
                <a:gd name="T58" fmla="*/ 136 w 247"/>
                <a:gd name="T59" fmla="*/ 151 h 310"/>
                <a:gd name="T60" fmla="*/ 105 w 247"/>
                <a:gd name="T61" fmla="*/ 129 h 310"/>
                <a:gd name="T62" fmla="*/ 26 w 247"/>
                <a:gd name="T63" fmla="*/ 122 h 310"/>
                <a:gd name="T64" fmla="*/ 129 w 247"/>
                <a:gd name="T65" fmla="*/ 54 h 310"/>
                <a:gd name="T66" fmla="*/ 155 w 247"/>
                <a:gd name="T67" fmla="*/ 52 h 310"/>
                <a:gd name="T68" fmla="*/ 190 w 247"/>
                <a:gd name="T69" fmla="*/ 54 h 310"/>
                <a:gd name="T70" fmla="*/ 192 w 247"/>
                <a:gd name="T71" fmla="*/ 91 h 310"/>
                <a:gd name="T72" fmla="*/ 204 w 247"/>
                <a:gd name="T73" fmla="*/ 114 h 310"/>
                <a:gd name="T74" fmla="*/ 219 w 247"/>
                <a:gd name="T75" fmla="*/ 132 h 310"/>
                <a:gd name="T76" fmla="*/ 207 w 247"/>
                <a:gd name="T77" fmla="*/ 161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7" h="310">
                  <a:moveTo>
                    <a:pt x="244" y="176"/>
                  </a:moveTo>
                  <a:cubicBezTo>
                    <a:pt x="229" y="154"/>
                    <a:pt x="229" y="154"/>
                    <a:pt x="229" y="154"/>
                  </a:cubicBezTo>
                  <a:cubicBezTo>
                    <a:pt x="244" y="135"/>
                    <a:pt x="244" y="135"/>
                    <a:pt x="244" y="135"/>
                  </a:cubicBezTo>
                  <a:cubicBezTo>
                    <a:pt x="246" y="133"/>
                    <a:pt x="247" y="130"/>
                    <a:pt x="246" y="126"/>
                  </a:cubicBezTo>
                  <a:cubicBezTo>
                    <a:pt x="245" y="123"/>
                    <a:pt x="243" y="121"/>
                    <a:pt x="240" y="119"/>
                  </a:cubicBezTo>
                  <a:cubicBezTo>
                    <a:pt x="228" y="113"/>
                    <a:pt x="228" y="113"/>
                    <a:pt x="228" y="113"/>
                  </a:cubicBezTo>
                  <a:cubicBezTo>
                    <a:pt x="235" y="92"/>
                    <a:pt x="235" y="92"/>
                    <a:pt x="235" y="92"/>
                  </a:cubicBezTo>
                  <a:cubicBezTo>
                    <a:pt x="236" y="89"/>
                    <a:pt x="235" y="86"/>
                    <a:pt x="234" y="84"/>
                  </a:cubicBezTo>
                  <a:cubicBezTo>
                    <a:pt x="233" y="81"/>
                    <a:pt x="230" y="79"/>
                    <a:pt x="228" y="78"/>
                  </a:cubicBezTo>
                  <a:cubicBezTo>
                    <a:pt x="208" y="73"/>
                    <a:pt x="208" y="73"/>
                    <a:pt x="208" y="73"/>
                  </a:cubicBezTo>
                  <a:cubicBezTo>
                    <a:pt x="214" y="46"/>
                    <a:pt x="214" y="46"/>
                    <a:pt x="214" y="46"/>
                  </a:cubicBezTo>
                  <a:cubicBezTo>
                    <a:pt x="215" y="43"/>
                    <a:pt x="214" y="39"/>
                    <a:pt x="212" y="37"/>
                  </a:cubicBezTo>
                  <a:cubicBezTo>
                    <a:pt x="210" y="34"/>
                    <a:pt x="207" y="33"/>
                    <a:pt x="204" y="33"/>
                  </a:cubicBezTo>
                  <a:cubicBezTo>
                    <a:pt x="165" y="33"/>
                    <a:pt x="165" y="33"/>
                    <a:pt x="165" y="33"/>
                  </a:cubicBezTo>
                  <a:cubicBezTo>
                    <a:pt x="125" y="3"/>
                    <a:pt x="125" y="3"/>
                    <a:pt x="125" y="3"/>
                  </a:cubicBezTo>
                  <a:cubicBezTo>
                    <a:pt x="121" y="0"/>
                    <a:pt x="117" y="0"/>
                    <a:pt x="114" y="2"/>
                  </a:cubicBezTo>
                  <a:cubicBezTo>
                    <a:pt x="110" y="4"/>
                    <a:pt x="108" y="7"/>
                    <a:pt x="108" y="11"/>
                  </a:cubicBezTo>
                  <a:cubicBezTo>
                    <a:pt x="108" y="48"/>
                    <a:pt x="108" y="48"/>
                    <a:pt x="108" y="48"/>
                  </a:cubicBezTo>
                  <a:cubicBezTo>
                    <a:pt x="6" y="109"/>
                    <a:pt x="6" y="109"/>
                    <a:pt x="6" y="109"/>
                  </a:cubicBezTo>
                  <a:cubicBezTo>
                    <a:pt x="1" y="112"/>
                    <a:pt x="0" y="118"/>
                    <a:pt x="2" y="123"/>
                  </a:cubicBezTo>
                  <a:cubicBezTo>
                    <a:pt x="23" y="165"/>
                    <a:pt x="23" y="165"/>
                    <a:pt x="23" y="165"/>
                  </a:cubicBezTo>
                  <a:cubicBezTo>
                    <a:pt x="26" y="170"/>
                    <a:pt x="31" y="172"/>
                    <a:pt x="36" y="171"/>
                  </a:cubicBezTo>
                  <a:cubicBezTo>
                    <a:pt x="107" y="151"/>
                    <a:pt x="107" y="151"/>
                    <a:pt x="107" y="151"/>
                  </a:cubicBezTo>
                  <a:cubicBezTo>
                    <a:pt x="111" y="152"/>
                    <a:pt x="115" y="155"/>
                    <a:pt x="115" y="157"/>
                  </a:cubicBezTo>
                  <a:cubicBezTo>
                    <a:pt x="115" y="157"/>
                    <a:pt x="115" y="160"/>
                    <a:pt x="111" y="164"/>
                  </a:cubicBezTo>
                  <a:cubicBezTo>
                    <a:pt x="93" y="182"/>
                    <a:pt x="70" y="209"/>
                    <a:pt x="66" y="246"/>
                  </a:cubicBezTo>
                  <a:cubicBezTo>
                    <a:pt x="54" y="246"/>
                    <a:pt x="54" y="246"/>
                    <a:pt x="54" y="246"/>
                  </a:cubicBezTo>
                  <a:cubicBezTo>
                    <a:pt x="48" y="246"/>
                    <a:pt x="44" y="251"/>
                    <a:pt x="44" y="257"/>
                  </a:cubicBezTo>
                  <a:cubicBezTo>
                    <a:pt x="44" y="299"/>
                    <a:pt x="44" y="299"/>
                    <a:pt x="44" y="299"/>
                  </a:cubicBezTo>
                  <a:cubicBezTo>
                    <a:pt x="44" y="305"/>
                    <a:pt x="48" y="310"/>
                    <a:pt x="54" y="310"/>
                  </a:cubicBezTo>
                  <a:cubicBezTo>
                    <a:pt x="225" y="310"/>
                    <a:pt x="225" y="310"/>
                    <a:pt x="225" y="310"/>
                  </a:cubicBezTo>
                  <a:cubicBezTo>
                    <a:pt x="231" y="310"/>
                    <a:pt x="236" y="305"/>
                    <a:pt x="236" y="299"/>
                  </a:cubicBezTo>
                  <a:cubicBezTo>
                    <a:pt x="236" y="257"/>
                    <a:pt x="236" y="257"/>
                    <a:pt x="236" y="257"/>
                  </a:cubicBezTo>
                  <a:cubicBezTo>
                    <a:pt x="236" y="251"/>
                    <a:pt x="231" y="246"/>
                    <a:pt x="225" y="246"/>
                  </a:cubicBezTo>
                  <a:cubicBezTo>
                    <a:pt x="214" y="246"/>
                    <a:pt x="214" y="246"/>
                    <a:pt x="214" y="246"/>
                  </a:cubicBezTo>
                  <a:cubicBezTo>
                    <a:pt x="214" y="235"/>
                    <a:pt x="214" y="235"/>
                    <a:pt x="214" y="235"/>
                  </a:cubicBezTo>
                  <a:cubicBezTo>
                    <a:pt x="225" y="235"/>
                    <a:pt x="225" y="235"/>
                    <a:pt x="225" y="235"/>
                  </a:cubicBezTo>
                  <a:cubicBezTo>
                    <a:pt x="229" y="235"/>
                    <a:pt x="233" y="233"/>
                    <a:pt x="234" y="230"/>
                  </a:cubicBezTo>
                  <a:cubicBezTo>
                    <a:pt x="236" y="226"/>
                    <a:pt x="236" y="222"/>
                    <a:pt x="234" y="219"/>
                  </a:cubicBezTo>
                  <a:cubicBezTo>
                    <a:pt x="220" y="198"/>
                    <a:pt x="220" y="198"/>
                    <a:pt x="220" y="198"/>
                  </a:cubicBezTo>
                  <a:cubicBezTo>
                    <a:pt x="239" y="192"/>
                    <a:pt x="239" y="192"/>
                    <a:pt x="239" y="192"/>
                  </a:cubicBezTo>
                  <a:cubicBezTo>
                    <a:pt x="242" y="191"/>
                    <a:pt x="245" y="188"/>
                    <a:pt x="246" y="185"/>
                  </a:cubicBezTo>
                  <a:cubicBezTo>
                    <a:pt x="247" y="182"/>
                    <a:pt x="246" y="178"/>
                    <a:pt x="244" y="176"/>
                  </a:cubicBezTo>
                  <a:close/>
                  <a:moveTo>
                    <a:pt x="214" y="289"/>
                  </a:moveTo>
                  <a:cubicBezTo>
                    <a:pt x="65" y="289"/>
                    <a:pt x="65" y="289"/>
                    <a:pt x="65" y="289"/>
                  </a:cubicBezTo>
                  <a:cubicBezTo>
                    <a:pt x="65" y="267"/>
                    <a:pt x="65" y="267"/>
                    <a:pt x="65" y="267"/>
                  </a:cubicBezTo>
                  <a:cubicBezTo>
                    <a:pt x="214" y="267"/>
                    <a:pt x="214" y="267"/>
                    <a:pt x="214" y="267"/>
                  </a:cubicBezTo>
                  <a:lnTo>
                    <a:pt x="214" y="289"/>
                  </a:lnTo>
                  <a:close/>
                  <a:moveTo>
                    <a:pt x="207" y="161"/>
                  </a:moveTo>
                  <a:cubicBezTo>
                    <a:pt x="218" y="177"/>
                    <a:pt x="218" y="177"/>
                    <a:pt x="218" y="177"/>
                  </a:cubicBezTo>
                  <a:cubicBezTo>
                    <a:pt x="200" y="183"/>
                    <a:pt x="200" y="183"/>
                    <a:pt x="200" y="183"/>
                  </a:cubicBezTo>
                  <a:cubicBezTo>
                    <a:pt x="197" y="184"/>
                    <a:pt x="195" y="186"/>
                    <a:pt x="194" y="189"/>
                  </a:cubicBezTo>
                  <a:cubicBezTo>
                    <a:pt x="193" y="192"/>
                    <a:pt x="193" y="196"/>
                    <a:pt x="195" y="199"/>
                  </a:cubicBezTo>
                  <a:cubicBezTo>
                    <a:pt x="205" y="214"/>
                    <a:pt x="205" y="214"/>
                    <a:pt x="205" y="214"/>
                  </a:cubicBezTo>
                  <a:cubicBezTo>
                    <a:pt x="204" y="214"/>
                    <a:pt x="204" y="214"/>
                    <a:pt x="204" y="214"/>
                  </a:cubicBezTo>
                  <a:cubicBezTo>
                    <a:pt x="198" y="214"/>
                    <a:pt x="193" y="219"/>
                    <a:pt x="193" y="225"/>
                  </a:cubicBezTo>
                  <a:cubicBezTo>
                    <a:pt x="193" y="246"/>
                    <a:pt x="193" y="246"/>
                    <a:pt x="193" y="246"/>
                  </a:cubicBezTo>
                  <a:cubicBezTo>
                    <a:pt x="87" y="246"/>
                    <a:pt x="87" y="246"/>
                    <a:pt x="87" y="246"/>
                  </a:cubicBezTo>
                  <a:cubicBezTo>
                    <a:pt x="90" y="224"/>
                    <a:pt x="102" y="203"/>
                    <a:pt x="126" y="179"/>
                  </a:cubicBezTo>
                  <a:cubicBezTo>
                    <a:pt x="137" y="168"/>
                    <a:pt x="138" y="158"/>
                    <a:pt x="136" y="151"/>
                  </a:cubicBezTo>
                  <a:cubicBezTo>
                    <a:pt x="132" y="136"/>
                    <a:pt x="113" y="130"/>
                    <a:pt x="111" y="129"/>
                  </a:cubicBezTo>
                  <a:cubicBezTo>
                    <a:pt x="109" y="129"/>
                    <a:pt x="107" y="129"/>
                    <a:pt x="105" y="129"/>
                  </a:cubicBezTo>
                  <a:cubicBezTo>
                    <a:pt x="39" y="148"/>
                    <a:pt x="39" y="148"/>
                    <a:pt x="39" y="148"/>
                  </a:cubicBezTo>
                  <a:cubicBezTo>
                    <a:pt x="26" y="122"/>
                    <a:pt x="26" y="122"/>
                    <a:pt x="26" y="122"/>
                  </a:cubicBezTo>
                  <a:cubicBezTo>
                    <a:pt x="124" y="63"/>
                    <a:pt x="124" y="63"/>
                    <a:pt x="124" y="63"/>
                  </a:cubicBezTo>
                  <a:cubicBezTo>
                    <a:pt x="127" y="61"/>
                    <a:pt x="129" y="58"/>
                    <a:pt x="129" y="54"/>
                  </a:cubicBezTo>
                  <a:cubicBezTo>
                    <a:pt x="129" y="33"/>
                    <a:pt x="129" y="33"/>
                    <a:pt x="129" y="33"/>
                  </a:cubicBezTo>
                  <a:cubicBezTo>
                    <a:pt x="155" y="52"/>
                    <a:pt x="155" y="52"/>
                    <a:pt x="155" y="52"/>
                  </a:cubicBezTo>
                  <a:cubicBezTo>
                    <a:pt x="156" y="53"/>
                    <a:pt x="159" y="54"/>
                    <a:pt x="161" y="54"/>
                  </a:cubicBezTo>
                  <a:cubicBezTo>
                    <a:pt x="190" y="54"/>
                    <a:pt x="190" y="54"/>
                    <a:pt x="190" y="54"/>
                  </a:cubicBezTo>
                  <a:cubicBezTo>
                    <a:pt x="185" y="78"/>
                    <a:pt x="185" y="78"/>
                    <a:pt x="185" y="78"/>
                  </a:cubicBezTo>
                  <a:cubicBezTo>
                    <a:pt x="184" y="83"/>
                    <a:pt x="187" y="89"/>
                    <a:pt x="192" y="91"/>
                  </a:cubicBezTo>
                  <a:cubicBezTo>
                    <a:pt x="211" y="96"/>
                    <a:pt x="211" y="96"/>
                    <a:pt x="211" y="96"/>
                  </a:cubicBezTo>
                  <a:cubicBezTo>
                    <a:pt x="204" y="114"/>
                    <a:pt x="204" y="114"/>
                    <a:pt x="204" y="114"/>
                  </a:cubicBezTo>
                  <a:cubicBezTo>
                    <a:pt x="202" y="120"/>
                    <a:pt x="205" y="125"/>
                    <a:pt x="210" y="128"/>
                  </a:cubicBezTo>
                  <a:cubicBezTo>
                    <a:pt x="219" y="132"/>
                    <a:pt x="219" y="132"/>
                    <a:pt x="219" y="132"/>
                  </a:cubicBezTo>
                  <a:cubicBezTo>
                    <a:pt x="207" y="147"/>
                    <a:pt x="207" y="147"/>
                    <a:pt x="207" y="147"/>
                  </a:cubicBezTo>
                  <a:cubicBezTo>
                    <a:pt x="204" y="151"/>
                    <a:pt x="204" y="157"/>
                    <a:pt x="207" y="1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73" name="Freeform 949">
              <a:extLst>
                <a:ext uri="{FF2B5EF4-FFF2-40B4-BE49-F238E27FC236}">
                  <a16:creationId xmlns:a16="http://schemas.microsoft.com/office/drawing/2014/main" id="{070B4469-BA7E-7A24-DA5E-332D2B149D23}"/>
                </a:ext>
              </a:extLst>
            </p:cNvPr>
            <p:cNvSpPr>
              <a:spLocks noEditPoints="1"/>
            </p:cNvSpPr>
            <p:nvPr/>
          </p:nvSpPr>
          <p:spPr bwMode="auto">
            <a:xfrm>
              <a:off x="1851" y="39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sp>
        <p:nvSpPr>
          <p:cNvPr id="74" name="Rectangle 73">
            <a:extLst>
              <a:ext uri="{FF2B5EF4-FFF2-40B4-BE49-F238E27FC236}">
                <a16:creationId xmlns:a16="http://schemas.microsoft.com/office/drawing/2014/main" id="{116B827A-98ED-D091-38B1-6ABBA6ECBACE}"/>
              </a:ext>
            </a:extLst>
          </p:cNvPr>
          <p:cNvSpPr/>
          <p:nvPr/>
        </p:nvSpPr>
        <p:spPr bwMode="gray">
          <a:xfrm rot="10800000" flipV="1">
            <a:off x="444497" y="5428727"/>
            <a:ext cx="11333609" cy="579916"/>
          </a:xfrm>
          <a:prstGeom prst="rect">
            <a:avLst/>
          </a:prstGeom>
          <a:solidFill>
            <a:schemeClr val="accent6">
              <a:alpha val="30000"/>
            </a:schemeClr>
          </a:solidFill>
          <a:ln w="19050" algn="ctr">
            <a:noFill/>
            <a:miter lim="800000"/>
            <a:headEnd/>
            <a:tailEnd/>
          </a:ln>
        </p:spPr>
        <p:txBody>
          <a:bodyPr wrap="square" lIns="914400" tIns="88900" rIns="914400" bIns="88900" rtlCol="0" anchor="ct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100">
                <a:solidFill>
                  <a:prstClr val="black"/>
                </a:solidFill>
                <a:latin typeface="Open Sans" panose="020B0606030504020204" pitchFamily="34" charset="0"/>
                <a:ea typeface="Open Sans" panose="020B0606030504020204" pitchFamily="34" charset="0"/>
                <a:cs typeface="Open Sans" panose="020B0606030504020204" pitchFamily="34" charset="0"/>
              </a:rPr>
              <a:t>The enhanced investigation procedures </a:t>
            </a:r>
            <a:r>
              <a:rPr kumimoji="0" lang="en-US" sz="11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rPr>
              <a:t>approach will better assist in covering and understanding potential risk, as well as driving consistency across investigations and escalations</a:t>
            </a:r>
          </a:p>
        </p:txBody>
      </p:sp>
      <p:grpSp>
        <p:nvGrpSpPr>
          <p:cNvPr id="2" name="Group 1">
            <a:extLst>
              <a:ext uri="{FF2B5EF4-FFF2-40B4-BE49-F238E27FC236}">
                <a16:creationId xmlns:a16="http://schemas.microsoft.com/office/drawing/2014/main" id="{EA4A57C7-EA0B-BC3C-E26C-C3B8B27A8885}"/>
              </a:ext>
            </a:extLst>
          </p:cNvPr>
          <p:cNvGrpSpPr/>
          <p:nvPr/>
        </p:nvGrpSpPr>
        <p:grpSpPr>
          <a:xfrm>
            <a:off x="2116553" y="1479142"/>
            <a:ext cx="365738" cy="367748"/>
            <a:chOff x="1709738" y="6567488"/>
            <a:chExt cx="563562" cy="563563"/>
          </a:xfrm>
          <a:solidFill>
            <a:schemeClr val="accent6">
              <a:lumMod val="50000"/>
            </a:schemeClr>
          </a:solidFill>
        </p:grpSpPr>
        <p:sp>
          <p:nvSpPr>
            <p:cNvPr id="5" name="Freeform 149">
              <a:extLst>
                <a:ext uri="{FF2B5EF4-FFF2-40B4-BE49-F238E27FC236}">
                  <a16:creationId xmlns:a16="http://schemas.microsoft.com/office/drawing/2014/main" id="{3F16F93B-AE74-D3C7-7D0C-1063CE89BF4C}"/>
                </a:ext>
              </a:extLst>
            </p:cNvPr>
            <p:cNvSpPr>
              <a:spLocks noEditPoints="1"/>
            </p:cNvSpPr>
            <p:nvPr/>
          </p:nvSpPr>
          <p:spPr bwMode="auto">
            <a:xfrm>
              <a:off x="1838325" y="6567488"/>
              <a:ext cx="434975" cy="434975"/>
            </a:xfrm>
            <a:custGeom>
              <a:avLst/>
              <a:gdLst>
                <a:gd name="T0" fmla="*/ 176 w 180"/>
                <a:gd name="T1" fmla="*/ 101 h 180"/>
                <a:gd name="T2" fmla="*/ 174 w 180"/>
                <a:gd name="T3" fmla="*/ 99 h 180"/>
                <a:gd name="T4" fmla="*/ 160 w 180"/>
                <a:gd name="T5" fmla="*/ 96 h 180"/>
                <a:gd name="T6" fmla="*/ 85 w 180"/>
                <a:gd name="T7" fmla="*/ 21 h 180"/>
                <a:gd name="T8" fmla="*/ 81 w 180"/>
                <a:gd name="T9" fmla="*/ 7 h 180"/>
                <a:gd name="T10" fmla="*/ 80 w 180"/>
                <a:gd name="T11" fmla="*/ 5 h 180"/>
                <a:gd name="T12" fmla="*/ 59 w 180"/>
                <a:gd name="T13" fmla="*/ 5 h 180"/>
                <a:gd name="T14" fmla="*/ 5 w 180"/>
                <a:gd name="T15" fmla="*/ 59 h 180"/>
                <a:gd name="T16" fmla="*/ 5 w 180"/>
                <a:gd name="T17" fmla="*/ 80 h 180"/>
                <a:gd name="T18" fmla="*/ 7 w 180"/>
                <a:gd name="T19" fmla="*/ 81 h 180"/>
                <a:gd name="T20" fmla="*/ 21 w 180"/>
                <a:gd name="T21" fmla="*/ 85 h 180"/>
                <a:gd name="T22" fmla="*/ 96 w 180"/>
                <a:gd name="T23" fmla="*/ 160 h 180"/>
                <a:gd name="T24" fmla="*/ 100 w 180"/>
                <a:gd name="T25" fmla="*/ 174 h 180"/>
                <a:gd name="T26" fmla="*/ 101 w 180"/>
                <a:gd name="T27" fmla="*/ 175 h 180"/>
                <a:gd name="T28" fmla="*/ 112 w 180"/>
                <a:gd name="T29" fmla="*/ 180 h 180"/>
                <a:gd name="T30" fmla="*/ 122 w 180"/>
                <a:gd name="T31" fmla="*/ 175 h 180"/>
                <a:gd name="T32" fmla="*/ 176 w 180"/>
                <a:gd name="T33" fmla="*/ 122 h 180"/>
                <a:gd name="T34" fmla="*/ 180 w 180"/>
                <a:gd name="T35" fmla="*/ 111 h 180"/>
                <a:gd name="T36" fmla="*/ 176 w 180"/>
                <a:gd name="T37" fmla="*/ 101 h 180"/>
                <a:gd name="T38" fmla="*/ 14 w 180"/>
                <a:gd name="T39" fmla="*/ 74 h 180"/>
                <a:gd name="T40" fmla="*/ 12 w 180"/>
                <a:gd name="T41" fmla="*/ 73 h 180"/>
                <a:gd name="T42" fmla="*/ 11 w 180"/>
                <a:gd name="T43" fmla="*/ 69 h 180"/>
                <a:gd name="T44" fmla="*/ 12 w 180"/>
                <a:gd name="T45" fmla="*/ 66 h 180"/>
                <a:gd name="T46" fmla="*/ 66 w 180"/>
                <a:gd name="T47" fmla="*/ 12 h 180"/>
                <a:gd name="T48" fmla="*/ 73 w 180"/>
                <a:gd name="T49" fmla="*/ 12 h 180"/>
                <a:gd name="T50" fmla="*/ 74 w 180"/>
                <a:gd name="T51" fmla="*/ 14 h 180"/>
                <a:gd name="T52" fmla="*/ 75 w 180"/>
                <a:gd name="T53" fmla="*/ 19 h 180"/>
                <a:gd name="T54" fmla="*/ 20 w 180"/>
                <a:gd name="T55" fmla="*/ 75 h 180"/>
                <a:gd name="T56" fmla="*/ 14 w 180"/>
                <a:gd name="T57" fmla="*/ 74 h 180"/>
                <a:gd name="T58" fmla="*/ 29 w 180"/>
                <a:gd name="T59" fmla="*/ 79 h 180"/>
                <a:gd name="T60" fmla="*/ 79 w 180"/>
                <a:gd name="T61" fmla="*/ 29 h 180"/>
                <a:gd name="T62" fmla="*/ 152 w 180"/>
                <a:gd name="T63" fmla="*/ 102 h 180"/>
                <a:gd name="T64" fmla="*/ 102 w 180"/>
                <a:gd name="T65" fmla="*/ 151 h 180"/>
                <a:gd name="T66" fmla="*/ 29 w 180"/>
                <a:gd name="T67" fmla="*/ 79 h 180"/>
                <a:gd name="T68" fmla="*/ 169 w 180"/>
                <a:gd name="T69" fmla="*/ 115 h 180"/>
                <a:gd name="T70" fmla="*/ 115 w 180"/>
                <a:gd name="T71" fmla="*/ 168 h 180"/>
                <a:gd name="T72" fmla="*/ 108 w 180"/>
                <a:gd name="T73" fmla="*/ 168 h 180"/>
                <a:gd name="T74" fmla="*/ 107 w 180"/>
                <a:gd name="T75" fmla="*/ 167 h 180"/>
                <a:gd name="T76" fmla="*/ 106 w 180"/>
                <a:gd name="T77" fmla="*/ 161 h 180"/>
                <a:gd name="T78" fmla="*/ 162 w 180"/>
                <a:gd name="T79" fmla="*/ 106 h 180"/>
                <a:gd name="T80" fmla="*/ 167 w 180"/>
                <a:gd name="T81" fmla="*/ 106 h 180"/>
                <a:gd name="T82" fmla="*/ 169 w 180"/>
                <a:gd name="T83" fmla="*/ 108 h 180"/>
                <a:gd name="T84" fmla="*/ 170 w 180"/>
                <a:gd name="T85" fmla="*/ 111 h 180"/>
                <a:gd name="T86" fmla="*/ 169 w 180"/>
                <a:gd name="T87" fmla="*/ 115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0" h="180">
                  <a:moveTo>
                    <a:pt x="176" y="101"/>
                  </a:moveTo>
                  <a:cubicBezTo>
                    <a:pt x="174" y="99"/>
                    <a:pt x="174" y="99"/>
                    <a:pt x="174" y="99"/>
                  </a:cubicBezTo>
                  <a:cubicBezTo>
                    <a:pt x="170" y="96"/>
                    <a:pt x="165" y="94"/>
                    <a:pt x="160" y="96"/>
                  </a:cubicBezTo>
                  <a:cubicBezTo>
                    <a:pt x="85" y="21"/>
                    <a:pt x="85" y="21"/>
                    <a:pt x="85" y="21"/>
                  </a:cubicBezTo>
                  <a:cubicBezTo>
                    <a:pt x="87" y="16"/>
                    <a:pt x="85" y="11"/>
                    <a:pt x="81" y="7"/>
                  </a:cubicBezTo>
                  <a:cubicBezTo>
                    <a:pt x="80" y="5"/>
                    <a:pt x="80" y="5"/>
                    <a:pt x="80" y="5"/>
                  </a:cubicBezTo>
                  <a:cubicBezTo>
                    <a:pt x="74" y="0"/>
                    <a:pt x="65" y="0"/>
                    <a:pt x="59" y="5"/>
                  </a:cubicBezTo>
                  <a:cubicBezTo>
                    <a:pt x="5" y="59"/>
                    <a:pt x="5" y="59"/>
                    <a:pt x="5" y="59"/>
                  </a:cubicBezTo>
                  <a:cubicBezTo>
                    <a:pt x="0" y="65"/>
                    <a:pt x="0" y="74"/>
                    <a:pt x="5" y="80"/>
                  </a:cubicBezTo>
                  <a:cubicBezTo>
                    <a:pt x="7" y="81"/>
                    <a:pt x="7" y="81"/>
                    <a:pt x="7" y="81"/>
                  </a:cubicBezTo>
                  <a:cubicBezTo>
                    <a:pt x="11" y="85"/>
                    <a:pt x="16" y="86"/>
                    <a:pt x="21" y="85"/>
                  </a:cubicBezTo>
                  <a:cubicBezTo>
                    <a:pt x="96" y="160"/>
                    <a:pt x="96" y="160"/>
                    <a:pt x="96" y="160"/>
                  </a:cubicBezTo>
                  <a:cubicBezTo>
                    <a:pt x="95" y="165"/>
                    <a:pt x="96" y="170"/>
                    <a:pt x="100" y="174"/>
                  </a:cubicBezTo>
                  <a:cubicBezTo>
                    <a:pt x="101" y="175"/>
                    <a:pt x="101" y="175"/>
                    <a:pt x="101" y="175"/>
                  </a:cubicBezTo>
                  <a:cubicBezTo>
                    <a:pt x="104" y="178"/>
                    <a:pt x="108" y="180"/>
                    <a:pt x="112" y="180"/>
                  </a:cubicBezTo>
                  <a:cubicBezTo>
                    <a:pt x="116" y="180"/>
                    <a:pt x="119" y="178"/>
                    <a:pt x="122" y="175"/>
                  </a:cubicBezTo>
                  <a:cubicBezTo>
                    <a:pt x="176" y="122"/>
                    <a:pt x="176" y="122"/>
                    <a:pt x="176" y="122"/>
                  </a:cubicBezTo>
                  <a:cubicBezTo>
                    <a:pt x="178" y="119"/>
                    <a:pt x="180" y="115"/>
                    <a:pt x="180" y="111"/>
                  </a:cubicBezTo>
                  <a:cubicBezTo>
                    <a:pt x="180" y="107"/>
                    <a:pt x="178" y="104"/>
                    <a:pt x="176" y="101"/>
                  </a:cubicBezTo>
                  <a:close/>
                  <a:moveTo>
                    <a:pt x="14" y="74"/>
                  </a:moveTo>
                  <a:cubicBezTo>
                    <a:pt x="12" y="73"/>
                    <a:pt x="12" y="73"/>
                    <a:pt x="12" y="73"/>
                  </a:cubicBezTo>
                  <a:cubicBezTo>
                    <a:pt x="12" y="72"/>
                    <a:pt x="11" y="71"/>
                    <a:pt x="11" y="69"/>
                  </a:cubicBezTo>
                  <a:cubicBezTo>
                    <a:pt x="11" y="68"/>
                    <a:pt x="12" y="67"/>
                    <a:pt x="12" y="66"/>
                  </a:cubicBezTo>
                  <a:cubicBezTo>
                    <a:pt x="66" y="12"/>
                    <a:pt x="66" y="12"/>
                    <a:pt x="66" y="12"/>
                  </a:cubicBezTo>
                  <a:cubicBezTo>
                    <a:pt x="68" y="10"/>
                    <a:pt x="71" y="10"/>
                    <a:pt x="73" y="12"/>
                  </a:cubicBezTo>
                  <a:cubicBezTo>
                    <a:pt x="74" y="14"/>
                    <a:pt x="74" y="14"/>
                    <a:pt x="74" y="14"/>
                  </a:cubicBezTo>
                  <a:cubicBezTo>
                    <a:pt x="76" y="15"/>
                    <a:pt x="76" y="18"/>
                    <a:pt x="75" y="19"/>
                  </a:cubicBezTo>
                  <a:cubicBezTo>
                    <a:pt x="20" y="75"/>
                    <a:pt x="20" y="75"/>
                    <a:pt x="20" y="75"/>
                  </a:cubicBezTo>
                  <a:cubicBezTo>
                    <a:pt x="18" y="76"/>
                    <a:pt x="15" y="76"/>
                    <a:pt x="14" y="74"/>
                  </a:cubicBezTo>
                  <a:close/>
                  <a:moveTo>
                    <a:pt x="29" y="79"/>
                  </a:moveTo>
                  <a:cubicBezTo>
                    <a:pt x="79" y="29"/>
                    <a:pt x="79" y="29"/>
                    <a:pt x="79" y="29"/>
                  </a:cubicBezTo>
                  <a:cubicBezTo>
                    <a:pt x="152" y="102"/>
                    <a:pt x="152" y="102"/>
                    <a:pt x="152" y="102"/>
                  </a:cubicBezTo>
                  <a:cubicBezTo>
                    <a:pt x="102" y="151"/>
                    <a:pt x="102" y="151"/>
                    <a:pt x="102" y="151"/>
                  </a:cubicBezTo>
                  <a:lnTo>
                    <a:pt x="29" y="79"/>
                  </a:lnTo>
                  <a:close/>
                  <a:moveTo>
                    <a:pt x="169" y="115"/>
                  </a:moveTo>
                  <a:cubicBezTo>
                    <a:pt x="115" y="168"/>
                    <a:pt x="115" y="168"/>
                    <a:pt x="115" y="168"/>
                  </a:cubicBezTo>
                  <a:cubicBezTo>
                    <a:pt x="113" y="170"/>
                    <a:pt x="110" y="170"/>
                    <a:pt x="108" y="168"/>
                  </a:cubicBezTo>
                  <a:cubicBezTo>
                    <a:pt x="107" y="167"/>
                    <a:pt x="107" y="167"/>
                    <a:pt x="107" y="167"/>
                  </a:cubicBezTo>
                  <a:cubicBezTo>
                    <a:pt x="105" y="165"/>
                    <a:pt x="105" y="163"/>
                    <a:pt x="106" y="161"/>
                  </a:cubicBezTo>
                  <a:cubicBezTo>
                    <a:pt x="162" y="106"/>
                    <a:pt x="162" y="106"/>
                    <a:pt x="162" y="106"/>
                  </a:cubicBezTo>
                  <a:cubicBezTo>
                    <a:pt x="163" y="105"/>
                    <a:pt x="166" y="105"/>
                    <a:pt x="167" y="106"/>
                  </a:cubicBezTo>
                  <a:cubicBezTo>
                    <a:pt x="169" y="108"/>
                    <a:pt x="169" y="108"/>
                    <a:pt x="169" y="108"/>
                  </a:cubicBezTo>
                  <a:cubicBezTo>
                    <a:pt x="170" y="109"/>
                    <a:pt x="170" y="110"/>
                    <a:pt x="170" y="111"/>
                  </a:cubicBezTo>
                  <a:cubicBezTo>
                    <a:pt x="170" y="113"/>
                    <a:pt x="170" y="114"/>
                    <a:pt x="169" y="11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6" name="Freeform 150">
              <a:extLst>
                <a:ext uri="{FF2B5EF4-FFF2-40B4-BE49-F238E27FC236}">
                  <a16:creationId xmlns:a16="http://schemas.microsoft.com/office/drawing/2014/main" id="{21D6A34F-095A-0A95-FBF5-02C14CE19067}"/>
                </a:ext>
              </a:extLst>
            </p:cNvPr>
            <p:cNvSpPr>
              <a:spLocks/>
            </p:cNvSpPr>
            <p:nvPr/>
          </p:nvSpPr>
          <p:spPr bwMode="auto">
            <a:xfrm>
              <a:off x="1709738" y="6873876"/>
              <a:ext cx="258762" cy="257175"/>
            </a:xfrm>
            <a:custGeom>
              <a:avLst/>
              <a:gdLst>
                <a:gd name="T0" fmla="*/ 98 w 107"/>
                <a:gd name="T1" fmla="*/ 1 h 106"/>
                <a:gd name="T2" fmla="*/ 2 w 107"/>
                <a:gd name="T3" fmla="*/ 98 h 106"/>
                <a:gd name="T4" fmla="*/ 2 w 107"/>
                <a:gd name="T5" fmla="*/ 105 h 106"/>
                <a:gd name="T6" fmla="*/ 6 w 107"/>
                <a:gd name="T7" fmla="*/ 106 h 106"/>
                <a:gd name="T8" fmla="*/ 9 w 107"/>
                <a:gd name="T9" fmla="*/ 105 h 106"/>
                <a:gd name="T10" fmla="*/ 105 w 107"/>
                <a:gd name="T11" fmla="*/ 8 h 106"/>
                <a:gd name="T12" fmla="*/ 105 w 107"/>
                <a:gd name="T13" fmla="*/ 1 h 106"/>
                <a:gd name="T14" fmla="*/ 98 w 107"/>
                <a:gd name="T15" fmla="*/ 1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6">
                  <a:moveTo>
                    <a:pt x="98" y="1"/>
                  </a:moveTo>
                  <a:cubicBezTo>
                    <a:pt x="2" y="98"/>
                    <a:pt x="2" y="98"/>
                    <a:pt x="2" y="98"/>
                  </a:cubicBezTo>
                  <a:cubicBezTo>
                    <a:pt x="0" y="100"/>
                    <a:pt x="0" y="103"/>
                    <a:pt x="2" y="105"/>
                  </a:cubicBezTo>
                  <a:cubicBezTo>
                    <a:pt x="3" y="106"/>
                    <a:pt x="4" y="106"/>
                    <a:pt x="6" y="106"/>
                  </a:cubicBezTo>
                  <a:cubicBezTo>
                    <a:pt x="7" y="106"/>
                    <a:pt x="8" y="106"/>
                    <a:pt x="9" y="105"/>
                  </a:cubicBezTo>
                  <a:cubicBezTo>
                    <a:pt x="105" y="8"/>
                    <a:pt x="105" y="8"/>
                    <a:pt x="105" y="8"/>
                  </a:cubicBezTo>
                  <a:cubicBezTo>
                    <a:pt x="107" y="6"/>
                    <a:pt x="107" y="3"/>
                    <a:pt x="105" y="1"/>
                  </a:cubicBezTo>
                  <a:cubicBezTo>
                    <a:pt x="104" y="0"/>
                    <a:pt x="100" y="0"/>
                    <a:pt x="98"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grpSp>
        <p:nvGrpSpPr>
          <p:cNvPr id="7" name="Group 6">
            <a:extLst>
              <a:ext uri="{FF2B5EF4-FFF2-40B4-BE49-F238E27FC236}">
                <a16:creationId xmlns:a16="http://schemas.microsoft.com/office/drawing/2014/main" id="{D63A9933-F139-A224-1A63-AA4D08F510A6}"/>
              </a:ext>
            </a:extLst>
          </p:cNvPr>
          <p:cNvGrpSpPr/>
          <p:nvPr/>
        </p:nvGrpSpPr>
        <p:grpSpPr>
          <a:xfrm>
            <a:off x="9736765" y="1519936"/>
            <a:ext cx="338682" cy="316923"/>
            <a:chOff x="4884738" y="4778375"/>
            <a:chExt cx="566738" cy="557212"/>
          </a:xfrm>
          <a:solidFill>
            <a:schemeClr val="accent6">
              <a:lumMod val="50000"/>
            </a:schemeClr>
          </a:solidFill>
        </p:grpSpPr>
        <p:sp>
          <p:nvSpPr>
            <p:cNvPr id="8" name="Freeform 228">
              <a:extLst>
                <a:ext uri="{FF2B5EF4-FFF2-40B4-BE49-F238E27FC236}">
                  <a16:creationId xmlns:a16="http://schemas.microsoft.com/office/drawing/2014/main" id="{287D63FA-4385-0627-C443-B858ACD48B13}"/>
                </a:ext>
              </a:extLst>
            </p:cNvPr>
            <p:cNvSpPr>
              <a:spLocks noEditPoints="1"/>
            </p:cNvSpPr>
            <p:nvPr/>
          </p:nvSpPr>
          <p:spPr bwMode="auto">
            <a:xfrm>
              <a:off x="4884738" y="4778375"/>
              <a:ext cx="566738" cy="557212"/>
            </a:xfrm>
            <a:custGeom>
              <a:avLst/>
              <a:gdLst>
                <a:gd name="T0" fmla="*/ 227 w 232"/>
                <a:gd name="T1" fmla="*/ 53 h 228"/>
                <a:gd name="T2" fmla="*/ 222 w 232"/>
                <a:gd name="T3" fmla="*/ 48 h 228"/>
                <a:gd name="T4" fmla="*/ 214 w 232"/>
                <a:gd name="T5" fmla="*/ 49 h 228"/>
                <a:gd name="T6" fmla="*/ 189 w 232"/>
                <a:gd name="T7" fmla="*/ 75 h 228"/>
                <a:gd name="T8" fmla="*/ 167 w 232"/>
                <a:gd name="T9" fmla="*/ 79 h 228"/>
                <a:gd name="T10" fmla="*/ 149 w 232"/>
                <a:gd name="T11" fmla="*/ 61 h 228"/>
                <a:gd name="T12" fmla="*/ 154 w 232"/>
                <a:gd name="T13" fmla="*/ 40 h 228"/>
                <a:gd name="T14" fmla="*/ 179 w 232"/>
                <a:gd name="T15" fmla="*/ 14 h 228"/>
                <a:gd name="T16" fmla="*/ 181 w 232"/>
                <a:gd name="T17" fmla="*/ 7 h 228"/>
                <a:gd name="T18" fmla="*/ 175 w 232"/>
                <a:gd name="T19" fmla="*/ 1 h 228"/>
                <a:gd name="T20" fmla="*/ 162 w 232"/>
                <a:gd name="T21" fmla="*/ 0 h 228"/>
                <a:gd name="T22" fmla="*/ 115 w 232"/>
                <a:gd name="T23" fmla="*/ 19 h 228"/>
                <a:gd name="T24" fmla="*/ 103 w 232"/>
                <a:gd name="T25" fmla="*/ 82 h 228"/>
                <a:gd name="T26" fmla="*/ 12 w 232"/>
                <a:gd name="T27" fmla="*/ 161 h 228"/>
                <a:gd name="T28" fmla="*/ 0 w 232"/>
                <a:gd name="T29" fmla="*/ 189 h 228"/>
                <a:gd name="T30" fmla="*/ 12 w 232"/>
                <a:gd name="T31" fmla="*/ 217 h 228"/>
                <a:gd name="T32" fmla="*/ 40 w 232"/>
                <a:gd name="T33" fmla="*/ 228 h 228"/>
                <a:gd name="T34" fmla="*/ 68 w 232"/>
                <a:gd name="T35" fmla="*/ 216 h 228"/>
                <a:gd name="T36" fmla="*/ 146 w 232"/>
                <a:gd name="T37" fmla="*/ 126 h 228"/>
                <a:gd name="T38" fmla="*/ 167 w 232"/>
                <a:gd name="T39" fmla="*/ 128 h 228"/>
                <a:gd name="T40" fmla="*/ 209 w 232"/>
                <a:gd name="T41" fmla="*/ 113 h 228"/>
                <a:gd name="T42" fmla="*/ 227 w 232"/>
                <a:gd name="T43" fmla="*/ 53 h 228"/>
                <a:gd name="T44" fmla="*/ 203 w 232"/>
                <a:gd name="T45" fmla="*/ 107 h 228"/>
                <a:gd name="T46" fmla="*/ 167 w 232"/>
                <a:gd name="T47" fmla="*/ 119 h 228"/>
                <a:gd name="T48" fmla="*/ 145 w 232"/>
                <a:gd name="T49" fmla="*/ 116 h 228"/>
                <a:gd name="T50" fmla="*/ 141 w 232"/>
                <a:gd name="T51" fmla="*/ 118 h 228"/>
                <a:gd name="T52" fmla="*/ 61 w 232"/>
                <a:gd name="T53" fmla="*/ 210 h 228"/>
                <a:gd name="T54" fmla="*/ 40 w 232"/>
                <a:gd name="T55" fmla="*/ 219 h 228"/>
                <a:gd name="T56" fmla="*/ 19 w 232"/>
                <a:gd name="T57" fmla="*/ 210 h 228"/>
                <a:gd name="T58" fmla="*/ 10 w 232"/>
                <a:gd name="T59" fmla="*/ 189 h 228"/>
                <a:gd name="T60" fmla="*/ 18 w 232"/>
                <a:gd name="T61" fmla="*/ 168 h 228"/>
                <a:gd name="T62" fmla="*/ 111 w 232"/>
                <a:gd name="T63" fmla="*/ 88 h 228"/>
                <a:gd name="T64" fmla="*/ 112 w 232"/>
                <a:gd name="T65" fmla="*/ 83 h 228"/>
                <a:gd name="T66" fmla="*/ 122 w 232"/>
                <a:gd name="T67" fmla="*/ 26 h 228"/>
                <a:gd name="T68" fmla="*/ 162 w 232"/>
                <a:gd name="T69" fmla="*/ 9 h 228"/>
                <a:gd name="T70" fmla="*/ 170 w 232"/>
                <a:gd name="T71" fmla="*/ 10 h 228"/>
                <a:gd name="T72" fmla="*/ 146 w 232"/>
                <a:gd name="T73" fmla="*/ 34 h 228"/>
                <a:gd name="T74" fmla="*/ 145 w 232"/>
                <a:gd name="T75" fmla="*/ 36 h 228"/>
                <a:gd name="T76" fmla="*/ 140 w 232"/>
                <a:gd name="T77" fmla="*/ 62 h 228"/>
                <a:gd name="T78" fmla="*/ 141 w 232"/>
                <a:gd name="T79" fmla="*/ 66 h 228"/>
                <a:gd name="T80" fmla="*/ 162 w 232"/>
                <a:gd name="T81" fmla="*/ 88 h 228"/>
                <a:gd name="T82" fmla="*/ 167 w 232"/>
                <a:gd name="T83" fmla="*/ 89 h 228"/>
                <a:gd name="T84" fmla="*/ 192 w 232"/>
                <a:gd name="T85" fmla="*/ 84 h 228"/>
                <a:gd name="T86" fmla="*/ 195 w 232"/>
                <a:gd name="T87" fmla="*/ 83 h 228"/>
                <a:gd name="T88" fmla="*/ 219 w 232"/>
                <a:gd name="T89" fmla="*/ 58 h 228"/>
                <a:gd name="T90" fmla="*/ 203 w 232"/>
                <a:gd name="T91" fmla="*/ 10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28">
                  <a:moveTo>
                    <a:pt x="227" y="53"/>
                  </a:moveTo>
                  <a:cubicBezTo>
                    <a:pt x="227" y="51"/>
                    <a:pt x="225" y="48"/>
                    <a:pt x="222" y="48"/>
                  </a:cubicBezTo>
                  <a:cubicBezTo>
                    <a:pt x="219" y="47"/>
                    <a:pt x="216" y="47"/>
                    <a:pt x="214" y="49"/>
                  </a:cubicBezTo>
                  <a:cubicBezTo>
                    <a:pt x="189" y="75"/>
                    <a:pt x="189" y="75"/>
                    <a:pt x="189" y="75"/>
                  </a:cubicBezTo>
                  <a:cubicBezTo>
                    <a:pt x="167" y="79"/>
                    <a:pt x="167" y="79"/>
                    <a:pt x="167" y="79"/>
                  </a:cubicBezTo>
                  <a:cubicBezTo>
                    <a:pt x="149" y="61"/>
                    <a:pt x="149" y="61"/>
                    <a:pt x="149" y="61"/>
                  </a:cubicBezTo>
                  <a:cubicBezTo>
                    <a:pt x="154" y="40"/>
                    <a:pt x="154" y="40"/>
                    <a:pt x="154" y="40"/>
                  </a:cubicBezTo>
                  <a:cubicBezTo>
                    <a:pt x="179" y="14"/>
                    <a:pt x="179" y="14"/>
                    <a:pt x="179" y="14"/>
                  </a:cubicBezTo>
                  <a:cubicBezTo>
                    <a:pt x="181" y="12"/>
                    <a:pt x="182" y="9"/>
                    <a:pt x="181" y="7"/>
                  </a:cubicBezTo>
                  <a:cubicBezTo>
                    <a:pt x="180" y="4"/>
                    <a:pt x="178" y="2"/>
                    <a:pt x="175" y="1"/>
                  </a:cubicBezTo>
                  <a:cubicBezTo>
                    <a:pt x="171" y="0"/>
                    <a:pt x="167" y="0"/>
                    <a:pt x="162" y="0"/>
                  </a:cubicBezTo>
                  <a:cubicBezTo>
                    <a:pt x="145" y="0"/>
                    <a:pt x="128" y="7"/>
                    <a:pt x="115" y="19"/>
                  </a:cubicBezTo>
                  <a:cubicBezTo>
                    <a:pt x="97" y="37"/>
                    <a:pt x="100" y="68"/>
                    <a:pt x="103" y="82"/>
                  </a:cubicBezTo>
                  <a:cubicBezTo>
                    <a:pt x="12" y="161"/>
                    <a:pt x="12" y="161"/>
                    <a:pt x="12" y="161"/>
                  </a:cubicBezTo>
                  <a:cubicBezTo>
                    <a:pt x="4" y="169"/>
                    <a:pt x="0" y="179"/>
                    <a:pt x="0" y="189"/>
                  </a:cubicBezTo>
                  <a:cubicBezTo>
                    <a:pt x="0" y="200"/>
                    <a:pt x="4" y="209"/>
                    <a:pt x="12" y="217"/>
                  </a:cubicBezTo>
                  <a:cubicBezTo>
                    <a:pt x="19" y="224"/>
                    <a:pt x="29" y="228"/>
                    <a:pt x="40" y="228"/>
                  </a:cubicBezTo>
                  <a:cubicBezTo>
                    <a:pt x="50" y="228"/>
                    <a:pt x="60" y="224"/>
                    <a:pt x="68" y="216"/>
                  </a:cubicBezTo>
                  <a:cubicBezTo>
                    <a:pt x="146" y="126"/>
                    <a:pt x="146" y="126"/>
                    <a:pt x="146" y="126"/>
                  </a:cubicBezTo>
                  <a:cubicBezTo>
                    <a:pt x="153" y="127"/>
                    <a:pt x="160" y="128"/>
                    <a:pt x="167" y="128"/>
                  </a:cubicBezTo>
                  <a:cubicBezTo>
                    <a:pt x="185" y="128"/>
                    <a:pt x="200" y="123"/>
                    <a:pt x="209" y="113"/>
                  </a:cubicBezTo>
                  <a:cubicBezTo>
                    <a:pt x="225" y="98"/>
                    <a:pt x="232" y="75"/>
                    <a:pt x="227" y="53"/>
                  </a:cubicBezTo>
                  <a:close/>
                  <a:moveTo>
                    <a:pt x="203" y="107"/>
                  </a:moveTo>
                  <a:cubicBezTo>
                    <a:pt x="195" y="114"/>
                    <a:pt x="182" y="119"/>
                    <a:pt x="167" y="119"/>
                  </a:cubicBezTo>
                  <a:cubicBezTo>
                    <a:pt x="160" y="119"/>
                    <a:pt x="153" y="118"/>
                    <a:pt x="145" y="116"/>
                  </a:cubicBezTo>
                  <a:cubicBezTo>
                    <a:pt x="144" y="116"/>
                    <a:pt x="142" y="117"/>
                    <a:pt x="141" y="118"/>
                  </a:cubicBezTo>
                  <a:cubicBezTo>
                    <a:pt x="61" y="210"/>
                    <a:pt x="61" y="210"/>
                    <a:pt x="61" y="210"/>
                  </a:cubicBezTo>
                  <a:cubicBezTo>
                    <a:pt x="55" y="216"/>
                    <a:pt x="47" y="219"/>
                    <a:pt x="40" y="219"/>
                  </a:cubicBezTo>
                  <a:cubicBezTo>
                    <a:pt x="32" y="219"/>
                    <a:pt x="24" y="216"/>
                    <a:pt x="19" y="210"/>
                  </a:cubicBezTo>
                  <a:cubicBezTo>
                    <a:pt x="13" y="205"/>
                    <a:pt x="10" y="197"/>
                    <a:pt x="10" y="189"/>
                  </a:cubicBezTo>
                  <a:cubicBezTo>
                    <a:pt x="10" y="181"/>
                    <a:pt x="13" y="174"/>
                    <a:pt x="18" y="168"/>
                  </a:cubicBezTo>
                  <a:cubicBezTo>
                    <a:pt x="111" y="88"/>
                    <a:pt x="111" y="88"/>
                    <a:pt x="111" y="88"/>
                  </a:cubicBezTo>
                  <a:cubicBezTo>
                    <a:pt x="112" y="87"/>
                    <a:pt x="113" y="85"/>
                    <a:pt x="112" y="83"/>
                  </a:cubicBezTo>
                  <a:cubicBezTo>
                    <a:pt x="111" y="74"/>
                    <a:pt x="106" y="42"/>
                    <a:pt x="122" y="26"/>
                  </a:cubicBezTo>
                  <a:cubicBezTo>
                    <a:pt x="133" y="15"/>
                    <a:pt x="147" y="9"/>
                    <a:pt x="162" y="9"/>
                  </a:cubicBezTo>
                  <a:cubicBezTo>
                    <a:pt x="165" y="9"/>
                    <a:pt x="168" y="10"/>
                    <a:pt x="170" y="10"/>
                  </a:cubicBezTo>
                  <a:cubicBezTo>
                    <a:pt x="146" y="34"/>
                    <a:pt x="146" y="34"/>
                    <a:pt x="146" y="34"/>
                  </a:cubicBezTo>
                  <a:cubicBezTo>
                    <a:pt x="145" y="35"/>
                    <a:pt x="145" y="36"/>
                    <a:pt x="145" y="36"/>
                  </a:cubicBezTo>
                  <a:cubicBezTo>
                    <a:pt x="140" y="62"/>
                    <a:pt x="140" y="62"/>
                    <a:pt x="140" y="62"/>
                  </a:cubicBezTo>
                  <a:cubicBezTo>
                    <a:pt x="139" y="64"/>
                    <a:pt x="140" y="65"/>
                    <a:pt x="141" y="66"/>
                  </a:cubicBezTo>
                  <a:cubicBezTo>
                    <a:pt x="162" y="88"/>
                    <a:pt x="162" y="88"/>
                    <a:pt x="162" y="88"/>
                  </a:cubicBezTo>
                  <a:cubicBezTo>
                    <a:pt x="164" y="89"/>
                    <a:pt x="165" y="89"/>
                    <a:pt x="167" y="89"/>
                  </a:cubicBezTo>
                  <a:cubicBezTo>
                    <a:pt x="192" y="84"/>
                    <a:pt x="192" y="84"/>
                    <a:pt x="192" y="84"/>
                  </a:cubicBezTo>
                  <a:cubicBezTo>
                    <a:pt x="193" y="84"/>
                    <a:pt x="194" y="83"/>
                    <a:pt x="195" y="83"/>
                  </a:cubicBezTo>
                  <a:cubicBezTo>
                    <a:pt x="219" y="58"/>
                    <a:pt x="219" y="58"/>
                    <a:pt x="219" y="58"/>
                  </a:cubicBezTo>
                  <a:cubicBezTo>
                    <a:pt x="221" y="76"/>
                    <a:pt x="215" y="94"/>
                    <a:pt x="203" y="10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sp>
          <p:nvSpPr>
            <p:cNvPr id="9" name="Freeform 229">
              <a:extLst>
                <a:ext uri="{FF2B5EF4-FFF2-40B4-BE49-F238E27FC236}">
                  <a16:creationId xmlns:a16="http://schemas.microsoft.com/office/drawing/2014/main" id="{67F52FCC-AA9F-C240-65FD-18EEEF1C573B}"/>
                </a:ext>
              </a:extLst>
            </p:cNvPr>
            <p:cNvSpPr>
              <a:spLocks/>
            </p:cNvSpPr>
            <p:nvPr/>
          </p:nvSpPr>
          <p:spPr bwMode="auto">
            <a:xfrm>
              <a:off x="4957763" y="5218113"/>
              <a:ext cx="46038" cy="47625"/>
            </a:xfrm>
            <a:custGeom>
              <a:avLst/>
              <a:gdLst>
                <a:gd name="T0" fmla="*/ 3 w 19"/>
                <a:gd name="T1" fmla="*/ 3 h 19"/>
                <a:gd name="T2" fmla="*/ 3 w 19"/>
                <a:gd name="T3" fmla="*/ 3 h 19"/>
                <a:gd name="T4" fmla="*/ 3 w 19"/>
                <a:gd name="T5" fmla="*/ 15 h 19"/>
                <a:gd name="T6" fmla="*/ 16 w 19"/>
                <a:gd name="T7" fmla="*/ 15 h 19"/>
                <a:gd name="T8" fmla="*/ 16 w 19"/>
                <a:gd name="T9" fmla="*/ 15 h 19"/>
                <a:gd name="T10" fmla="*/ 16 w 19"/>
                <a:gd name="T11" fmla="*/ 3 h 19"/>
                <a:gd name="T12" fmla="*/ 3 w 19"/>
                <a:gd name="T13" fmla="*/ 3 h 19"/>
              </a:gdLst>
              <a:ahLst/>
              <a:cxnLst>
                <a:cxn ang="0">
                  <a:pos x="T0" y="T1"/>
                </a:cxn>
                <a:cxn ang="0">
                  <a:pos x="T2" y="T3"/>
                </a:cxn>
                <a:cxn ang="0">
                  <a:pos x="T4" y="T5"/>
                </a:cxn>
                <a:cxn ang="0">
                  <a:pos x="T6" y="T7"/>
                </a:cxn>
                <a:cxn ang="0">
                  <a:pos x="T8" y="T9"/>
                </a:cxn>
                <a:cxn ang="0">
                  <a:pos x="T10" y="T11"/>
                </a:cxn>
                <a:cxn ang="0">
                  <a:pos x="T12" y="T13"/>
                </a:cxn>
              </a:cxnLst>
              <a:rect l="0" t="0" r="r" b="b"/>
              <a:pathLst>
                <a:path w="19" h="19">
                  <a:moveTo>
                    <a:pt x="3" y="3"/>
                  </a:moveTo>
                  <a:cubicBezTo>
                    <a:pt x="3" y="3"/>
                    <a:pt x="3" y="3"/>
                    <a:pt x="3" y="3"/>
                  </a:cubicBezTo>
                  <a:cubicBezTo>
                    <a:pt x="0" y="6"/>
                    <a:pt x="0" y="12"/>
                    <a:pt x="3" y="15"/>
                  </a:cubicBezTo>
                  <a:cubicBezTo>
                    <a:pt x="7" y="19"/>
                    <a:pt x="12" y="19"/>
                    <a:pt x="16" y="15"/>
                  </a:cubicBezTo>
                  <a:cubicBezTo>
                    <a:pt x="16" y="15"/>
                    <a:pt x="16" y="15"/>
                    <a:pt x="16" y="15"/>
                  </a:cubicBezTo>
                  <a:cubicBezTo>
                    <a:pt x="19" y="12"/>
                    <a:pt x="19" y="6"/>
                    <a:pt x="16" y="3"/>
                  </a:cubicBezTo>
                  <a:cubicBezTo>
                    <a:pt x="12" y="0"/>
                    <a:pt x="7" y="0"/>
                    <a:pt x="3"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endParaRPr lang="en-US" sz="1588"/>
            </a:p>
          </p:txBody>
        </p:sp>
      </p:grpSp>
    </p:spTree>
    <p:extLst>
      <p:ext uri="{BB962C8B-B14F-4D97-AF65-F5344CB8AC3E}">
        <p14:creationId xmlns:p14="http://schemas.microsoft.com/office/powerpoint/2010/main" val="21941766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8121449-C4D8-F6F0-1D25-82255C95C375}"/>
              </a:ext>
            </a:extLst>
          </p:cNvPr>
          <p:cNvGraphicFramePr>
            <a:graphicFrameLocks noGrp="1"/>
          </p:cNvGraphicFramePr>
          <p:nvPr>
            <p:extLst>
              <p:ext uri="{D42A27DB-BD31-4B8C-83A1-F6EECF244321}">
                <p14:modId xmlns:p14="http://schemas.microsoft.com/office/powerpoint/2010/main" val="3657288542"/>
              </p:ext>
            </p:extLst>
          </p:nvPr>
        </p:nvGraphicFramePr>
        <p:xfrm>
          <a:off x="456741" y="723809"/>
          <a:ext cx="10818798" cy="5574038"/>
        </p:xfrm>
        <a:graphic>
          <a:graphicData uri="http://schemas.openxmlformats.org/drawingml/2006/table">
            <a:tbl>
              <a:tblPr>
                <a:tableStyleId>{5C22544A-7EE6-4342-B048-85BDC9FD1C3A}</a:tableStyleId>
              </a:tblPr>
              <a:tblGrid>
                <a:gridCol w="3154206">
                  <a:extLst>
                    <a:ext uri="{9D8B030D-6E8A-4147-A177-3AD203B41FA5}">
                      <a16:colId xmlns:a16="http://schemas.microsoft.com/office/drawing/2014/main" val="1897145103"/>
                    </a:ext>
                  </a:extLst>
                </a:gridCol>
                <a:gridCol w="7664592">
                  <a:extLst>
                    <a:ext uri="{9D8B030D-6E8A-4147-A177-3AD203B41FA5}">
                      <a16:colId xmlns:a16="http://schemas.microsoft.com/office/drawing/2014/main" val="25691270"/>
                    </a:ext>
                  </a:extLst>
                </a:gridCol>
              </a:tblGrid>
              <a:tr h="583580">
                <a:tc>
                  <a:txBody>
                    <a:bodyPr/>
                    <a:lstStyle/>
                    <a:p>
                      <a:pPr algn="ctr" fontAlgn="ctr"/>
                      <a:r>
                        <a:rPr lang="en-US" sz="1100" b="1"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Term</a:t>
                      </a:r>
                      <a:endParaRPr lang="en-US" sz="11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accent6">
                        <a:lumMod val="75000"/>
                      </a:schemeClr>
                    </a:solidFill>
                  </a:tcPr>
                </a:tc>
                <a:tc>
                  <a:txBody>
                    <a:bodyPr/>
                    <a:lstStyle/>
                    <a:p>
                      <a:pPr algn="ctr" fontAlgn="ctr"/>
                      <a:r>
                        <a:rPr lang="en-US" sz="11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Definition</a:t>
                      </a:r>
                    </a:p>
                  </a:txBody>
                  <a:tcPr anchor="ctr">
                    <a:solidFill>
                      <a:schemeClr val="accent6">
                        <a:lumMod val="50000"/>
                      </a:schemeClr>
                    </a:solidFill>
                  </a:tcPr>
                </a:tc>
                <a:extLst>
                  <a:ext uri="{0D108BD9-81ED-4DB2-BD59-A6C34878D82A}">
                    <a16:rowId xmlns:a16="http://schemas.microsoft.com/office/drawing/2014/main" val="2914066014"/>
                  </a:ext>
                </a:extLst>
              </a:tr>
              <a:tr h="453678">
                <a:tc>
                  <a:txBody>
                    <a:bodyPr/>
                    <a:lstStyle/>
                    <a:p>
                      <a:pPr algn="l"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Suspicious Activity Report (“SAR”):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 report filed by financial institutions to regulators when suspicious or potentially suspicious activity is detected.</a:t>
                      </a:r>
                    </a:p>
                  </a:txBody>
                  <a:tcPr marT="36576" marB="36576" anchor="ctr">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21809446"/>
                  </a:ext>
                </a:extLst>
              </a:tr>
              <a:tr h="453678">
                <a:tc>
                  <a:txBody>
                    <a:bodyPr/>
                    <a:lstStyle/>
                    <a:p>
                      <a:pPr algn="l" fontAlgn="ctr"/>
                      <a:r>
                        <a:rPr lang="en-US" sz="1100" b="1" u="none" strike="noStrike">
                          <a:effectLst/>
                          <a:latin typeface="Open Sans" panose="020B0606030504020204" pitchFamily="34" charset="0"/>
                          <a:ea typeface="Open Sans" panose="020B0606030504020204" pitchFamily="34" charset="0"/>
                          <a:cs typeface="Open Sans" panose="020B0606030504020204" pitchFamily="34" charset="0"/>
                        </a:rPr>
                        <a:t>Know Your Customer (“KYC”):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The process of verifying the identity of clients and assessing potential risks of illegal intentions in the business relationship.</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36106529"/>
                  </a:ext>
                </a:extLst>
              </a:tr>
              <a:tr h="453678">
                <a:tc>
                  <a:txBody>
                    <a:bodyPr/>
                    <a:lstStyle/>
                    <a:p>
                      <a:pPr algn="l" fontAlgn="ctr"/>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Customer Due Diligence (“CDD”):</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Procedures used to collect and evaluate relevant information about a customer to assess their risk profile.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26008502"/>
                  </a:ext>
                </a:extLst>
              </a:tr>
              <a:tr h="453678">
                <a:tc>
                  <a:txBody>
                    <a:bodyPr/>
                    <a:lstStyle/>
                    <a:p>
                      <a:pPr lvl="0"/>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Customer Identification Program (“CIP”):</a:t>
                      </a:r>
                      <a:endPar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136236873"/>
                  </a:ext>
                </a:extLst>
              </a:tr>
              <a:tr h="453678">
                <a:tc>
                  <a:txBody>
                    <a:bodyPr/>
                    <a:lstStyle/>
                    <a:p>
                      <a:pPr algn="l" fontAlgn="ctr"/>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Currency Transaction Report (“CTR”):</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 report that U.S. financial institutions must file for each transaction in currency of more than $10,000.</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362618132"/>
                  </a:ext>
                </a:extLst>
              </a:tr>
              <a:tr h="453678">
                <a:tc>
                  <a:txBody>
                    <a:bodyPr/>
                    <a:lstStyle/>
                    <a:p>
                      <a:pPr algn="l" fontAlgn="ctr"/>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Office of Foreign Assets Control (“OFAC”):</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 U.S. Treasury office that administers and enforces economic and trade sanctions.</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447215893"/>
                  </a:ext>
                </a:extLst>
              </a:tr>
              <a:tr h="453678">
                <a:tc>
                  <a:txBody>
                    <a:bodyPr/>
                    <a:lstStyle/>
                    <a:p>
                      <a:pPr algn="l" fontAlgn="ctr"/>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Financial Intelligence Unit (“FIU”):</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 government agency responsible for receiving, analyzing, and disseminating financial information to combat money laundering and terrorist financing.</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628631423"/>
                  </a:ext>
                </a:extLst>
              </a:tr>
              <a:tr h="453678">
                <a:tc>
                  <a:txBody>
                    <a:bodyPr/>
                    <a:lstStyle/>
                    <a:p>
                      <a:pPr algn="l" fontAlgn="ctr"/>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Bank Secrecy Act (“BSA”):</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U.S. legislation that requires financial institutions to assist government agencies in detecting and preventing money laundering.</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108757352"/>
                  </a:ext>
                </a:extLst>
              </a:tr>
              <a:tr h="453678">
                <a:tc>
                  <a:txBody>
                    <a:bodyPr/>
                    <a:lstStyle/>
                    <a:p>
                      <a:pPr algn="l" fontAlgn="ctr"/>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PATRIOT Act:</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U.S. law that, among other things, strengthens AML requirements for financial institutions.</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109946268"/>
                  </a:ext>
                </a:extLst>
              </a:tr>
              <a:tr h="453678">
                <a:tc>
                  <a:txBody>
                    <a:bodyPr/>
                    <a:lstStyle/>
                    <a:p>
                      <a:pPr algn="l" fontAlgn="ctr"/>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Politically Exposed Person (“PEP”):</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An individual who holds a prominent public position and may present a higher risk for potential involvement in bribery or corruption.</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582979472"/>
                  </a:ext>
                </a:extLst>
              </a:tr>
              <a:tr h="453678">
                <a:tc>
                  <a:txBody>
                    <a:bodyPr/>
                    <a:lstStyle/>
                    <a:p>
                      <a:pPr algn="l" fontAlgn="ctr"/>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Alert:</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 notification generated by a TMS indicating a transaction or pattern that may require further investigation.</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9516523"/>
                  </a:ext>
                </a:extLst>
              </a:tr>
            </a:tbl>
          </a:graphicData>
        </a:graphic>
      </p:graphicFrame>
      <p:sp>
        <p:nvSpPr>
          <p:cNvPr id="2" name="Title 2">
            <a:extLst>
              <a:ext uri="{FF2B5EF4-FFF2-40B4-BE49-F238E27FC236}">
                <a16:creationId xmlns:a16="http://schemas.microsoft.com/office/drawing/2014/main" id="{58ED8150-76E9-4901-33B3-B1737562F94E}"/>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a:effectLst/>
                <a:latin typeface="Open Sans" panose="020B0606030504020204" pitchFamily="34" charset="0"/>
                <a:ea typeface="Open Sans" panose="020B0606030504020204" pitchFamily="34" charset="0"/>
                <a:cs typeface="Open Sans" panose="020B0606030504020204" pitchFamily="34" charset="0"/>
              </a:rPr>
              <a:t>Common </a:t>
            </a:r>
            <a:r>
              <a:rPr lang="en-US" sz="1800">
                <a:latin typeface="Open Sans" panose="020B0606030504020204" pitchFamily="34" charset="0"/>
                <a:ea typeface="Open Sans" panose="020B0606030504020204" pitchFamily="34" charset="0"/>
                <a:cs typeface="Open Sans" panose="020B0606030504020204" pitchFamily="34" charset="0"/>
              </a:rPr>
              <a:t>Terms and </a:t>
            </a:r>
            <a:r>
              <a:rPr lang="en-US" sz="1800">
                <a:effectLst/>
                <a:latin typeface="Open Sans" panose="020B0606030504020204" pitchFamily="34" charset="0"/>
                <a:ea typeface="Open Sans" panose="020B0606030504020204" pitchFamily="34" charset="0"/>
                <a:cs typeface="Open Sans" panose="020B0606030504020204" pitchFamily="34" charset="0"/>
              </a:rPr>
              <a:t>Definitions </a:t>
            </a:r>
            <a:endParaRPr kumimoji="0" lang="en-US" sz="18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11" name="Straight Connector 10">
            <a:extLst>
              <a:ext uri="{FF2B5EF4-FFF2-40B4-BE49-F238E27FC236}">
                <a16:creationId xmlns:a16="http://schemas.microsoft.com/office/drawing/2014/main" id="{04564A27-50DE-DDCE-CA28-084CF24C80CB}"/>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561796A-EF7E-695F-C323-BC30D0E98445}"/>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B2B8615-301D-F31E-03FB-0C579BF05D35}"/>
              </a:ext>
            </a:extLst>
          </p:cNvPr>
          <p:cNvSpPr txBox="1"/>
          <p:nvPr/>
        </p:nvSpPr>
        <p:spPr>
          <a:xfrm>
            <a:off x="11036596" y="231846"/>
            <a:ext cx="828663"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Appendix D</a:t>
            </a:r>
          </a:p>
        </p:txBody>
      </p:sp>
    </p:spTree>
    <p:extLst>
      <p:ext uri="{BB962C8B-B14F-4D97-AF65-F5344CB8AC3E}">
        <p14:creationId xmlns:p14="http://schemas.microsoft.com/office/powerpoint/2010/main" val="225363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8121449-C4D8-F6F0-1D25-82255C95C375}"/>
              </a:ext>
            </a:extLst>
          </p:cNvPr>
          <p:cNvGraphicFramePr>
            <a:graphicFrameLocks noGrp="1"/>
          </p:cNvGraphicFramePr>
          <p:nvPr>
            <p:extLst>
              <p:ext uri="{D42A27DB-BD31-4B8C-83A1-F6EECF244321}">
                <p14:modId xmlns:p14="http://schemas.microsoft.com/office/powerpoint/2010/main" val="203161278"/>
              </p:ext>
            </p:extLst>
          </p:nvPr>
        </p:nvGraphicFramePr>
        <p:xfrm>
          <a:off x="456741" y="723809"/>
          <a:ext cx="10818798" cy="5574038"/>
        </p:xfrm>
        <a:graphic>
          <a:graphicData uri="http://schemas.openxmlformats.org/drawingml/2006/table">
            <a:tbl>
              <a:tblPr>
                <a:tableStyleId>{5C22544A-7EE6-4342-B048-85BDC9FD1C3A}</a:tableStyleId>
              </a:tblPr>
              <a:tblGrid>
                <a:gridCol w="3182198">
                  <a:extLst>
                    <a:ext uri="{9D8B030D-6E8A-4147-A177-3AD203B41FA5}">
                      <a16:colId xmlns:a16="http://schemas.microsoft.com/office/drawing/2014/main" val="1897145103"/>
                    </a:ext>
                  </a:extLst>
                </a:gridCol>
                <a:gridCol w="7636600">
                  <a:extLst>
                    <a:ext uri="{9D8B030D-6E8A-4147-A177-3AD203B41FA5}">
                      <a16:colId xmlns:a16="http://schemas.microsoft.com/office/drawing/2014/main" val="25691270"/>
                    </a:ext>
                  </a:extLst>
                </a:gridCol>
              </a:tblGrid>
              <a:tr h="583580">
                <a:tc>
                  <a:txBody>
                    <a:bodyPr/>
                    <a:lstStyle/>
                    <a:p>
                      <a:pPr algn="ctr" fontAlgn="ctr"/>
                      <a:r>
                        <a:rPr lang="en-US" sz="1100" b="1"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Term</a:t>
                      </a:r>
                      <a:endParaRPr lang="en-US" sz="11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accent6">
                        <a:lumMod val="75000"/>
                      </a:schemeClr>
                    </a:solidFill>
                  </a:tcPr>
                </a:tc>
                <a:tc>
                  <a:txBody>
                    <a:bodyPr/>
                    <a:lstStyle/>
                    <a:p>
                      <a:pPr algn="ctr" fontAlgn="ctr"/>
                      <a:r>
                        <a:rPr lang="en-US" sz="11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Definition</a:t>
                      </a:r>
                    </a:p>
                  </a:txBody>
                  <a:tcPr anchor="ctr">
                    <a:solidFill>
                      <a:schemeClr val="accent6">
                        <a:lumMod val="50000"/>
                      </a:schemeClr>
                    </a:solidFill>
                  </a:tcPr>
                </a:tc>
                <a:extLst>
                  <a:ext uri="{0D108BD9-81ED-4DB2-BD59-A6C34878D82A}">
                    <a16:rowId xmlns:a16="http://schemas.microsoft.com/office/drawing/2014/main" val="2914066014"/>
                  </a:ext>
                </a:extLst>
              </a:tr>
              <a:tr h="453678">
                <a:tc>
                  <a:txBody>
                    <a:bodyPr/>
                    <a:lstStyle/>
                    <a:p>
                      <a:pPr algn="l" fontAlgn="ctr"/>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C2C (Consumer-to-Consumer):</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Refers to transactions where consumers buy and sell goods or services directly from each other, often online </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21809446"/>
                  </a:ext>
                </a:extLst>
              </a:tr>
              <a:tr h="453678">
                <a:tc>
                  <a:txBody>
                    <a:bodyPr/>
                    <a:lstStyle/>
                    <a:p>
                      <a:pPr algn="l" fontAlgn="ctr"/>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Case Management:</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The process of tracking, investigating, and resolving alerts or cases generated by transaction monitoring.</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36106529"/>
                  </a:ext>
                </a:extLst>
              </a:tr>
              <a:tr h="453678">
                <a:tc>
                  <a:txBody>
                    <a:bodyPr/>
                    <a:lstStyle/>
                    <a:p>
                      <a:pPr algn="l" fontAlgn="ctr"/>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False Positive:</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An alert or case flagged as suspicious by the system but determined to be legitimate after investigation.</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26008502"/>
                  </a:ext>
                </a:extLst>
              </a:tr>
              <a:tr h="453678">
                <a:tc>
                  <a:txBody>
                    <a:bodyPr/>
                    <a:lstStyle/>
                    <a:p>
                      <a:pPr lvl="0"/>
                      <a:r>
                        <a:rPr lang="en-US" sz="11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Typology:</a:t>
                      </a: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 </a:t>
                      </a: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r>
                        <a:rPr lang="en-US" sz="11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 pattern or method commonly used in money laundering or financial crime.</a:t>
                      </a: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136236873"/>
                  </a:ext>
                </a:extLst>
              </a:tr>
              <a:tr h="453678">
                <a:tc>
                  <a:txBody>
                    <a:bodyPr/>
                    <a:lstStyle/>
                    <a:p>
                      <a:pPr algn="l" fontAlgn="ct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362618132"/>
                  </a:ext>
                </a:extLst>
              </a:tr>
              <a:tr h="453678">
                <a:tc>
                  <a:txBody>
                    <a:bodyPr/>
                    <a:lstStyle/>
                    <a:p>
                      <a:pPr algn="l" fontAlgn="ct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447215893"/>
                  </a:ext>
                </a:extLst>
              </a:tr>
              <a:tr h="453678">
                <a:tc>
                  <a:txBody>
                    <a:bodyPr/>
                    <a:lstStyle/>
                    <a:p>
                      <a:pPr algn="l" fontAlgn="ct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628631423"/>
                  </a:ext>
                </a:extLst>
              </a:tr>
              <a:tr h="453678">
                <a:tc>
                  <a:txBody>
                    <a:bodyPr/>
                    <a:lstStyle/>
                    <a:p>
                      <a:pPr algn="l" fontAlgn="ct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108757352"/>
                  </a:ext>
                </a:extLst>
              </a:tr>
              <a:tr h="453678">
                <a:tc>
                  <a:txBody>
                    <a:bodyPr/>
                    <a:lstStyle/>
                    <a:p>
                      <a:pPr algn="l" fontAlgn="ct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109946268"/>
                  </a:ext>
                </a:extLst>
              </a:tr>
              <a:tr h="453678">
                <a:tc>
                  <a:txBody>
                    <a:bodyPr/>
                    <a:lstStyle/>
                    <a:p>
                      <a:pPr algn="l" fontAlgn="ct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3582979472"/>
                  </a:ext>
                </a:extLst>
              </a:tr>
              <a:tr h="453678">
                <a:tc>
                  <a:txBody>
                    <a:bodyPr/>
                    <a:lstStyle/>
                    <a:p>
                      <a:pPr algn="l" fontAlgn="ctr"/>
                      <a:endParaRPr lang="en-US" sz="11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tc>
                  <a:txBody>
                    <a:bodyPr/>
                    <a:lstStyle/>
                    <a:p>
                      <a:pPr algn="l" fontAlgn="ctr"/>
                      <a:endParaRPr lang="en-US" sz="11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9516523"/>
                  </a:ext>
                </a:extLst>
              </a:tr>
            </a:tbl>
          </a:graphicData>
        </a:graphic>
      </p:graphicFrame>
      <p:sp>
        <p:nvSpPr>
          <p:cNvPr id="2" name="Title 2">
            <a:extLst>
              <a:ext uri="{FF2B5EF4-FFF2-40B4-BE49-F238E27FC236}">
                <a16:creationId xmlns:a16="http://schemas.microsoft.com/office/drawing/2014/main" id="{58ED8150-76E9-4901-33B3-B1737562F94E}"/>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a:effectLst/>
                <a:latin typeface="Open Sans" panose="020B0606030504020204" pitchFamily="34" charset="0"/>
                <a:ea typeface="Open Sans" panose="020B0606030504020204" pitchFamily="34" charset="0"/>
                <a:cs typeface="Open Sans" panose="020B0606030504020204" pitchFamily="34" charset="0"/>
              </a:rPr>
              <a:t>Common Terms and Definitions Continued </a:t>
            </a:r>
            <a:endParaRPr kumimoji="0" lang="en-US" sz="18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8F0726D5-F815-C1CA-62D1-E9FE60FFE901}"/>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74B4098-D3D8-4F94-534E-3BA09186657B}"/>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6253BF1-C7F6-BB4E-973E-F188673ADE05}"/>
              </a:ext>
            </a:extLst>
          </p:cNvPr>
          <p:cNvSpPr txBox="1"/>
          <p:nvPr/>
        </p:nvSpPr>
        <p:spPr>
          <a:xfrm>
            <a:off x="11036596" y="231846"/>
            <a:ext cx="828663"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Appendix D</a:t>
            </a:r>
          </a:p>
        </p:txBody>
      </p:sp>
    </p:spTree>
    <p:extLst>
      <p:ext uri="{BB962C8B-B14F-4D97-AF65-F5344CB8AC3E}">
        <p14:creationId xmlns:p14="http://schemas.microsoft.com/office/powerpoint/2010/main" val="319559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8121449-C4D8-F6F0-1D25-82255C95C375}"/>
              </a:ext>
            </a:extLst>
          </p:cNvPr>
          <p:cNvGraphicFramePr>
            <a:graphicFrameLocks noGrp="1"/>
          </p:cNvGraphicFramePr>
          <p:nvPr>
            <p:extLst>
              <p:ext uri="{D42A27DB-BD31-4B8C-83A1-F6EECF244321}">
                <p14:modId xmlns:p14="http://schemas.microsoft.com/office/powerpoint/2010/main" val="1580944094"/>
              </p:ext>
            </p:extLst>
          </p:nvPr>
        </p:nvGraphicFramePr>
        <p:xfrm>
          <a:off x="456740" y="723809"/>
          <a:ext cx="11324610" cy="4653915"/>
        </p:xfrm>
        <a:graphic>
          <a:graphicData uri="http://schemas.openxmlformats.org/drawingml/2006/table">
            <a:tbl>
              <a:tblPr>
                <a:tableStyleId>{5C22544A-7EE6-4342-B048-85BDC9FD1C3A}</a:tableStyleId>
              </a:tblPr>
              <a:tblGrid>
                <a:gridCol w="2286000">
                  <a:extLst>
                    <a:ext uri="{9D8B030D-6E8A-4147-A177-3AD203B41FA5}">
                      <a16:colId xmlns:a16="http://schemas.microsoft.com/office/drawing/2014/main" val="1897145103"/>
                    </a:ext>
                  </a:extLst>
                </a:gridCol>
                <a:gridCol w="9038610">
                  <a:extLst>
                    <a:ext uri="{9D8B030D-6E8A-4147-A177-3AD203B41FA5}">
                      <a16:colId xmlns:a16="http://schemas.microsoft.com/office/drawing/2014/main" val="25691270"/>
                    </a:ext>
                  </a:extLst>
                </a:gridCol>
              </a:tblGrid>
              <a:tr h="411480">
                <a:tc>
                  <a:txBody>
                    <a:bodyPr/>
                    <a:lstStyle/>
                    <a:p>
                      <a:pPr algn="ctr" fontAlgn="ctr"/>
                      <a:r>
                        <a:rPr lang="en-US" sz="1100" b="1"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Red Flag Category</a:t>
                      </a:r>
                      <a:endParaRPr lang="en-US" sz="11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accent6">
                        <a:lumMod val="75000"/>
                      </a:schemeClr>
                    </a:solidFill>
                  </a:tcPr>
                </a:tc>
                <a:tc>
                  <a:txBody>
                    <a:bodyPr/>
                    <a:lstStyle/>
                    <a:p>
                      <a:pPr algn="ctr" fontAlgn="ctr"/>
                      <a:r>
                        <a:rPr lang="en-US" sz="11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Red Flag</a:t>
                      </a:r>
                    </a:p>
                  </a:txBody>
                  <a:tcPr anchor="ctr">
                    <a:solidFill>
                      <a:schemeClr val="accent6">
                        <a:lumMod val="50000"/>
                      </a:schemeClr>
                    </a:solidFill>
                  </a:tcPr>
                </a:tc>
                <a:extLst>
                  <a:ext uri="{0D108BD9-81ED-4DB2-BD59-A6C34878D82A}">
                    <a16:rowId xmlns:a16="http://schemas.microsoft.com/office/drawing/2014/main" val="2914066014"/>
                  </a:ext>
                </a:extLst>
              </a:tr>
              <a:tr h="453678">
                <a:tc>
                  <a:txBody>
                    <a:bodyPr/>
                    <a:lstStyle/>
                    <a:p>
                      <a:pPr algn="l" fontAlgn="ctr"/>
                      <a:r>
                        <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rPr>
                        <a:t>Funds Transfer</a:t>
                      </a:r>
                    </a:p>
                  </a:txBody>
                  <a:tcPr marL="45720" marR="45720" marT="0" marB="0" anchor="ctr">
                    <a:lnB w="3175" cap="flat" cmpd="sng" algn="ctr">
                      <a:solidFill>
                        <a:schemeClr val="tx1">
                          <a:lumMod val="50000"/>
                          <a:lumOff val="50000"/>
                        </a:schemeClr>
                      </a:solidFill>
                      <a:prstDash val="sysDot"/>
                      <a:round/>
                      <a:headEnd type="none" w="med" len="med"/>
                      <a:tailEnd type="none" w="med" len="med"/>
                    </a:lnB>
                    <a:solidFill>
                      <a:schemeClr val="bg1">
                        <a:lumMod val="95000"/>
                      </a:schemeClr>
                    </a:solidFill>
                  </a:tcPr>
                </a:tc>
                <a:tc>
                  <a:txBody>
                    <a:bodyPr/>
                    <a:lstStyle/>
                    <a:p>
                      <a:pPr marL="342900" marR="0" lvl="0" indent="-342900">
                        <a:lnSpc>
                          <a:spcPct val="115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Many funds transfers are sent in large, round dollar, hundred dollar, or thousand dollar amounts.</a:t>
                      </a:r>
                    </a:p>
                    <a:p>
                      <a:pPr marL="342900" marR="0" lvl="0" indent="-342900">
                        <a:lnSpc>
                          <a:spcPct val="115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Activity occurs to/ from/in a higher-risk geographic location without an apparent business reason or when the activity is inconsistent with the customer’s business or history.</a:t>
                      </a:r>
                    </a:p>
                    <a:p>
                      <a:pPr marL="342900" marR="0" lvl="0" indent="-342900">
                        <a:lnSpc>
                          <a:spcPct val="115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Activity occurs to or from a financial institution located in a higher risk jurisdiction distant from the customer's operations.</a:t>
                      </a:r>
                    </a:p>
                    <a:p>
                      <a:pPr marL="342900" marR="0" lvl="0" indent="-342900">
                        <a:lnSpc>
                          <a:spcPct val="115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Many small, incoming transfers of funds are received, or deposits are made using checks. Almost immediately, all or most of the transfers or deposits are wired to another city or country in a manner inconsistent with the customer’s business or history.</a:t>
                      </a:r>
                    </a:p>
                    <a:p>
                      <a:pPr marL="342900" marR="0" lvl="0" indent="-342900">
                        <a:lnSpc>
                          <a:spcPct val="115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Large, incoming funds transfers are received on behalf of a foreign client, with little or no explicit reason.</a:t>
                      </a:r>
                    </a:p>
                    <a:p>
                      <a:pPr marL="342900" marR="0" lvl="0" indent="-342900">
                        <a:lnSpc>
                          <a:spcPct val="115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Funds transfer activity is unexplained, repetitive, or shows unusual patterns.</a:t>
                      </a:r>
                    </a:p>
                    <a:p>
                      <a:pPr marL="342900" marR="0" lvl="0" indent="-342900">
                        <a:lnSpc>
                          <a:spcPct val="115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Payments or receipts with no apparent links to legitimate contracts, goods, or services are received.</a:t>
                      </a:r>
                    </a:p>
                    <a:p>
                      <a:pPr marL="342900" marR="0" lvl="0" indent="-342900">
                        <a:lnSpc>
                          <a:spcPct val="115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Funds transfers are sent or received from the same person to or from different accounts.</a:t>
                      </a:r>
                    </a:p>
                    <a:p>
                      <a:pPr marL="342900" marR="0" lvl="0" indent="-342900">
                        <a:lnSpc>
                          <a:spcPct val="115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A customer deposits funds into several accounts, usually in amounts of less than $3,000, which are subsequently consolidated into a master account and transferred outside of the country, particularly to or through a location of specific concern (e.g., countries designated by national authorities and Financial Action Task Force on Money Laundering (FATF) as noncooperative countries and territories).</a:t>
                      </a:r>
                    </a:p>
                  </a:txBody>
                  <a:tcPr marT="36576" marB="36576" anchor="ctr">
                    <a:lnB w="3175" cap="flat" cmpd="sng" algn="ctr">
                      <a:solidFill>
                        <a:schemeClr val="tx1">
                          <a:lumMod val="50000"/>
                          <a:lumOff val="50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21809446"/>
                  </a:ext>
                </a:extLst>
              </a:tr>
              <a:tr h="45367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Activity Inconsistent with the Customer’s Business</a:t>
                      </a:r>
                      <a:endParaRPr lang="en-US" sz="10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p>
                      <a:pPr algn="l" fontAlgn="ctr"/>
                      <a:endParaRPr lang="en-US" sz="10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accent6">
                        <a:lumMod val="20000"/>
                        <a:lumOff val="80000"/>
                      </a:schemeClr>
                    </a:solidFill>
                  </a:tcPr>
                </a:tc>
                <a:tc>
                  <a:txBody>
                    <a:bodyPr/>
                    <a:lstStyle/>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The transaction patterns of a business show a sudden change inconsistent with normal activities.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A large volume of transfers is deposited into, or purchased through, an account when the nature of the accountholder’s business would not appear to justify such activity.</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A retail business has dramatically different patterns of transactions from similar businesses in the same general location.</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Unusual transfers of funds occur among related accounts or among accounts that involve the same or related principals.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Goods or services purchased by the business do not match the customer’s stated line of business.</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6106529"/>
                  </a:ext>
                </a:extLst>
              </a:tr>
            </a:tbl>
          </a:graphicData>
        </a:graphic>
      </p:graphicFrame>
      <p:sp>
        <p:nvSpPr>
          <p:cNvPr id="2" name="Title 2">
            <a:extLst>
              <a:ext uri="{FF2B5EF4-FFF2-40B4-BE49-F238E27FC236}">
                <a16:creationId xmlns:a16="http://schemas.microsoft.com/office/drawing/2014/main" id="{58ED8150-76E9-4901-33B3-B1737562F94E}"/>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a:effectLst/>
                <a:latin typeface="Open Sans" panose="020B0606030504020204" pitchFamily="34" charset="0"/>
                <a:ea typeface="Open Sans" panose="020B0606030504020204" pitchFamily="34" charset="0"/>
                <a:cs typeface="Open Sans" panose="020B0606030504020204" pitchFamily="34" charset="0"/>
              </a:rPr>
              <a:t>Common Transaction Monitoring Red Flags</a:t>
            </a:r>
            <a:endParaRPr kumimoji="0" lang="en-US" sz="18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8" name="Graphic 7" descr="Flag with solid fill">
            <a:extLst>
              <a:ext uri="{FF2B5EF4-FFF2-40B4-BE49-F238E27FC236}">
                <a16:creationId xmlns:a16="http://schemas.microsoft.com/office/drawing/2014/main" id="{721DB18B-9C77-083E-161C-955736F36F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138101">
            <a:off x="180149" y="652306"/>
            <a:ext cx="673866" cy="673866"/>
          </a:xfrm>
          <a:prstGeom prst="rect">
            <a:avLst/>
          </a:prstGeom>
        </p:spPr>
      </p:pic>
      <p:cxnSp>
        <p:nvCxnSpPr>
          <p:cNvPr id="9" name="Straight Connector 8">
            <a:extLst>
              <a:ext uri="{FF2B5EF4-FFF2-40B4-BE49-F238E27FC236}">
                <a16:creationId xmlns:a16="http://schemas.microsoft.com/office/drawing/2014/main" id="{16438CE5-99DE-83FE-5019-E9FAD9773966}"/>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2EE70DE-835E-9936-D04D-9FD0CB434AFC}"/>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46A414A-EC7D-6E5D-E415-287E92741A5B}"/>
              </a:ext>
            </a:extLst>
          </p:cNvPr>
          <p:cNvSpPr txBox="1"/>
          <p:nvPr/>
        </p:nvSpPr>
        <p:spPr>
          <a:xfrm>
            <a:off x="11036596" y="231846"/>
            <a:ext cx="828663"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Appendix E</a:t>
            </a:r>
          </a:p>
        </p:txBody>
      </p:sp>
    </p:spTree>
    <p:extLst>
      <p:ext uri="{BB962C8B-B14F-4D97-AF65-F5344CB8AC3E}">
        <p14:creationId xmlns:p14="http://schemas.microsoft.com/office/powerpoint/2010/main" val="477989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8121449-C4D8-F6F0-1D25-82255C95C375}"/>
              </a:ext>
            </a:extLst>
          </p:cNvPr>
          <p:cNvGraphicFramePr>
            <a:graphicFrameLocks noGrp="1"/>
          </p:cNvGraphicFramePr>
          <p:nvPr>
            <p:extLst>
              <p:ext uri="{D42A27DB-BD31-4B8C-83A1-F6EECF244321}">
                <p14:modId xmlns:p14="http://schemas.microsoft.com/office/powerpoint/2010/main" val="3926281194"/>
              </p:ext>
            </p:extLst>
          </p:nvPr>
        </p:nvGraphicFramePr>
        <p:xfrm>
          <a:off x="456740" y="723809"/>
          <a:ext cx="11329416" cy="5758846"/>
        </p:xfrm>
        <a:graphic>
          <a:graphicData uri="http://schemas.openxmlformats.org/drawingml/2006/table">
            <a:tbl>
              <a:tblPr>
                <a:tableStyleId>{5C22544A-7EE6-4342-B048-85BDC9FD1C3A}</a:tableStyleId>
              </a:tblPr>
              <a:tblGrid>
                <a:gridCol w="2286000">
                  <a:extLst>
                    <a:ext uri="{9D8B030D-6E8A-4147-A177-3AD203B41FA5}">
                      <a16:colId xmlns:a16="http://schemas.microsoft.com/office/drawing/2014/main" val="1897145103"/>
                    </a:ext>
                  </a:extLst>
                </a:gridCol>
                <a:gridCol w="9043416">
                  <a:extLst>
                    <a:ext uri="{9D8B030D-6E8A-4147-A177-3AD203B41FA5}">
                      <a16:colId xmlns:a16="http://schemas.microsoft.com/office/drawing/2014/main" val="25691270"/>
                    </a:ext>
                  </a:extLst>
                </a:gridCol>
              </a:tblGrid>
              <a:tr h="418368">
                <a:tc>
                  <a:txBody>
                    <a:bodyPr/>
                    <a:lstStyle/>
                    <a:p>
                      <a:pPr algn="ctr" fontAlgn="ctr"/>
                      <a:r>
                        <a:rPr lang="en-US" sz="1100" b="1"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Red Flag Category</a:t>
                      </a:r>
                      <a:endParaRPr lang="en-US" sz="11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accent6">
                        <a:lumMod val="75000"/>
                      </a:schemeClr>
                    </a:solidFill>
                  </a:tcPr>
                </a:tc>
                <a:tc>
                  <a:txBody>
                    <a:bodyPr/>
                    <a:lstStyle/>
                    <a:p>
                      <a:pPr algn="ctr" fontAlgn="ctr"/>
                      <a:r>
                        <a:rPr lang="en-US" sz="11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Red Flag</a:t>
                      </a:r>
                    </a:p>
                  </a:txBody>
                  <a:tcPr anchor="ctr">
                    <a:solidFill>
                      <a:schemeClr val="accent6">
                        <a:lumMod val="50000"/>
                      </a:schemeClr>
                    </a:solidFill>
                  </a:tcPr>
                </a:tc>
                <a:extLst>
                  <a:ext uri="{0D108BD9-81ED-4DB2-BD59-A6C34878D82A}">
                    <a16:rowId xmlns:a16="http://schemas.microsoft.com/office/drawing/2014/main" val="2914066014"/>
                  </a:ext>
                </a:extLst>
              </a:tr>
              <a:tr h="215096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Shell Company Activity</a:t>
                      </a:r>
                      <a:endParaRPr lang="en-US" sz="10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B w="3175" cap="flat" cmpd="sng" algn="ctr">
                      <a:solidFill>
                        <a:schemeClr val="tx1">
                          <a:lumMod val="50000"/>
                          <a:lumOff val="50000"/>
                        </a:schemeClr>
                      </a:solidFill>
                      <a:prstDash val="sysDot"/>
                      <a:round/>
                      <a:headEnd type="none" w="med" len="med"/>
                      <a:tailEnd type="none" w="med" len="med"/>
                    </a:lnB>
                    <a:solidFill>
                      <a:schemeClr val="bg1">
                        <a:lumMod val="95000"/>
                      </a:schemeClr>
                    </a:solidFill>
                  </a:tcPr>
                </a:tc>
                <a:tc>
                  <a:txBody>
                    <a:bodyPr/>
                    <a:lstStyle/>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A bank is unable to obtain sufficient information or information is unavailable to positively identify originators or beneficiaries of accounts or other banking activity (using Internet, commercial database searches, or direct inquiries to a respondent bank).</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Payments to or from the company have no stated purpose, do not reference goods or services, or identify only a contract or invoice number.</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Goods or services, if identified, do not match profile of company provided by respondent bank or character of the financial activity; a company references remarkably dissimilar goods and services in related funds transfers.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Unusually large number and variety of beneficiaries are receiving funds transfers from one company.</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Frequent involvement of multiple jurisdictions or beneficiaries located in higher-risk offshore financial centers.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Multiple high-value payments or transfers between shell companies with no apparent legitimate business purpose.</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Purpose of the shell company is unknown or unclear.</a:t>
                      </a:r>
                    </a:p>
                  </a:txBody>
                  <a:tcPr marT="36576" marB="36576" anchor="ctr">
                    <a:lnB w="3175" cap="flat" cmpd="sng" algn="ctr">
                      <a:solidFill>
                        <a:schemeClr val="tx1">
                          <a:lumMod val="50000"/>
                          <a:lumOff val="50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21809446"/>
                  </a:ext>
                </a:extLst>
              </a:tr>
              <a:tr h="318951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Other Unusual or Suspicious Customer Activity</a:t>
                      </a:r>
                      <a:endParaRPr lang="en-US" sz="10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accent6">
                        <a:lumMod val="20000"/>
                        <a:lumOff val="80000"/>
                      </a:schemeClr>
                    </a:solidFill>
                  </a:tcPr>
                </a:tc>
                <a:tc>
                  <a:txBody>
                    <a:bodyPr/>
                    <a:lstStyle/>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Customer purchases multiple open-end prepaid cards for large amounts. Purchases of prepaid cards are not commensurate with normal business activities.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Customer receives large and frequent deposits from online payments systems yet has no apparent online or auction business.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Suspicious movements of funds occur from one bank to another, and then funds are moved back to the first bank.</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Funds deposited or withdrawn in amounts just below identification or reporting thresholds.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Customer repeatedly uses a location (e.g., Walmart, Bank ATM) that is geographically distant from the customer's home or office without sufficient business purpose.</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Customer uses a personal (consumer) account for business purposes.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Customer has established multiple accounts in various corporate or individual names that lack sufficient business purpose for the account complexities or appear to be an effort to hide the beneficial ownership from the bank.</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Customer makes multiple and frequent deposits to various accounts that are purportedly unrelated.</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Customer conducts large deposits and withdrawals during a short time period after opening and then subsequently closes the account or the account becomes dormant. Conversely, an account with little activity may suddenly experience large deposit and withdrawal activity.</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Customer makes high-value transactions not commensurate with the customer's known incomes.</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6106529"/>
                  </a:ext>
                </a:extLst>
              </a:tr>
            </a:tbl>
          </a:graphicData>
        </a:graphic>
      </p:graphicFrame>
      <p:sp>
        <p:nvSpPr>
          <p:cNvPr id="2" name="Title 2">
            <a:extLst>
              <a:ext uri="{FF2B5EF4-FFF2-40B4-BE49-F238E27FC236}">
                <a16:creationId xmlns:a16="http://schemas.microsoft.com/office/drawing/2014/main" id="{58ED8150-76E9-4901-33B3-B1737562F94E}"/>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a:effectLst/>
                <a:latin typeface="Open Sans" panose="020B0606030504020204" pitchFamily="34" charset="0"/>
                <a:ea typeface="Open Sans" panose="020B0606030504020204" pitchFamily="34" charset="0"/>
                <a:cs typeface="Open Sans" panose="020B0606030504020204" pitchFamily="34" charset="0"/>
              </a:rPr>
              <a:t>Common Transaction Monitoring Red Flags Continued</a:t>
            </a:r>
            <a:endParaRPr kumimoji="0" lang="en-US" sz="18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9" name="Graphic 8" descr="Flag with solid fill">
            <a:extLst>
              <a:ext uri="{FF2B5EF4-FFF2-40B4-BE49-F238E27FC236}">
                <a16:creationId xmlns:a16="http://schemas.microsoft.com/office/drawing/2014/main" id="{49726342-2D07-3459-94A3-E34C2A984E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138101">
            <a:off x="180149" y="652306"/>
            <a:ext cx="673866" cy="673866"/>
          </a:xfrm>
          <a:prstGeom prst="rect">
            <a:avLst/>
          </a:prstGeom>
        </p:spPr>
      </p:pic>
      <p:cxnSp>
        <p:nvCxnSpPr>
          <p:cNvPr id="10" name="Straight Connector 9">
            <a:extLst>
              <a:ext uri="{FF2B5EF4-FFF2-40B4-BE49-F238E27FC236}">
                <a16:creationId xmlns:a16="http://schemas.microsoft.com/office/drawing/2014/main" id="{74F89BC6-3497-EDBD-8FA2-2773C6AF433C}"/>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6132D8-668A-74A8-C08A-569B1C7CD068}"/>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9C8699-CBB5-5EB3-FB32-BDB9BD928B08}"/>
              </a:ext>
            </a:extLst>
          </p:cNvPr>
          <p:cNvSpPr txBox="1"/>
          <p:nvPr/>
        </p:nvSpPr>
        <p:spPr>
          <a:xfrm>
            <a:off x="11036596" y="231846"/>
            <a:ext cx="828663"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Appendix E</a:t>
            </a:r>
          </a:p>
        </p:txBody>
      </p:sp>
    </p:spTree>
    <p:extLst>
      <p:ext uri="{BB962C8B-B14F-4D97-AF65-F5344CB8AC3E}">
        <p14:creationId xmlns:p14="http://schemas.microsoft.com/office/powerpoint/2010/main" val="1413233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F8121449-C4D8-F6F0-1D25-82255C95C375}"/>
              </a:ext>
            </a:extLst>
          </p:cNvPr>
          <p:cNvGraphicFramePr>
            <a:graphicFrameLocks noGrp="1"/>
          </p:cNvGraphicFramePr>
          <p:nvPr>
            <p:extLst>
              <p:ext uri="{D42A27DB-BD31-4B8C-83A1-F6EECF244321}">
                <p14:modId xmlns:p14="http://schemas.microsoft.com/office/powerpoint/2010/main" val="2154051553"/>
              </p:ext>
            </p:extLst>
          </p:nvPr>
        </p:nvGraphicFramePr>
        <p:xfrm>
          <a:off x="456741" y="723808"/>
          <a:ext cx="11329416" cy="4188432"/>
        </p:xfrm>
        <a:graphic>
          <a:graphicData uri="http://schemas.openxmlformats.org/drawingml/2006/table">
            <a:tbl>
              <a:tblPr>
                <a:tableStyleId>{5C22544A-7EE6-4342-B048-85BDC9FD1C3A}</a:tableStyleId>
              </a:tblPr>
              <a:tblGrid>
                <a:gridCol w="2286000">
                  <a:extLst>
                    <a:ext uri="{9D8B030D-6E8A-4147-A177-3AD203B41FA5}">
                      <a16:colId xmlns:a16="http://schemas.microsoft.com/office/drawing/2014/main" val="1897145103"/>
                    </a:ext>
                  </a:extLst>
                </a:gridCol>
                <a:gridCol w="9043416">
                  <a:extLst>
                    <a:ext uri="{9D8B030D-6E8A-4147-A177-3AD203B41FA5}">
                      <a16:colId xmlns:a16="http://schemas.microsoft.com/office/drawing/2014/main" val="25691270"/>
                    </a:ext>
                  </a:extLst>
                </a:gridCol>
              </a:tblGrid>
              <a:tr h="61760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1" kern="1200">
                          <a:solidFill>
                            <a:schemeClr val="dk1"/>
                          </a:solidFill>
                          <a:effectLst/>
                          <a:latin typeface="+mn-lt"/>
                          <a:ea typeface="+mn-ea"/>
                          <a:cs typeface="+mn-cs"/>
                        </a:rPr>
                        <a:t>The following Red Flags describe potentially suspicious activity that may indicate terrorist financing:</a:t>
                      </a:r>
                      <a:endParaRPr lang="en-US" sz="1800" kern="1200">
                        <a:solidFill>
                          <a:schemeClr val="dk1"/>
                        </a:solidFill>
                        <a:effectLst/>
                        <a:latin typeface="+mn-lt"/>
                        <a:ea typeface="+mn-ea"/>
                        <a:cs typeface="+mn-cs"/>
                      </a:endParaRPr>
                    </a:p>
                  </a:txBody>
                  <a:tcPr anchor="ctr">
                    <a:solidFill>
                      <a:schemeClr val="accent2">
                        <a:lumMod val="20000"/>
                        <a:lumOff val="80000"/>
                      </a:schemeClr>
                    </a:solidFill>
                  </a:tcPr>
                </a:tc>
                <a:tc hMerge="1">
                  <a:txBody>
                    <a:bodyPr/>
                    <a:lstStyle/>
                    <a:p>
                      <a:pPr algn="ctr" fontAlgn="ctr"/>
                      <a:endParaRPr lang="en-US" sz="11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accent6">
                        <a:lumMod val="50000"/>
                      </a:schemeClr>
                    </a:solidFill>
                  </a:tcPr>
                </a:tc>
                <a:extLst>
                  <a:ext uri="{0D108BD9-81ED-4DB2-BD59-A6C34878D82A}">
                    <a16:rowId xmlns:a16="http://schemas.microsoft.com/office/drawing/2014/main" val="2914066014"/>
                  </a:ext>
                </a:extLst>
              </a:tr>
              <a:tr h="435467">
                <a:tc>
                  <a:txBody>
                    <a:bodyPr/>
                    <a:lstStyle/>
                    <a:p>
                      <a:pPr algn="ctr" fontAlgn="ctr"/>
                      <a:r>
                        <a:rPr lang="en-US" sz="1100" b="1"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Red Flag Category</a:t>
                      </a:r>
                      <a:endParaRPr lang="en-US" sz="11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endParaRPr>
                    </a:p>
                  </a:txBody>
                  <a:tcPr anchor="ctr">
                    <a:solidFill>
                      <a:schemeClr val="accent6">
                        <a:lumMod val="75000"/>
                      </a:schemeClr>
                    </a:solidFill>
                  </a:tcPr>
                </a:tc>
                <a:tc>
                  <a:txBody>
                    <a:bodyPr/>
                    <a:lstStyle/>
                    <a:p>
                      <a:pPr algn="ctr" fontAlgn="ctr"/>
                      <a:r>
                        <a:rPr lang="en-US" sz="1100" b="1" i="0" u="none" strike="noStrike">
                          <a:solidFill>
                            <a:schemeClr val="bg1"/>
                          </a:solidFill>
                          <a:effectLst/>
                          <a:latin typeface="Open Sans" panose="020B0606030504020204" pitchFamily="34" charset="0"/>
                          <a:ea typeface="Open Sans" panose="020B0606030504020204" pitchFamily="34" charset="0"/>
                          <a:cs typeface="Open Sans" panose="020B0606030504020204" pitchFamily="34" charset="0"/>
                        </a:rPr>
                        <a:t>Red Flag</a:t>
                      </a:r>
                    </a:p>
                  </a:txBody>
                  <a:tcPr anchor="ctr">
                    <a:solidFill>
                      <a:schemeClr val="accent6">
                        <a:lumMod val="50000"/>
                      </a:schemeClr>
                    </a:solidFill>
                  </a:tcPr>
                </a:tc>
                <a:extLst>
                  <a:ext uri="{0D108BD9-81ED-4DB2-BD59-A6C34878D82A}">
                    <a16:rowId xmlns:a16="http://schemas.microsoft.com/office/drawing/2014/main" val="4089352007"/>
                  </a:ext>
                </a:extLst>
              </a:tr>
              <a:tr h="1448332">
                <a:tc>
                  <a:txBody>
                    <a:bodyPr/>
                    <a:lstStyle/>
                    <a:p>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Activity Inconsistent With the Customer’s Business</a:t>
                      </a:r>
                      <a:endParaRPr lang="en-US" sz="10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B w="3175" cap="flat" cmpd="sng" algn="ctr">
                      <a:solidFill>
                        <a:schemeClr val="tx1">
                          <a:lumMod val="50000"/>
                          <a:lumOff val="50000"/>
                        </a:schemeClr>
                      </a:solidFill>
                      <a:prstDash val="sysDot"/>
                      <a:round/>
                      <a:headEnd type="none" w="med" len="med"/>
                      <a:tailEnd type="none" w="med" len="med"/>
                    </a:lnB>
                    <a:solidFill>
                      <a:schemeClr val="bg1">
                        <a:lumMod val="95000"/>
                      </a:schemeClr>
                    </a:solidFill>
                  </a:tcPr>
                </a:tc>
                <a:tc>
                  <a:txBody>
                    <a:bodyPr/>
                    <a:lstStyle/>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Funds are generated by a business owned by persons of the same origin or by a business that involves persons of the same origin from higher-risk countries (e.g., countries designated by national authorities and FATF as noncooperative countries and territories).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The stated occupation of the customer is not commensurate with the type or level of activity.</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Persons involved in transactions share an address or phone number, particularly when the address is also a business location or does not seem to correspond to the stated occupation (e.g., student, unemployed, or self-employed).</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Regarding nonprofit or charitable organizations, financial transactions occur for which there appears to be no logical economic purpose or in which there appears to be no link between the stated activity of the organization and the other parties in the transaction.</a:t>
                      </a:r>
                    </a:p>
                  </a:txBody>
                  <a:tcPr marT="36576" marB="36576" anchor="ctr">
                    <a:lnB w="3175" cap="flat" cmpd="sng" algn="ctr">
                      <a:solidFill>
                        <a:schemeClr val="tx1">
                          <a:lumMod val="50000"/>
                          <a:lumOff val="50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21809446"/>
                  </a:ext>
                </a:extLst>
              </a:tr>
              <a:tr h="10451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Funds Transfers</a:t>
                      </a:r>
                      <a:endParaRPr lang="en-US" sz="10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accent6">
                        <a:lumMod val="20000"/>
                        <a:lumOff val="80000"/>
                      </a:schemeClr>
                    </a:solidFill>
                  </a:tcPr>
                </a:tc>
                <a:tc>
                  <a:txBody>
                    <a:bodyPr/>
                    <a:lstStyle/>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A large number of incoming or outgoing funds transfers take place through a business account, and there appears to be no logical business or other economic purpose for the transfers, particularly when this activity involves higher-risk locations.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Funds transfers are ordered in small amounts in an apparent effort to avoid triggering identification or reporting requirements.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Multiple personal and business accounts or the accounts of nonprofit organizations or charities are used to collect and funnel funds to a small number of foreign beneficiaries.</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6106529"/>
                  </a:ext>
                </a:extLst>
              </a:tr>
              <a:tr h="6419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rPr>
                        <a:t>Other Transactions That Appear Unusual or Suspicious</a:t>
                      </a:r>
                      <a:endParaRPr lang="en-US" sz="10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kern="1200">
                        <a:solidFill>
                          <a:schemeClr val="dk1"/>
                        </a:solidFill>
                        <a:effectLst/>
                        <a:latin typeface="Open Sans" panose="020B0606030504020204" pitchFamily="34" charset="0"/>
                        <a:ea typeface="Open Sans" panose="020B0606030504020204" pitchFamily="34" charset="0"/>
                        <a:cs typeface="Open Sans" panose="020B0606030504020204" pitchFamily="34" charset="0"/>
                      </a:endParaRPr>
                    </a:p>
                  </a:txBody>
                  <a:tcPr marL="45720" marR="45720" marT="0" marB="0"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lumMod val="95000"/>
                      </a:schemeClr>
                    </a:solidFill>
                  </a:tcPr>
                </a:tc>
                <a:tc>
                  <a:txBody>
                    <a:bodyPr/>
                    <a:lstStyle/>
                    <a:p>
                      <a:pPr marL="342900" marR="0" lvl="0" indent="-342900">
                        <a:lnSpc>
                          <a:spcPct val="100000"/>
                        </a:lnSpc>
                        <a:spcBef>
                          <a:spcPts val="60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Multiple accounts are used to collect and funnel funds to a small number of foreign beneficiaries, both persons and businesses, particularly in higher-risk locations.</a:t>
                      </a:r>
                    </a:p>
                    <a:p>
                      <a:pPr marL="342900" marR="0" lvl="0" indent="-342900">
                        <a:lnSpc>
                          <a:spcPct val="100000"/>
                        </a:lnSpc>
                        <a:spcBef>
                          <a:spcPts val="0"/>
                        </a:spcBef>
                        <a:spcAft>
                          <a:spcPts val="600"/>
                        </a:spcAft>
                        <a:buSzPts val="1000"/>
                        <a:buFont typeface="Symbol" panose="05050102010706020507" pitchFamily="18" charset="2"/>
                        <a:buChar char=""/>
                        <a:tabLst>
                          <a:tab pos="457200" algn="l"/>
                        </a:tabLst>
                      </a:pPr>
                      <a:r>
                        <a:rPr lang="en-US" sz="1000">
                          <a:effectLst/>
                          <a:latin typeface="Open Sans" panose="020B0606030504020204" pitchFamily="34" charset="0"/>
                          <a:ea typeface="Open Sans" panose="020B0606030504020204" pitchFamily="34" charset="0"/>
                          <a:cs typeface="Open Sans" panose="020B0606030504020204" pitchFamily="34" charset="0"/>
                        </a:rPr>
                        <a:t>Funds are sent or received via international transfers from or to higher-risk locations.</a:t>
                      </a:r>
                    </a:p>
                  </a:txBody>
                  <a:tcPr marT="36576" marB="36576" anchor="ctr">
                    <a:lnT w="3175" cap="flat" cmpd="sng" algn="ctr">
                      <a:solidFill>
                        <a:schemeClr val="tx1">
                          <a:lumMod val="50000"/>
                          <a:lumOff val="50000"/>
                        </a:schemeClr>
                      </a:solidFill>
                      <a:prstDash val="sysDot"/>
                      <a:round/>
                      <a:headEnd type="none" w="med" len="med"/>
                      <a:tailEnd type="none" w="med" len="med"/>
                    </a:lnT>
                    <a:lnB w="3175" cap="flat" cmpd="sng" algn="ctr">
                      <a:solidFill>
                        <a:schemeClr val="tx1">
                          <a:lumMod val="50000"/>
                          <a:lumOff val="50000"/>
                        </a:schemeClr>
                      </a:solidFill>
                      <a:prstDash val="sysDot"/>
                      <a:round/>
                      <a:headEnd type="none" w="med" len="med"/>
                      <a:tailEnd type="none" w="med" len="med"/>
                    </a:lnB>
                    <a:solidFill>
                      <a:schemeClr val="bg1">
                        <a:lumMod val="95000"/>
                      </a:schemeClr>
                    </a:solidFill>
                  </a:tcPr>
                </a:tc>
                <a:extLst>
                  <a:ext uri="{0D108BD9-81ED-4DB2-BD59-A6C34878D82A}">
                    <a16:rowId xmlns:a16="http://schemas.microsoft.com/office/drawing/2014/main" val="1145338241"/>
                  </a:ext>
                </a:extLst>
              </a:tr>
            </a:tbl>
          </a:graphicData>
        </a:graphic>
      </p:graphicFrame>
      <p:sp>
        <p:nvSpPr>
          <p:cNvPr id="2" name="Title 2">
            <a:extLst>
              <a:ext uri="{FF2B5EF4-FFF2-40B4-BE49-F238E27FC236}">
                <a16:creationId xmlns:a16="http://schemas.microsoft.com/office/drawing/2014/main" id="{58ED8150-76E9-4901-33B3-B1737562F94E}"/>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a:effectLst/>
                <a:latin typeface="Open Sans" panose="020B0606030504020204" pitchFamily="34" charset="0"/>
                <a:ea typeface="Open Sans" panose="020B0606030504020204" pitchFamily="34" charset="0"/>
                <a:cs typeface="Open Sans" panose="020B0606030504020204" pitchFamily="34" charset="0"/>
              </a:rPr>
              <a:t>Common Transaction Monitoring Red Flags Continued</a:t>
            </a:r>
            <a:endParaRPr kumimoji="0" lang="en-US" sz="180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8" name="Graphic 7" descr="Flag with solid fill">
            <a:extLst>
              <a:ext uri="{FF2B5EF4-FFF2-40B4-BE49-F238E27FC236}">
                <a16:creationId xmlns:a16="http://schemas.microsoft.com/office/drawing/2014/main" id="{19FD88F9-BF23-6E4A-F728-6604887695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138101">
            <a:off x="180149" y="652306"/>
            <a:ext cx="673866" cy="673866"/>
          </a:xfrm>
          <a:prstGeom prst="rect">
            <a:avLst/>
          </a:prstGeom>
        </p:spPr>
      </p:pic>
      <p:cxnSp>
        <p:nvCxnSpPr>
          <p:cNvPr id="9" name="Straight Connector 8">
            <a:extLst>
              <a:ext uri="{FF2B5EF4-FFF2-40B4-BE49-F238E27FC236}">
                <a16:creationId xmlns:a16="http://schemas.microsoft.com/office/drawing/2014/main" id="{0FCB1481-6FC1-D729-7C99-5D1F7A034410}"/>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373662-B55D-5A5C-B8CB-BEBCDF30A464}"/>
              </a:ext>
            </a:extLst>
          </p:cNvPr>
          <p:cNvCxnSpPr/>
          <p:nvPr/>
        </p:nvCxnSpPr>
        <p:spPr>
          <a:xfrm>
            <a:off x="11865259" y="210130"/>
            <a:ext cx="0" cy="646750"/>
          </a:xfrm>
          <a:prstGeom prst="line">
            <a:avLst/>
          </a:prstGeom>
          <a:ln w="635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67E9EA9-7197-A4F2-7D39-1A2304A518EC}"/>
              </a:ext>
            </a:extLst>
          </p:cNvPr>
          <p:cNvSpPr txBox="1"/>
          <p:nvPr/>
        </p:nvSpPr>
        <p:spPr>
          <a:xfrm>
            <a:off x="11036596" y="231846"/>
            <a:ext cx="828663" cy="215444"/>
          </a:xfrm>
          <a:prstGeom prst="rect">
            <a:avLst/>
          </a:prstGeom>
          <a:noFill/>
        </p:spPr>
        <p:txBody>
          <a:bodyPr wrap="square" rtlCol="0">
            <a:spAutoFit/>
          </a:bodyPr>
          <a:lstStyle/>
          <a:p>
            <a:r>
              <a:rPr lang="en-US" sz="800" b="1">
                <a:latin typeface="Open Sans" panose="020B0606030504020204" pitchFamily="34" charset="0"/>
                <a:ea typeface="Open Sans" panose="020B0606030504020204" pitchFamily="34" charset="0"/>
                <a:cs typeface="Open Sans" panose="020B0606030504020204" pitchFamily="34" charset="0"/>
              </a:rPr>
              <a:t>Appendix E</a:t>
            </a:r>
          </a:p>
        </p:txBody>
      </p:sp>
    </p:spTree>
    <p:extLst>
      <p:ext uri="{BB962C8B-B14F-4D97-AF65-F5344CB8AC3E}">
        <p14:creationId xmlns:p14="http://schemas.microsoft.com/office/powerpoint/2010/main" val="1426321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C7934-46CC-DBE7-8CD4-7734111A2070}"/>
            </a:ext>
          </a:extLst>
        </p:cNvPr>
        <p:cNvGrpSpPr/>
        <p:nvPr/>
      </p:nvGrpSpPr>
      <p:grpSpPr>
        <a:xfrm>
          <a:off x="0" y="0"/>
          <a:ext cx="0" cy="0"/>
          <a:chOff x="0" y="0"/>
          <a:chExt cx="0" cy="0"/>
        </a:xfrm>
      </p:grpSpPr>
      <p:sp>
        <p:nvSpPr>
          <p:cNvPr id="20" name="Title 2">
            <a:extLst>
              <a:ext uri="{FF2B5EF4-FFF2-40B4-BE49-F238E27FC236}">
                <a16:creationId xmlns:a16="http://schemas.microsoft.com/office/drawing/2014/main" id="{B528E73A-E526-E17B-EB2F-D9C2DCB81214}"/>
              </a:ext>
            </a:extLst>
          </p:cNvPr>
          <p:cNvSpPr txBox="1">
            <a:spLocks/>
          </p:cNvSpPr>
          <p:nvPr/>
        </p:nvSpPr>
        <p:spPr bwMode="gray">
          <a:xfrm>
            <a:off x="456741" y="375345"/>
            <a:ext cx="11027416" cy="274020"/>
          </a:xfrm>
          <a:prstGeom prst="rect">
            <a:avLst/>
          </a:prstGeom>
        </p:spPr>
        <p:txBody>
          <a:bodyPr vert="horz" wrap="square" lIns="0" tIns="0" rIns="0" bIns="0" rtlCol="0" anchor="t" anchorCtr="0">
            <a:noAutofit/>
          </a:bodyPr>
          <a:lstStyle>
            <a:lvl1pPr>
              <a:lnSpc>
                <a:spcPct val="90000"/>
              </a:lnSpc>
              <a:spcBef>
                <a:spcPct val="0"/>
              </a:spcBef>
              <a:buNone/>
              <a:defRPr sz="2400">
                <a:latin typeface="Open Sans Light"/>
                <a:ea typeface="Open Sans Light"/>
                <a:cs typeface="Calibri Light" panose="020F03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1800">
                <a:solidFill>
                  <a:prstClr val="black"/>
                </a:solidFill>
                <a:latin typeface="Open Sans" panose="020B0606030504020204" pitchFamily="34" charset="0"/>
                <a:ea typeface="Open Sans" panose="020B0606030504020204" pitchFamily="34" charset="0"/>
                <a:cs typeface="Open Sans" panose="020B0606030504020204" pitchFamily="34" charset="0"/>
              </a:rPr>
              <a:t>Case Review Investigation Roles and Responsibilities </a:t>
            </a:r>
            <a:endParaRPr kumimoji="0" lang="en-US" sz="1800" b="0" i="0" u="none" strike="noStrike" kern="1200" cap="none" spc="0" normalizeH="0" baseline="0" noProof="0">
              <a:ln>
                <a:noFill/>
              </a:ln>
              <a:solidFill>
                <a:prstClr val="black"/>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 name="object 4">
            <a:extLst>
              <a:ext uri="{FF2B5EF4-FFF2-40B4-BE49-F238E27FC236}">
                <a16:creationId xmlns:a16="http://schemas.microsoft.com/office/drawing/2014/main" id="{A51B71E3-4873-4774-069E-69D95FB26DD8}"/>
              </a:ext>
            </a:extLst>
          </p:cNvPr>
          <p:cNvSpPr txBox="1"/>
          <p:nvPr/>
        </p:nvSpPr>
        <p:spPr>
          <a:xfrm>
            <a:off x="456741" y="649366"/>
            <a:ext cx="10835491" cy="516962"/>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defRPr/>
            </a:pPr>
            <a:r>
              <a:rPr lang="en-US" b="0" i="0" u="none" kern="1200" cap="none" spc="0" normalizeH="0" baseline="0" noProof="0">
                <a:ln>
                  <a:noFill/>
                </a:ln>
                <a:solidFill>
                  <a:schemeClr val="accent6">
                    <a:lumMod val="50000"/>
                  </a:schemeClr>
                </a:solidFill>
                <a:effectLst/>
                <a:uLnTx/>
                <a:uFillTx/>
                <a:ea typeface="Open Sans"/>
                <a:cs typeface="Open Sans"/>
              </a:rPr>
              <a:t>The Lookback Case Investigation Team </a:t>
            </a:r>
            <a:r>
              <a:rPr lang="en-US">
                <a:solidFill>
                  <a:schemeClr val="accent6">
                    <a:lumMod val="50000"/>
                  </a:schemeClr>
                </a:solidFill>
                <a:ea typeface="Open Sans"/>
                <a:cs typeface="Open Sans"/>
              </a:rPr>
              <a:t>includes Schedulers, Investigators</a:t>
            </a:r>
            <a:r>
              <a:rPr lang="en-US" b="0" i="0" u="none" kern="1200" cap="none" spc="0" normalizeH="0" baseline="0" noProof="0">
                <a:ln>
                  <a:noFill/>
                </a:ln>
                <a:solidFill>
                  <a:schemeClr val="accent6">
                    <a:lumMod val="50000"/>
                  </a:schemeClr>
                </a:solidFill>
                <a:effectLst/>
                <a:uLnTx/>
                <a:uFillTx/>
                <a:ea typeface="Open Sans"/>
                <a:cs typeface="Open Sans"/>
              </a:rPr>
              <a:t>, QC Analysts, Team Leads, Deloitte Senior Management, and the Green Dot SAR Team*</a:t>
            </a:r>
          </a:p>
        </p:txBody>
      </p:sp>
      <p:graphicFrame>
        <p:nvGraphicFramePr>
          <p:cNvPr id="5" name="Table 4">
            <a:extLst>
              <a:ext uri="{FF2B5EF4-FFF2-40B4-BE49-F238E27FC236}">
                <a16:creationId xmlns:a16="http://schemas.microsoft.com/office/drawing/2014/main" id="{7005B18D-6FAB-0595-BFDA-B02F6ECF9929}"/>
              </a:ext>
            </a:extLst>
          </p:cNvPr>
          <p:cNvGraphicFramePr>
            <a:graphicFrameLocks noGrp="1"/>
          </p:cNvGraphicFramePr>
          <p:nvPr>
            <p:extLst>
              <p:ext uri="{D42A27DB-BD31-4B8C-83A1-F6EECF244321}">
                <p14:modId xmlns:p14="http://schemas.microsoft.com/office/powerpoint/2010/main" val="180316314"/>
              </p:ext>
            </p:extLst>
          </p:nvPr>
        </p:nvGraphicFramePr>
        <p:xfrm>
          <a:off x="1095827" y="1470153"/>
          <a:ext cx="10000344" cy="4817531"/>
        </p:xfrm>
        <a:graphic>
          <a:graphicData uri="http://schemas.openxmlformats.org/drawingml/2006/table">
            <a:tbl>
              <a:tblPr firstRow="1" bandRow="1">
                <a:tableStyleId>{5C22544A-7EE6-4342-B048-85BDC9FD1C3A}</a:tableStyleId>
              </a:tblPr>
              <a:tblGrid>
                <a:gridCol w="2358291">
                  <a:extLst>
                    <a:ext uri="{9D8B030D-6E8A-4147-A177-3AD203B41FA5}">
                      <a16:colId xmlns:a16="http://schemas.microsoft.com/office/drawing/2014/main" val="3483435958"/>
                    </a:ext>
                  </a:extLst>
                </a:gridCol>
                <a:gridCol w="7642053">
                  <a:extLst>
                    <a:ext uri="{9D8B030D-6E8A-4147-A177-3AD203B41FA5}">
                      <a16:colId xmlns:a16="http://schemas.microsoft.com/office/drawing/2014/main" val="664924156"/>
                    </a:ext>
                  </a:extLst>
                </a:gridCol>
              </a:tblGrid>
              <a:tr h="569216">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Role</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Responsibilities</a:t>
                      </a: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513206612"/>
                  </a:ext>
                </a:extLst>
              </a:tr>
              <a:tr h="749014">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Schedulers</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Assign cases, manage daily assignment of cases to team members, and monitor aging cases</a:t>
                      </a:r>
                      <a:endPar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39469598"/>
                  </a:ext>
                </a:extLst>
              </a:tr>
              <a:tr h="811014">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Investigators</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Conduct a</a:t>
                      </a:r>
                      <a:r>
                        <a:rPr lang="en-US" sz="1100" spc="-5">
                          <a:solidFill>
                            <a:schemeClr val="tx1"/>
                          </a:solidFill>
                          <a:effectLst/>
                          <a:latin typeface="Open Sans" panose="020B0606030504020204" pitchFamily="34" charset="0"/>
                          <a:ea typeface="Open Sans" panose="020B0606030504020204" pitchFamily="34" charset="0"/>
                          <a:cs typeface="Open Sans" panose="020B0606030504020204" pitchFamily="34" charset="0"/>
                        </a:rPr>
                        <a:t> review of the generated alerts and cases in accordance with investigation protocols and procedures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to identify potentially</a:t>
                      </a:r>
                      <a:r>
                        <a:rPr lang="en-US" sz="1100" spc="-1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suspicious</a:t>
                      </a:r>
                      <a:r>
                        <a:rPr lang="en-US" sz="1100" spc="-5">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activity</a:t>
                      </a:r>
                      <a:r>
                        <a:rPr lang="en-US" sz="1100" spc="-1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and escalate, as necessary, for SAR filing recommendation</a:t>
                      </a: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66717215"/>
                  </a:ext>
                </a:extLst>
              </a:tr>
              <a:tr h="737122">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QC Analysts</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Assess cases after Investigators review and disposition cases; confirm Investigators complied with </a:t>
                      </a:r>
                      <a:r>
                        <a:rPr lang="en-US" sz="1100" spc="-5">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investigation protocols and procedures</a:t>
                      </a: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and appropriately investigated, dispositioned, and documented case decisions</a:t>
                      </a: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0524950"/>
                  </a:ext>
                </a:extLst>
              </a:tr>
              <a:tr h="727494">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Team Leads</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spc="0">
                          <a:solidFill>
                            <a:schemeClr val="tx1"/>
                          </a:solidFill>
                          <a:effectLst/>
                          <a:latin typeface="Open Sans" panose="020B0606030504020204" pitchFamily="34" charset="0"/>
                          <a:ea typeface="Open Sans" panose="020B0606030504020204" pitchFamily="34" charset="0"/>
                          <a:cs typeface="Open Sans" panose="020B0606030504020204" pitchFamily="34" charset="0"/>
                        </a:rPr>
                        <a:t>Oversee the investigations process, which includes reviewing the Issue Management queue and responding by answering questions or escalating cases for Green Dot team review</a:t>
                      </a: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5582756"/>
                  </a:ext>
                </a:extLst>
              </a:tr>
              <a:tr h="530552">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Deloitte Senior Management</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Oversee the Lookback project; assist with Issue Management process and present cases that contain potentially suspicious activity to Green Dot Senior Management</a:t>
                      </a: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99094101"/>
                  </a:ext>
                </a:extLst>
              </a:tr>
              <a:tr h="614071">
                <a:tc>
                  <a:txBody>
                    <a:bodyPr/>
                    <a:lstStyle/>
                    <a:p>
                      <a:pPr algn="l"/>
                      <a:r>
                        <a:rPr lang="en-US" sz="1100" b="1">
                          <a:solidFill>
                            <a:schemeClr val="tx1"/>
                          </a:solidFill>
                          <a:latin typeface="Open Sans" panose="020B0606030504020204" pitchFamily="34" charset="0"/>
                          <a:ea typeface="Open Sans" panose="020B0606030504020204" pitchFamily="34" charset="0"/>
                          <a:cs typeface="Open Sans" panose="020B0606030504020204" pitchFamily="34" charset="0"/>
                        </a:rPr>
                        <a:t>Green Dot SAR Team</a:t>
                      </a:r>
                    </a:p>
                  </a:txBody>
                  <a:tcPr anchor="ctr">
                    <a:lnL w="12700" cmpd="sng">
                      <a:noFill/>
                    </a:lnL>
                    <a:lnR w="38100" cap="flat" cmpd="sng" algn="ctr">
                      <a:solidFill>
                        <a:schemeClr val="accent6">
                          <a:lumMod val="60000"/>
                          <a:lumOff val="40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100">
                          <a:solidFill>
                            <a:schemeClr val="tx1"/>
                          </a:solidFill>
                          <a:latin typeface="Open Sans" panose="020B0606030504020204" pitchFamily="34" charset="0"/>
                          <a:ea typeface="Open Sans" panose="020B0606030504020204" pitchFamily="34" charset="0"/>
                          <a:cs typeface="Open Sans" panose="020B0606030504020204" pitchFamily="34" charset="0"/>
                        </a:rPr>
                        <a:t>Review cases recommended for SAR filing, determine whether Green Dot agrees with the recommendation, and file the SAR within 30 days of identification</a:t>
                      </a:r>
                    </a:p>
                  </a:txBody>
                  <a:tcPr marL="137160" marR="137160" marT="137160" marB="137160" anchor="ctr">
                    <a:lnL w="38100" cap="flat" cmpd="sng" algn="ctr">
                      <a:solidFill>
                        <a:schemeClr val="accent6">
                          <a:lumMod val="60000"/>
                          <a:lumOff val="40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72194091"/>
                  </a:ext>
                </a:extLst>
              </a:tr>
            </a:tbl>
          </a:graphicData>
        </a:graphic>
      </p:graphicFrame>
      <p:sp>
        <p:nvSpPr>
          <p:cNvPr id="3" name="Rectangle 2">
            <a:extLst>
              <a:ext uri="{FF2B5EF4-FFF2-40B4-BE49-F238E27FC236}">
                <a16:creationId xmlns:a16="http://schemas.microsoft.com/office/drawing/2014/main" id="{2C1279B1-173B-50D5-F29F-19103D9925BE}"/>
              </a:ext>
            </a:extLst>
          </p:cNvPr>
          <p:cNvSpPr/>
          <p:nvPr/>
        </p:nvSpPr>
        <p:spPr>
          <a:xfrm>
            <a:off x="1095828" y="2816009"/>
            <a:ext cx="10000345" cy="820788"/>
          </a:xfrm>
          <a:prstGeom prst="rect">
            <a:avLst/>
          </a:prstGeom>
          <a:noFill/>
          <a:ln>
            <a:solidFill>
              <a:schemeClr val="accent6">
                <a:lumMod val="75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1C37AE2-2F8A-DC1E-73AC-18D41646F81B}"/>
              </a:ext>
            </a:extLst>
          </p:cNvPr>
          <p:cNvSpPr txBox="1"/>
          <p:nvPr/>
        </p:nvSpPr>
        <p:spPr>
          <a:xfrm>
            <a:off x="999460" y="6411433"/>
            <a:ext cx="8182640" cy="215444"/>
          </a:xfrm>
          <a:prstGeom prst="rect">
            <a:avLst/>
          </a:prstGeom>
          <a:noFill/>
        </p:spPr>
        <p:txBody>
          <a:bodyPr wrap="square" rtlCol="0">
            <a:spAutoFit/>
          </a:bodyPr>
          <a:lstStyle/>
          <a:p>
            <a:r>
              <a:rPr lang="en-US" sz="800" i="1">
                <a:latin typeface="Open Sans" panose="020B0606030504020204" pitchFamily="34" charset="0"/>
                <a:ea typeface="Open Sans" panose="020B0606030504020204" pitchFamily="34" charset="0"/>
                <a:cs typeface="Open Sans" panose="020B0606030504020204" pitchFamily="34" charset="0"/>
              </a:rPr>
              <a:t>*Please review the Lookback and QC Procedures for additional details on the roles and their delineated responsibilities</a:t>
            </a:r>
          </a:p>
        </p:txBody>
      </p:sp>
    </p:spTree>
    <p:extLst>
      <p:ext uri="{BB962C8B-B14F-4D97-AF65-F5344CB8AC3E}">
        <p14:creationId xmlns:p14="http://schemas.microsoft.com/office/powerpoint/2010/main" val="3333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2E903-4E70-6727-7B3B-5CC85EC0F712}"/>
            </a:ext>
          </a:extLst>
        </p:cNvPr>
        <p:cNvGrpSpPr/>
        <p:nvPr/>
      </p:nvGrpSpPr>
      <p:grpSpPr>
        <a:xfrm>
          <a:off x="0" y="0"/>
          <a:ext cx="0" cy="0"/>
          <a:chOff x="0" y="0"/>
          <a:chExt cx="0" cy="0"/>
        </a:xfrm>
      </p:grpSpPr>
      <p:cxnSp>
        <p:nvCxnSpPr>
          <p:cNvPr id="55" name="Connector: Elbow 54">
            <a:extLst>
              <a:ext uri="{FF2B5EF4-FFF2-40B4-BE49-F238E27FC236}">
                <a16:creationId xmlns:a16="http://schemas.microsoft.com/office/drawing/2014/main" id="{5642A4C3-1CBF-5F97-A44C-8BA3D4240241}"/>
              </a:ext>
            </a:extLst>
          </p:cNvPr>
          <p:cNvCxnSpPr>
            <a:cxnSpLocks/>
            <a:stCxn id="19" idx="1"/>
            <a:endCxn id="45" idx="2"/>
          </p:cNvCxnSpPr>
          <p:nvPr/>
        </p:nvCxnSpPr>
        <p:spPr>
          <a:xfrm rot="10800000" flipV="1">
            <a:off x="1974704" y="3127286"/>
            <a:ext cx="4241007" cy="2140539"/>
          </a:xfrm>
          <a:prstGeom prst="bentConnector4">
            <a:avLst>
              <a:gd name="adj1" fmla="val 36835"/>
              <a:gd name="adj2" fmla="val 11068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itle 2">
            <a:extLst>
              <a:ext uri="{FF2B5EF4-FFF2-40B4-BE49-F238E27FC236}">
                <a16:creationId xmlns:a16="http://schemas.microsoft.com/office/drawing/2014/main" id="{FDC847CC-CBE2-DBEE-AEF8-F52AD0F96655}"/>
              </a:ext>
            </a:extLst>
          </p:cNvPr>
          <p:cNvSpPr txBox="1">
            <a:spLocks/>
          </p:cNvSpPr>
          <p:nvPr/>
        </p:nvSpPr>
        <p:spPr bwMode="gray">
          <a:xfrm>
            <a:off x="456741" y="376731"/>
            <a:ext cx="11027416" cy="274020"/>
          </a:xfrm>
          <a:prstGeom prst="rect">
            <a:avLst/>
          </a:prstGeom>
        </p:spPr>
        <p:txBody>
          <a:bodyPr vert="horz" lIns="91440" tIns="45720" rIns="91440" bIns="45720" rtlCol="0" anchor="t" anchorCtr="0">
            <a:noAutofit/>
          </a:bodyPr>
          <a:lstStyle>
            <a:defPPr>
              <a:defRPr lang="en-US"/>
            </a:defPPr>
            <a:lvl1pPr marR="0" lvl="0" indent="0" defTabSz="914400" fontAlgn="auto">
              <a:lnSpc>
                <a:spcPct val="100000"/>
              </a:lnSpc>
              <a:spcBef>
                <a:spcPct val="0"/>
              </a:spcBef>
              <a:spcAft>
                <a:spcPts val="0"/>
              </a:spcAft>
              <a:buClrTx/>
              <a:buSzTx/>
              <a:buFontTx/>
              <a:buNone/>
              <a:tabLst/>
              <a:defRPr kumimoji="0" sz="2000" b="0" i="0" u="none" strike="noStrike" cap="none" spc="0" normalizeH="0" baseline="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Overview of Lookback Process </a:t>
            </a:r>
          </a:p>
        </p:txBody>
      </p:sp>
      <p:sp>
        <p:nvSpPr>
          <p:cNvPr id="2" name="object 4">
            <a:extLst>
              <a:ext uri="{FF2B5EF4-FFF2-40B4-BE49-F238E27FC236}">
                <a16:creationId xmlns:a16="http://schemas.microsoft.com/office/drawing/2014/main" id="{41DB1D69-29E7-77EB-36E5-452983D12CA2}"/>
              </a:ext>
            </a:extLst>
          </p:cNvPr>
          <p:cNvSpPr txBox="1"/>
          <p:nvPr/>
        </p:nvSpPr>
        <p:spPr>
          <a:xfrm>
            <a:off x="590304" y="712644"/>
            <a:ext cx="10835491" cy="512256"/>
          </a:xfrm>
          <a:prstGeom prst="rect">
            <a:avLst/>
          </a:prstGeom>
          <a:noFill/>
          <a:ln>
            <a:noFill/>
          </a:ln>
        </p:spPr>
        <p:txBody>
          <a:bodyPr vert="horz" wrap="square" lIns="0" tIns="0" rIns="0" bIns="0" numCol="1" anchor="t" anchorCtr="0" compatLnSpc="1">
            <a:prstTxWarp prst="textNoShape">
              <a:avLst/>
            </a:prstTxWarp>
            <a:noAutofit/>
          </a:bodyPr>
          <a:lstStyle>
            <a:defPPr>
              <a:defRPr kern="0"/>
            </a:defPPr>
            <a:lvl1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sz="1400" b="0" kern="1200">
                <a:solidFill>
                  <a:srgbClr val="53565A"/>
                </a:solidFill>
                <a:latin typeface="Open Sans"/>
                <a:ea typeface="Open Sans" panose="020B0606030504020204" pitchFamily="34" charset="0"/>
                <a:cs typeface="Open Sans" panose="020B0606030504020204" pitchFamily="34" charset="0"/>
              </a:defRPr>
            </a:lvl1pPr>
            <a:lvl2pPr algn="l" defTabSz="1217613" rtl="0" eaLnBrk="1" fontAlgn="base" hangingPunct="1">
              <a:lnSpc>
                <a:spcPct val="120000"/>
              </a:lnSpc>
              <a:spcBef>
                <a:spcPct val="0"/>
              </a:spcBef>
              <a:spcAft>
                <a:spcPts val="1200"/>
              </a:spcAft>
              <a:buSzPct val="100000"/>
              <a:buFont typeface="Arial" panose="020B0604020202020204" pitchFamily="34" charset="0"/>
              <a:defRPr sz="1000" b="1" kern="1200">
                <a:solidFill>
                  <a:schemeClr val="tx1"/>
                </a:solidFill>
                <a:latin typeface="+mn-lt"/>
                <a:ea typeface="Open Sans" panose="020B0606030504020204" pitchFamily="34" charset="0"/>
                <a:cs typeface="Open Sans" panose="020B0606030504020204" pitchFamily="34" charset="0"/>
              </a:defRPr>
            </a:lvl2pPr>
            <a:lvl3pPr marL="234950" indent="-234950" algn="l" defTabSz="1217613" rtl="0" eaLnBrk="1" fontAlgn="base" hangingPunct="1">
              <a:lnSpc>
                <a:spcPct val="120000"/>
              </a:lnSpc>
              <a:spcBef>
                <a:spcPct val="0"/>
              </a:spcBef>
              <a:spcAft>
                <a:spcPts val="1200"/>
              </a:spcAft>
              <a:buSzPct val="100000"/>
              <a:buFont typeface="Arial" panose="020B060402020202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3pPr>
            <a:lvl4pPr marL="474663" indent="-234950" algn="l" defTabSz="1217613"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4pPr>
            <a:lvl5pPr marL="709613" indent="-234950" algn="l" defTabSz="1063625" rtl="0" eaLnBrk="1" fontAlgn="base" hangingPunct="1">
              <a:lnSpc>
                <a:spcPct val="120000"/>
              </a:lnSpc>
              <a:spcBef>
                <a:spcPct val="0"/>
              </a:spcBef>
              <a:spcAft>
                <a:spcPts val="1200"/>
              </a:spcAft>
              <a:buSzPct val="100000"/>
              <a:buFont typeface="Verdana" panose="020B0604030504040204" pitchFamily="34" charset="0"/>
              <a:buChar char="−"/>
              <a:defRPr sz="1000" kern="1200">
                <a:solidFill>
                  <a:schemeClr val="tx1"/>
                </a:solidFill>
                <a:latin typeface="+mn-lt"/>
                <a:ea typeface="Open Sans" panose="020B0606030504020204" pitchFamily="34" charset="0"/>
                <a:cs typeface="Open Sans" panose="020B0606030504020204" pitchFamily="34" charset="0"/>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7613" rtl="0" eaLnBrk="1" fontAlgn="base" latinLnBrk="0" hangingPunct="1">
              <a:lnSpc>
                <a:spcPct val="120000"/>
              </a:lnSpc>
              <a:spcBef>
                <a:spcPct val="0"/>
              </a:spcBef>
              <a:spcAft>
                <a:spcPts val="600"/>
              </a:spcAft>
              <a:buClrTx/>
              <a:buSzPct val="100000"/>
              <a:buFont typeface="Arial" panose="020B0604020202020204" pitchFamily="34" charset="0"/>
              <a:buNone/>
              <a:tabLst/>
              <a:defRPr/>
            </a:pPr>
            <a:r>
              <a:rPr kumimoji="0" lang="en-US" sz="1400" b="0" i="0" u="none" strike="noStrike" kern="1200" cap="none" spc="0" normalizeH="0" baseline="0" noProof="0">
                <a:ln>
                  <a:noFill/>
                </a:ln>
                <a:solidFill>
                  <a:schemeClr val="accent6">
                    <a:lumMod val="5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Below is a general overview of the Lookback Review Process  </a:t>
            </a:r>
          </a:p>
        </p:txBody>
      </p:sp>
      <p:sp>
        <p:nvSpPr>
          <p:cNvPr id="5" name="Slide Number Placeholder 1">
            <a:extLst>
              <a:ext uri="{FF2B5EF4-FFF2-40B4-BE49-F238E27FC236}">
                <a16:creationId xmlns:a16="http://schemas.microsoft.com/office/drawing/2014/main" id="{97011F75-5FA6-9CDF-67F0-661D3FE2FE04}"/>
              </a:ext>
            </a:extLst>
          </p:cNvPr>
          <p:cNvSpPr txBox="1">
            <a:spLocks/>
          </p:cNvSpPr>
          <p:nvPr/>
        </p:nvSpPr>
        <p:spPr>
          <a:xfrm>
            <a:off x="456741" y="6208335"/>
            <a:ext cx="406400" cy="274320"/>
          </a:xfrm>
          <a:prstGeom prst="rect">
            <a:avLst/>
          </a:prstGeom>
        </p:spPr>
        <p:txBody>
          <a:bodyPr vert="horz" lIns="0" tIns="0" rIns="0" bIns="45713" rtlCol="0" anchor="ctr"/>
          <a:lstStyle>
            <a:defPPr>
              <a:defRPr lang="en-US"/>
            </a:defPPr>
            <a:lvl1pPr marL="0" algn="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5</a:t>
            </a:r>
          </a:p>
        </p:txBody>
      </p:sp>
      <p:graphicFrame>
        <p:nvGraphicFramePr>
          <p:cNvPr id="6" name="Table 5">
            <a:extLst>
              <a:ext uri="{FF2B5EF4-FFF2-40B4-BE49-F238E27FC236}">
                <a16:creationId xmlns:a16="http://schemas.microsoft.com/office/drawing/2014/main" id="{27B2ED28-9124-C600-1418-83C0E240FF73}"/>
              </a:ext>
            </a:extLst>
          </p:cNvPr>
          <p:cNvGraphicFramePr>
            <a:graphicFrameLocks noGrp="1"/>
          </p:cNvGraphicFramePr>
          <p:nvPr>
            <p:extLst>
              <p:ext uri="{D42A27DB-BD31-4B8C-83A1-F6EECF244321}">
                <p14:modId xmlns:p14="http://schemas.microsoft.com/office/powerpoint/2010/main" val="3384158306"/>
              </p:ext>
            </p:extLst>
          </p:nvPr>
        </p:nvGraphicFramePr>
        <p:xfrm>
          <a:off x="659940" y="1135977"/>
          <a:ext cx="10835492" cy="4856480"/>
        </p:xfrm>
        <a:graphic>
          <a:graphicData uri="http://schemas.openxmlformats.org/drawingml/2006/table">
            <a:tbl>
              <a:tblPr firstRow="1" bandRow="1">
                <a:tableStyleId>{5C22544A-7EE6-4342-B048-85BDC9FD1C3A}</a:tableStyleId>
              </a:tblPr>
              <a:tblGrid>
                <a:gridCol w="2708873">
                  <a:extLst>
                    <a:ext uri="{9D8B030D-6E8A-4147-A177-3AD203B41FA5}">
                      <a16:colId xmlns:a16="http://schemas.microsoft.com/office/drawing/2014/main" val="3890753267"/>
                    </a:ext>
                  </a:extLst>
                </a:gridCol>
                <a:gridCol w="2708873">
                  <a:extLst>
                    <a:ext uri="{9D8B030D-6E8A-4147-A177-3AD203B41FA5}">
                      <a16:colId xmlns:a16="http://schemas.microsoft.com/office/drawing/2014/main" val="1832019228"/>
                    </a:ext>
                  </a:extLst>
                </a:gridCol>
                <a:gridCol w="2708873">
                  <a:extLst>
                    <a:ext uri="{9D8B030D-6E8A-4147-A177-3AD203B41FA5}">
                      <a16:colId xmlns:a16="http://schemas.microsoft.com/office/drawing/2014/main" val="4184935887"/>
                    </a:ext>
                  </a:extLst>
                </a:gridCol>
                <a:gridCol w="2708873">
                  <a:extLst>
                    <a:ext uri="{9D8B030D-6E8A-4147-A177-3AD203B41FA5}">
                      <a16:colId xmlns:a16="http://schemas.microsoft.com/office/drawing/2014/main" val="4066418115"/>
                    </a:ext>
                  </a:extLst>
                </a:gridCol>
              </a:tblGrid>
              <a:tr h="370840">
                <a:tc>
                  <a:txBody>
                    <a:bodyPr/>
                    <a:lstStyle/>
                    <a:p>
                      <a:pPr algn="ct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L1 Investigator</a:t>
                      </a:r>
                    </a:p>
                    <a:p>
                      <a:pPr algn="ct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(Offshore)</a:t>
                      </a:r>
                    </a:p>
                  </a:txBody>
                  <a:tcPr>
                    <a:lnB w="38100" cmpd="sng">
                      <a:noFill/>
                    </a:lnB>
                    <a:solidFill>
                      <a:schemeClr val="accent6"/>
                    </a:solidFill>
                  </a:tcPr>
                </a:tc>
                <a:tc>
                  <a:txBody>
                    <a:bodyPr/>
                    <a:lstStyle/>
                    <a:p>
                      <a:pPr algn="ct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L1 QC</a:t>
                      </a:r>
                    </a:p>
                    <a:p>
                      <a:pPr algn="ct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(Offshore)</a:t>
                      </a:r>
                    </a:p>
                  </a:txBody>
                  <a:tcPr>
                    <a:lnB w="38100" cmpd="sng">
                      <a:noFill/>
                    </a:lnB>
                    <a:solidFill>
                      <a:schemeClr val="accent6"/>
                    </a:solidFill>
                  </a:tcPr>
                </a:tc>
                <a:tc>
                  <a:txBody>
                    <a:bodyPr/>
                    <a:lstStyle/>
                    <a:p>
                      <a:pPr algn="ct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L2 QC**</a:t>
                      </a:r>
                    </a:p>
                    <a:p>
                      <a:pPr algn="ct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(Onshore)</a:t>
                      </a:r>
                    </a:p>
                  </a:txBody>
                  <a:tcPr>
                    <a:lnB w="38100" cmpd="sng">
                      <a:noFill/>
                    </a:lnB>
                    <a:solidFill>
                      <a:schemeClr val="accent6"/>
                    </a:solidFill>
                  </a:tcPr>
                </a:tc>
                <a:tc>
                  <a:txBody>
                    <a:bodyPr/>
                    <a:lstStyle/>
                    <a:p>
                      <a:pPr algn="ct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Green Dot FIU</a:t>
                      </a:r>
                    </a:p>
                    <a:p>
                      <a:pPr algn="ctr"/>
                      <a:r>
                        <a:rPr lang="en-US" sz="1200">
                          <a:solidFill>
                            <a:schemeClr val="bg1"/>
                          </a:solidFill>
                          <a:latin typeface="Open Sans" panose="020B0606030504020204" pitchFamily="34" charset="0"/>
                          <a:ea typeface="Open Sans" panose="020B0606030504020204" pitchFamily="34" charset="0"/>
                          <a:cs typeface="Open Sans" panose="020B0606030504020204" pitchFamily="34" charset="0"/>
                        </a:rPr>
                        <a:t>(Weekly SAR committee)</a:t>
                      </a:r>
                    </a:p>
                  </a:txBody>
                  <a:tcPr>
                    <a:lnB w="38100" cmpd="sng">
                      <a:noFill/>
                    </a:lnB>
                    <a:solidFill>
                      <a:schemeClr val="accent6"/>
                    </a:solidFill>
                  </a:tcPr>
                </a:tc>
                <a:extLst>
                  <a:ext uri="{0D108BD9-81ED-4DB2-BD59-A6C34878D82A}">
                    <a16:rowId xmlns:a16="http://schemas.microsoft.com/office/drawing/2014/main" val="278980809"/>
                  </a:ext>
                </a:extLst>
              </a:tr>
              <a:tr h="3657600">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05172002"/>
                  </a:ext>
                </a:extLst>
              </a:tr>
              <a:tr h="370840">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1105377"/>
                  </a:ext>
                </a:extLst>
              </a:tr>
              <a:tr h="370840">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a:solidFill>
                          <a:schemeClr val="tx1"/>
                        </a:solidFill>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101736"/>
                  </a:ext>
                </a:extLst>
              </a:tr>
            </a:tbl>
          </a:graphicData>
        </a:graphic>
      </p:graphicFrame>
      <p:sp>
        <p:nvSpPr>
          <p:cNvPr id="7" name="Rectangle 6">
            <a:extLst>
              <a:ext uri="{FF2B5EF4-FFF2-40B4-BE49-F238E27FC236}">
                <a16:creationId xmlns:a16="http://schemas.microsoft.com/office/drawing/2014/main" id="{60316B1A-CC28-0A93-6CCD-F71E3A417551}"/>
              </a:ext>
            </a:extLst>
          </p:cNvPr>
          <p:cNvSpPr/>
          <p:nvPr/>
        </p:nvSpPr>
        <p:spPr>
          <a:xfrm>
            <a:off x="991382" y="1835337"/>
            <a:ext cx="1966641" cy="1109337"/>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1. Conduct Case Review*:</a:t>
            </a:r>
          </a:p>
          <a:p>
            <a:pPr marL="171450" marR="0" lvl="0" indent="-171450" algn="l" defTabSz="45713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Review alerted transactions</a:t>
            </a:r>
          </a:p>
          <a:p>
            <a:pPr marL="171450" marR="0" lvl="0" indent="-171450" algn="l" defTabSz="45713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Review customer CIP information</a:t>
            </a:r>
          </a:p>
          <a:p>
            <a:pPr marL="171450" marR="0" lvl="0" indent="-171450" algn="l" defTabSz="45713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Conduct due diligence and screening</a:t>
            </a:r>
          </a:p>
        </p:txBody>
      </p:sp>
      <p:sp>
        <p:nvSpPr>
          <p:cNvPr id="12" name="Rectangle 11">
            <a:extLst>
              <a:ext uri="{FF2B5EF4-FFF2-40B4-BE49-F238E27FC236}">
                <a16:creationId xmlns:a16="http://schemas.microsoft.com/office/drawing/2014/main" id="{E7002A56-4849-EB4C-85A5-B9CBD5C88332}"/>
              </a:ext>
            </a:extLst>
          </p:cNvPr>
          <p:cNvSpPr/>
          <p:nvPr/>
        </p:nvSpPr>
        <p:spPr>
          <a:xfrm>
            <a:off x="3615887" y="1794373"/>
            <a:ext cx="2062603" cy="647338"/>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3. Conduct QC of </a:t>
            </a:r>
            <a:r>
              <a:rPr lang="en-US" sz="1000" b="1">
                <a:solidFill>
                  <a:srgbClr val="000000"/>
                </a:solidFill>
                <a:latin typeface="Open Sans" panose="020B0606030504020204" pitchFamily="34" charset="0"/>
                <a:ea typeface="Open Sans" panose="020B0606030504020204" pitchFamily="34" charset="0"/>
                <a:cs typeface="Open Sans" panose="020B0606030504020204" pitchFamily="34" charset="0"/>
              </a:rPr>
              <a:t>decision </a:t>
            </a: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write ups/narrative</a:t>
            </a:r>
          </a:p>
        </p:txBody>
      </p:sp>
      <p:sp>
        <p:nvSpPr>
          <p:cNvPr id="14" name="Rectangle 13">
            <a:extLst>
              <a:ext uri="{FF2B5EF4-FFF2-40B4-BE49-F238E27FC236}">
                <a16:creationId xmlns:a16="http://schemas.microsoft.com/office/drawing/2014/main" id="{0513F5FE-8C47-174D-CF3E-4C05593BE4DE}"/>
              </a:ext>
            </a:extLst>
          </p:cNvPr>
          <p:cNvSpPr/>
          <p:nvPr/>
        </p:nvSpPr>
        <p:spPr>
          <a:xfrm>
            <a:off x="991382" y="3193834"/>
            <a:ext cx="1966641" cy="1330095"/>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2. Determine if activity is potentially suspicious:</a:t>
            </a:r>
          </a:p>
          <a:p>
            <a:pPr marL="171450" marR="0" lvl="0" indent="-171450" algn="l" defTabSz="45713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For each rule, provide write up</a:t>
            </a:r>
          </a:p>
          <a:p>
            <a:pPr marL="171450" marR="0" lvl="0" indent="-171450" algn="l" defTabSz="45713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If investigation determines activity to be suspicious, provide SAR write up/narrative</a:t>
            </a:r>
          </a:p>
        </p:txBody>
      </p:sp>
      <p:sp>
        <p:nvSpPr>
          <p:cNvPr id="16" name="Diamond 15">
            <a:extLst>
              <a:ext uri="{FF2B5EF4-FFF2-40B4-BE49-F238E27FC236}">
                <a16:creationId xmlns:a16="http://schemas.microsoft.com/office/drawing/2014/main" id="{AF2FDF1E-2180-5138-AFE7-27F3361912BD}"/>
              </a:ext>
            </a:extLst>
          </p:cNvPr>
          <p:cNvSpPr/>
          <p:nvPr/>
        </p:nvSpPr>
        <p:spPr>
          <a:xfrm>
            <a:off x="3613475" y="2929939"/>
            <a:ext cx="2062603" cy="913129"/>
          </a:xfrm>
          <a:prstGeom prst="diamond">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4. Determine if edits/ corrections are needed</a:t>
            </a:r>
          </a:p>
        </p:txBody>
      </p:sp>
      <p:sp>
        <p:nvSpPr>
          <p:cNvPr id="17" name="Rectangle 16">
            <a:extLst>
              <a:ext uri="{FF2B5EF4-FFF2-40B4-BE49-F238E27FC236}">
                <a16:creationId xmlns:a16="http://schemas.microsoft.com/office/drawing/2014/main" id="{EDF76DF2-7675-7B4C-1725-B27955C96EF6}"/>
              </a:ext>
            </a:extLst>
          </p:cNvPr>
          <p:cNvSpPr/>
          <p:nvPr/>
        </p:nvSpPr>
        <p:spPr>
          <a:xfrm>
            <a:off x="6330912" y="1811718"/>
            <a:ext cx="1966641" cy="647338"/>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5. Conduct Quality Control (QC) of </a:t>
            </a:r>
            <a:r>
              <a:rPr lang="en-US" sz="1000" b="1">
                <a:solidFill>
                  <a:srgbClr val="000000"/>
                </a:solidFill>
                <a:latin typeface="Open Sans" panose="020B0606030504020204" pitchFamily="34" charset="0"/>
                <a:ea typeface="Open Sans" panose="020B0606030504020204" pitchFamily="34" charset="0"/>
                <a:cs typeface="Open Sans" panose="020B0606030504020204" pitchFamily="34" charset="0"/>
              </a:rPr>
              <a:t>decision </a:t>
            </a: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write-ups / narrative</a:t>
            </a:r>
          </a:p>
        </p:txBody>
      </p:sp>
      <p:sp>
        <p:nvSpPr>
          <p:cNvPr id="19" name="Diamond 18">
            <a:extLst>
              <a:ext uri="{FF2B5EF4-FFF2-40B4-BE49-F238E27FC236}">
                <a16:creationId xmlns:a16="http://schemas.microsoft.com/office/drawing/2014/main" id="{89D35A39-F84A-FFCE-90D2-DA9E412C0F51}"/>
              </a:ext>
            </a:extLst>
          </p:cNvPr>
          <p:cNvSpPr/>
          <p:nvPr/>
        </p:nvSpPr>
        <p:spPr>
          <a:xfrm>
            <a:off x="6215710" y="2670722"/>
            <a:ext cx="2194560" cy="913129"/>
          </a:xfrm>
          <a:prstGeom prst="diamond">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6. Determine if edits / corrections are needed</a:t>
            </a:r>
          </a:p>
        </p:txBody>
      </p:sp>
      <p:sp>
        <p:nvSpPr>
          <p:cNvPr id="21" name="Diamond 20">
            <a:extLst>
              <a:ext uri="{FF2B5EF4-FFF2-40B4-BE49-F238E27FC236}">
                <a16:creationId xmlns:a16="http://schemas.microsoft.com/office/drawing/2014/main" id="{3887AA7F-F78E-549E-559A-9AD84B351D44}"/>
              </a:ext>
            </a:extLst>
          </p:cNvPr>
          <p:cNvSpPr/>
          <p:nvPr/>
        </p:nvSpPr>
        <p:spPr>
          <a:xfrm>
            <a:off x="6180432" y="3958859"/>
            <a:ext cx="2265115" cy="913129"/>
          </a:xfrm>
          <a:prstGeom prst="diamond">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7. Determine if SAR is recommended</a:t>
            </a:r>
          </a:p>
        </p:txBody>
      </p:sp>
      <p:sp>
        <p:nvSpPr>
          <p:cNvPr id="22" name="Rectangle 21">
            <a:extLst>
              <a:ext uri="{FF2B5EF4-FFF2-40B4-BE49-F238E27FC236}">
                <a16:creationId xmlns:a16="http://schemas.microsoft.com/office/drawing/2014/main" id="{E6755E4C-806E-F420-B1A2-317FFC497902}"/>
              </a:ext>
            </a:extLst>
          </p:cNvPr>
          <p:cNvSpPr/>
          <p:nvPr/>
        </p:nvSpPr>
        <p:spPr>
          <a:xfrm>
            <a:off x="9219205" y="1876608"/>
            <a:ext cx="1787708" cy="750898"/>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8a. Review SAR recommendation </a:t>
            </a:r>
          </a:p>
        </p:txBody>
      </p:sp>
      <p:sp>
        <p:nvSpPr>
          <p:cNvPr id="23" name="Rectangle 22">
            <a:extLst>
              <a:ext uri="{FF2B5EF4-FFF2-40B4-BE49-F238E27FC236}">
                <a16:creationId xmlns:a16="http://schemas.microsoft.com/office/drawing/2014/main" id="{A0957AC2-02C8-60AF-5F98-8CCCB08139F8}"/>
              </a:ext>
            </a:extLst>
          </p:cNvPr>
          <p:cNvSpPr/>
          <p:nvPr/>
        </p:nvSpPr>
        <p:spPr>
          <a:xfrm>
            <a:off x="6330912" y="5258973"/>
            <a:ext cx="1966641" cy="638403"/>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8. Close case and record final disposition</a:t>
            </a:r>
          </a:p>
        </p:txBody>
      </p:sp>
      <p:cxnSp>
        <p:nvCxnSpPr>
          <p:cNvPr id="25" name="Straight Arrow Connector 24">
            <a:extLst>
              <a:ext uri="{FF2B5EF4-FFF2-40B4-BE49-F238E27FC236}">
                <a16:creationId xmlns:a16="http://schemas.microsoft.com/office/drawing/2014/main" id="{052CE664-BA8B-DBD5-4024-D757E78CAB85}"/>
              </a:ext>
            </a:extLst>
          </p:cNvPr>
          <p:cNvCxnSpPr>
            <a:stCxn id="7" idx="2"/>
            <a:endCxn id="14" idx="0"/>
          </p:cNvCxnSpPr>
          <p:nvPr/>
        </p:nvCxnSpPr>
        <p:spPr>
          <a:xfrm>
            <a:off x="1974703" y="2944674"/>
            <a:ext cx="0" cy="24916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5956049-F504-E482-6677-C693B8C267CE}"/>
              </a:ext>
            </a:extLst>
          </p:cNvPr>
          <p:cNvSpPr/>
          <p:nvPr/>
        </p:nvSpPr>
        <p:spPr>
          <a:xfrm>
            <a:off x="863141" y="6062078"/>
            <a:ext cx="8713996" cy="292513"/>
          </a:xfrm>
          <a:prstGeom prst="rect">
            <a:avLst/>
          </a:prstGeom>
          <a:noFill/>
        </p:spPr>
        <p:txBody>
          <a:bodyPr wrap="square" rtlCol="0">
            <a:spAutoFit/>
          </a:bodyPr>
          <a:lstStyle/>
          <a:p>
            <a:r>
              <a:rPr lang="en-US" sz="800" i="1">
                <a:solidFill>
                  <a:schemeClr val="tx1"/>
                </a:solidFill>
                <a:latin typeface="Open Sans" panose="020B0606030504020204" pitchFamily="34" charset="0"/>
                <a:ea typeface="Open Sans" panose="020B0606030504020204" pitchFamily="34" charset="0"/>
                <a:cs typeface="Open Sans" panose="020B0606030504020204" pitchFamily="34" charset="0"/>
              </a:rPr>
              <a:t>* If the Customer has been subject to a previous SAR, the case will be reviewed by an onshore (US) resource</a:t>
            </a:r>
          </a:p>
          <a:p>
            <a:r>
              <a:rPr lang="en-US" sz="800" i="1">
                <a:solidFill>
                  <a:schemeClr val="tx1"/>
                </a:solidFill>
                <a:latin typeface="Open Sans" panose="020B0606030504020204" pitchFamily="34" charset="0"/>
                <a:ea typeface="Open Sans" panose="020B0606030504020204" pitchFamily="34" charset="0"/>
                <a:cs typeface="Open Sans" panose="020B0606030504020204" pitchFamily="34" charset="0"/>
              </a:rPr>
              <a:t>** Expected to be 100% QC at commencement of Lookback. Will shift to sample-based QC for non-suspicious activity</a:t>
            </a:r>
          </a:p>
        </p:txBody>
      </p:sp>
      <p:cxnSp>
        <p:nvCxnSpPr>
          <p:cNvPr id="33" name="Connector: Elbow 32">
            <a:extLst>
              <a:ext uri="{FF2B5EF4-FFF2-40B4-BE49-F238E27FC236}">
                <a16:creationId xmlns:a16="http://schemas.microsoft.com/office/drawing/2014/main" id="{E550DE6A-AD65-C85D-CE6F-CA8BFAE67A84}"/>
              </a:ext>
            </a:extLst>
          </p:cNvPr>
          <p:cNvCxnSpPr>
            <a:cxnSpLocks/>
            <a:stCxn id="14" idx="3"/>
            <a:endCxn id="12" idx="1"/>
          </p:cNvCxnSpPr>
          <p:nvPr/>
        </p:nvCxnSpPr>
        <p:spPr>
          <a:xfrm flipV="1">
            <a:off x="2958023" y="2118042"/>
            <a:ext cx="657864" cy="1740840"/>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88DE79-FC83-AA00-61CD-916900B4A7E2}"/>
              </a:ext>
            </a:extLst>
          </p:cNvPr>
          <p:cNvCxnSpPr>
            <a:cxnSpLocks/>
            <a:stCxn id="12" idx="2"/>
            <a:endCxn id="16" idx="0"/>
          </p:cNvCxnSpPr>
          <p:nvPr/>
        </p:nvCxnSpPr>
        <p:spPr>
          <a:xfrm flipH="1">
            <a:off x="4644777" y="2441711"/>
            <a:ext cx="2412" cy="4882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E2A2C515-4A6B-D7FA-1102-856D6370F855}"/>
              </a:ext>
            </a:extLst>
          </p:cNvPr>
          <p:cNvCxnSpPr>
            <a:cxnSpLocks/>
            <a:stCxn id="16" idx="3"/>
            <a:endCxn id="17" idx="1"/>
          </p:cNvCxnSpPr>
          <p:nvPr/>
        </p:nvCxnSpPr>
        <p:spPr>
          <a:xfrm flipV="1">
            <a:off x="5676078" y="2135387"/>
            <a:ext cx="654834" cy="1251117"/>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4CD2F42-DE3C-ACA0-2FF3-53D8CDA73FF8}"/>
              </a:ext>
            </a:extLst>
          </p:cNvPr>
          <p:cNvSpPr/>
          <p:nvPr/>
        </p:nvSpPr>
        <p:spPr>
          <a:xfrm>
            <a:off x="991382" y="4773089"/>
            <a:ext cx="1966641" cy="494737"/>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4a. Update Case based on feedback</a:t>
            </a:r>
            <a:endPar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cxnSp>
        <p:nvCxnSpPr>
          <p:cNvPr id="46" name="Connector: Elbow 45">
            <a:extLst>
              <a:ext uri="{FF2B5EF4-FFF2-40B4-BE49-F238E27FC236}">
                <a16:creationId xmlns:a16="http://schemas.microsoft.com/office/drawing/2014/main" id="{D1771137-37AD-5E1B-06AB-36A03CF66944}"/>
              </a:ext>
            </a:extLst>
          </p:cNvPr>
          <p:cNvCxnSpPr>
            <a:cxnSpLocks/>
            <a:stCxn id="16" idx="2"/>
            <a:endCxn id="45" idx="2"/>
          </p:cNvCxnSpPr>
          <p:nvPr/>
        </p:nvCxnSpPr>
        <p:spPr>
          <a:xfrm rot="5400000">
            <a:off x="2597361" y="3220410"/>
            <a:ext cx="1424758" cy="2670074"/>
          </a:xfrm>
          <a:prstGeom prst="bentConnector3">
            <a:avLst>
              <a:gd name="adj1" fmla="val 116045"/>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AEF5D277-8805-C88C-0D88-AD2E82C82E98}"/>
              </a:ext>
            </a:extLst>
          </p:cNvPr>
          <p:cNvCxnSpPr>
            <a:cxnSpLocks/>
            <a:stCxn id="45" idx="3"/>
            <a:endCxn id="12" idx="1"/>
          </p:cNvCxnSpPr>
          <p:nvPr/>
        </p:nvCxnSpPr>
        <p:spPr>
          <a:xfrm flipV="1">
            <a:off x="2958023" y="2118042"/>
            <a:ext cx="657864" cy="2902416"/>
          </a:xfrm>
          <a:prstGeom prst="bentConnector3">
            <a:avLst>
              <a:gd name="adj1" fmla="val 74614"/>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7A77139-8B85-BD5B-19C7-9E8C6AA0CBB1}"/>
              </a:ext>
            </a:extLst>
          </p:cNvPr>
          <p:cNvCxnSpPr>
            <a:cxnSpLocks/>
            <a:stCxn id="17" idx="2"/>
            <a:endCxn id="19" idx="0"/>
          </p:cNvCxnSpPr>
          <p:nvPr/>
        </p:nvCxnSpPr>
        <p:spPr>
          <a:xfrm flipH="1">
            <a:off x="7312990" y="2459056"/>
            <a:ext cx="1243" cy="211666"/>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616BC21C-4ACB-8A1B-B5EF-FF94FAD3530A}"/>
              </a:ext>
            </a:extLst>
          </p:cNvPr>
          <p:cNvCxnSpPr>
            <a:cxnSpLocks/>
            <a:stCxn id="19" idx="2"/>
            <a:endCxn id="21" idx="0"/>
          </p:cNvCxnSpPr>
          <p:nvPr/>
        </p:nvCxnSpPr>
        <p:spPr>
          <a:xfrm>
            <a:off x="7312990" y="3583851"/>
            <a:ext cx="0" cy="37500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15F5F8D2-A77E-4B6F-A932-500BE9366D02}"/>
              </a:ext>
            </a:extLst>
          </p:cNvPr>
          <p:cNvCxnSpPr>
            <a:cxnSpLocks/>
            <a:stCxn id="21" idx="3"/>
            <a:endCxn id="22" idx="0"/>
          </p:cNvCxnSpPr>
          <p:nvPr/>
        </p:nvCxnSpPr>
        <p:spPr>
          <a:xfrm flipV="1">
            <a:off x="8445547" y="1876608"/>
            <a:ext cx="1667512" cy="2538816"/>
          </a:xfrm>
          <a:prstGeom prst="bentConnector4">
            <a:avLst>
              <a:gd name="adj1" fmla="val 23198"/>
              <a:gd name="adj2" fmla="val 109004"/>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504388DB-A5A3-8483-525C-FF3AF4336B16}"/>
              </a:ext>
            </a:extLst>
          </p:cNvPr>
          <p:cNvSpPr/>
          <p:nvPr/>
        </p:nvSpPr>
        <p:spPr>
          <a:xfrm>
            <a:off x="4437658" y="4374002"/>
            <a:ext cx="406400" cy="2653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13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Yes</a:t>
            </a:r>
          </a:p>
        </p:txBody>
      </p:sp>
      <p:sp>
        <p:nvSpPr>
          <p:cNvPr id="94" name="Rectangle 93">
            <a:extLst>
              <a:ext uri="{FF2B5EF4-FFF2-40B4-BE49-F238E27FC236}">
                <a16:creationId xmlns:a16="http://schemas.microsoft.com/office/drawing/2014/main" id="{AFAA8116-CCD2-F87F-E251-D01151EBBA70}"/>
              </a:ext>
            </a:extLst>
          </p:cNvPr>
          <p:cNvSpPr/>
          <p:nvPr/>
        </p:nvSpPr>
        <p:spPr>
          <a:xfrm>
            <a:off x="7140042" y="3614213"/>
            <a:ext cx="406400" cy="2101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13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No</a:t>
            </a:r>
          </a:p>
        </p:txBody>
      </p:sp>
      <p:sp>
        <p:nvSpPr>
          <p:cNvPr id="101" name="Rectangle 100">
            <a:extLst>
              <a:ext uri="{FF2B5EF4-FFF2-40B4-BE49-F238E27FC236}">
                <a16:creationId xmlns:a16="http://schemas.microsoft.com/office/drawing/2014/main" id="{2337ED93-20D0-9511-C99E-9574F879B811}"/>
              </a:ext>
            </a:extLst>
          </p:cNvPr>
          <p:cNvSpPr/>
          <p:nvPr/>
        </p:nvSpPr>
        <p:spPr>
          <a:xfrm>
            <a:off x="8865918" y="3930215"/>
            <a:ext cx="406400" cy="265395"/>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13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Yes</a:t>
            </a:r>
          </a:p>
        </p:txBody>
      </p:sp>
      <p:sp>
        <p:nvSpPr>
          <p:cNvPr id="107" name="Diamond 106">
            <a:extLst>
              <a:ext uri="{FF2B5EF4-FFF2-40B4-BE49-F238E27FC236}">
                <a16:creationId xmlns:a16="http://schemas.microsoft.com/office/drawing/2014/main" id="{AC3155D0-F526-C91A-AE55-735A2482D3BC}"/>
              </a:ext>
            </a:extLst>
          </p:cNvPr>
          <p:cNvSpPr/>
          <p:nvPr/>
        </p:nvSpPr>
        <p:spPr>
          <a:xfrm>
            <a:off x="9081757" y="3199571"/>
            <a:ext cx="2062603" cy="913129"/>
          </a:xfrm>
          <a:prstGeom prst="diamond">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8b. Determine if SAR should be filed</a:t>
            </a:r>
          </a:p>
        </p:txBody>
      </p:sp>
      <p:cxnSp>
        <p:nvCxnSpPr>
          <p:cNvPr id="129" name="Connector: Elbow 128">
            <a:extLst>
              <a:ext uri="{FF2B5EF4-FFF2-40B4-BE49-F238E27FC236}">
                <a16:creationId xmlns:a16="http://schemas.microsoft.com/office/drawing/2014/main" id="{8A0A51DB-4C26-6310-DD21-D88C3223E785}"/>
              </a:ext>
            </a:extLst>
          </p:cNvPr>
          <p:cNvCxnSpPr>
            <a:cxnSpLocks/>
            <a:stCxn id="107" idx="3"/>
            <a:endCxn id="23" idx="2"/>
          </p:cNvCxnSpPr>
          <p:nvPr/>
        </p:nvCxnSpPr>
        <p:spPr>
          <a:xfrm flipH="1">
            <a:off x="7314233" y="3656136"/>
            <a:ext cx="3830127" cy="2241240"/>
          </a:xfrm>
          <a:prstGeom prst="bentConnector4">
            <a:avLst>
              <a:gd name="adj1" fmla="val -5968"/>
              <a:gd name="adj2" fmla="val 1102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4C6B3F6D-AEE0-4129-1676-F7650270B0D4}"/>
              </a:ext>
            </a:extLst>
          </p:cNvPr>
          <p:cNvSpPr/>
          <p:nvPr/>
        </p:nvSpPr>
        <p:spPr>
          <a:xfrm>
            <a:off x="11105899" y="4536033"/>
            <a:ext cx="376713" cy="265395"/>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13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No</a:t>
            </a:r>
          </a:p>
        </p:txBody>
      </p:sp>
      <p:sp>
        <p:nvSpPr>
          <p:cNvPr id="137" name="Rectangle 136">
            <a:extLst>
              <a:ext uri="{FF2B5EF4-FFF2-40B4-BE49-F238E27FC236}">
                <a16:creationId xmlns:a16="http://schemas.microsoft.com/office/drawing/2014/main" id="{D4221E5D-6B05-05A7-4E9B-17B995C0001D}"/>
              </a:ext>
            </a:extLst>
          </p:cNvPr>
          <p:cNvSpPr/>
          <p:nvPr/>
        </p:nvSpPr>
        <p:spPr>
          <a:xfrm>
            <a:off x="9222858" y="4659981"/>
            <a:ext cx="1787708" cy="430390"/>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8e. File SAR within 30 days of identification</a:t>
            </a:r>
          </a:p>
        </p:txBody>
      </p:sp>
      <p:cxnSp>
        <p:nvCxnSpPr>
          <p:cNvPr id="140" name="Straight Arrow Connector 139">
            <a:extLst>
              <a:ext uri="{FF2B5EF4-FFF2-40B4-BE49-F238E27FC236}">
                <a16:creationId xmlns:a16="http://schemas.microsoft.com/office/drawing/2014/main" id="{68F35A26-6ADE-D6DF-A956-4DA2B13C1429}"/>
              </a:ext>
            </a:extLst>
          </p:cNvPr>
          <p:cNvCxnSpPr>
            <a:cxnSpLocks/>
            <a:endCxn id="107" idx="0"/>
          </p:cNvCxnSpPr>
          <p:nvPr/>
        </p:nvCxnSpPr>
        <p:spPr>
          <a:xfrm>
            <a:off x="10113059" y="2648390"/>
            <a:ext cx="0" cy="5511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7AB5DC5-7B3F-8EF2-CB64-FDFBF927197B}"/>
              </a:ext>
            </a:extLst>
          </p:cNvPr>
          <p:cNvCxnSpPr>
            <a:cxnSpLocks/>
            <a:stCxn id="107" idx="2"/>
            <a:endCxn id="137" idx="0"/>
          </p:cNvCxnSpPr>
          <p:nvPr/>
        </p:nvCxnSpPr>
        <p:spPr>
          <a:xfrm>
            <a:off x="10113059" y="4112700"/>
            <a:ext cx="3653" cy="547281"/>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166FDD73-C79E-4F74-4BBD-1328F9DE6A11}"/>
              </a:ext>
            </a:extLst>
          </p:cNvPr>
          <p:cNvCxnSpPr>
            <a:cxnSpLocks/>
            <a:stCxn id="137" idx="2"/>
            <a:endCxn id="23" idx="3"/>
          </p:cNvCxnSpPr>
          <p:nvPr/>
        </p:nvCxnSpPr>
        <p:spPr>
          <a:xfrm rot="5400000">
            <a:off x="8963231" y="4424694"/>
            <a:ext cx="487804" cy="1819159"/>
          </a:xfrm>
          <a:prstGeom prst="bent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DC59DE8C-EBBE-CDEC-89C5-1D5C43C9EDA9}"/>
              </a:ext>
            </a:extLst>
          </p:cNvPr>
          <p:cNvSpPr/>
          <p:nvPr/>
        </p:nvSpPr>
        <p:spPr>
          <a:xfrm>
            <a:off x="9908672" y="4199455"/>
            <a:ext cx="406400" cy="265395"/>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13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Yes</a:t>
            </a:r>
          </a:p>
        </p:txBody>
      </p:sp>
      <p:cxnSp>
        <p:nvCxnSpPr>
          <p:cNvPr id="154" name="Straight Arrow Connector 153">
            <a:extLst>
              <a:ext uri="{FF2B5EF4-FFF2-40B4-BE49-F238E27FC236}">
                <a16:creationId xmlns:a16="http://schemas.microsoft.com/office/drawing/2014/main" id="{B389A575-1B9C-1F57-E40A-BF972FEF0EF0}"/>
              </a:ext>
            </a:extLst>
          </p:cNvPr>
          <p:cNvCxnSpPr>
            <a:cxnSpLocks/>
            <a:stCxn id="21" idx="2"/>
            <a:endCxn id="23" idx="0"/>
          </p:cNvCxnSpPr>
          <p:nvPr/>
        </p:nvCxnSpPr>
        <p:spPr>
          <a:xfrm>
            <a:off x="7312990" y="4871988"/>
            <a:ext cx="1243" cy="38698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3E309CF-702F-8F73-82F0-FCF4549E7DFA}"/>
              </a:ext>
            </a:extLst>
          </p:cNvPr>
          <p:cNvSpPr/>
          <p:nvPr/>
        </p:nvSpPr>
        <p:spPr>
          <a:xfrm>
            <a:off x="7127429" y="4903063"/>
            <a:ext cx="406400" cy="1873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13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No</a:t>
            </a:r>
          </a:p>
        </p:txBody>
      </p:sp>
      <p:sp>
        <p:nvSpPr>
          <p:cNvPr id="191" name="Rectangle 190">
            <a:extLst>
              <a:ext uri="{FF2B5EF4-FFF2-40B4-BE49-F238E27FC236}">
                <a16:creationId xmlns:a16="http://schemas.microsoft.com/office/drawing/2014/main" id="{1FA92D91-3F7D-C1FB-45DB-A141653AF599}"/>
              </a:ext>
            </a:extLst>
          </p:cNvPr>
          <p:cNvSpPr/>
          <p:nvPr/>
        </p:nvSpPr>
        <p:spPr>
          <a:xfrm>
            <a:off x="5823910" y="2618761"/>
            <a:ext cx="406400" cy="2653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13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No</a:t>
            </a:r>
          </a:p>
        </p:txBody>
      </p:sp>
      <p:cxnSp>
        <p:nvCxnSpPr>
          <p:cNvPr id="193" name="Straight Arrow Connector 192">
            <a:extLst>
              <a:ext uri="{FF2B5EF4-FFF2-40B4-BE49-F238E27FC236}">
                <a16:creationId xmlns:a16="http://schemas.microsoft.com/office/drawing/2014/main" id="{48524051-2EEE-F53C-6211-643B36D64814}"/>
              </a:ext>
            </a:extLst>
          </p:cNvPr>
          <p:cNvCxnSpPr>
            <a:cxnSpLocks/>
            <a:stCxn id="45" idx="0"/>
            <a:endCxn id="14" idx="2"/>
          </p:cNvCxnSpPr>
          <p:nvPr/>
        </p:nvCxnSpPr>
        <p:spPr>
          <a:xfrm flipV="1">
            <a:off x="1974703" y="4523929"/>
            <a:ext cx="0" cy="24916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3C42A460-A068-A260-F56C-79AA3EDA6A7E}"/>
              </a:ext>
            </a:extLst>
          </p:cNvPr>
          <p:cNvCxnSpPr>
            <a:cxnSpLocks/>
            <a:stCxn id="19" idx="1"/>
            <a:endCxn id="45" idx="2"/>
          </p:cNvCxnSpPr>
          <p:nvPr/>
        </p:nvCxnSpPr>
        <p:spPr>
          <a:xfrm rot="10800000" flipV="1">
            <a:off x="1974704" y="3127286"/>
            <a:ext cx="4241007" cy="2140539"/>
          </a:xfrm>
          <a:prstGeom prst="bentConnector4">
            <a:avLst>
              <a:gd name="adj1" fmla="val 2951"/>
              <a:gd name="adj2" fmla="val 11068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ACA21D62-FE16-7521-78AD-4482A5EDD1E9}"/>
              </a:ext>
            </a:extLst>
          </p:cNvPr>
          <p:cNvSpPr/>
          <p:nvPr/>
        </p:nvSpPr>
        <p:spPr>
          <a:xfrm>
            <a:off x="5874645" y="3727488"/>
            <a:ext cx="406400" cy="26539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13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Yes</a:t>
            </a:r>
          </a:p>
        </p:txBody>
      </p:sp>
    </p:spTree>
    <p:extLst>
      <p:ext uri="{BB962C8B-B14F-4D97-AF65-F5344CB8AC3E}">
        <p14:creationId xmlns:p14="http://schemas.microsoft.com/office/powerpoint/2010/main" val="71539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YzwamWJRxav7sz7hdJ6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 Consulting Scrapbook">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Custom 1">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_CommercialOrg_template_2020" id="{D32F86C5-6E97-174B-AF1F-49E790DA0834}" vid="{A6D12DED-5EF3-5249-A518-6826C0E517DB}"/>
    </a:ext>
  </a:extLst>
</a:theme>
</file>

<file path=ppt/theme/theme3.xml><?xml version="1.0" encoding="utf-8"?>
<a:theme xmlns:a="http://schemas.openxmlformats.org/drawingml/2006/main" name="SMBC Template 2019">
  <a:themeElements>
    <a:clrScheme name="SMBC MVG">
      <a:dk1>
        <a:srgbClr val="000000"/>
      </a:dk1>
      <a:lt1>
        <a:srgbClr val="FFFFFF"/>
      </a:lt1>
      <a:dk2>
        <a:srgbClr val="344972"/>
      </a:dk2>
      <a:lt2>
        <a:srgbClr val="E4EAE8"/>
      </a:lt2>
      <a:accent1>
        <a:srgbClr val="7A988D"/>
      </a:accent1>
      <a:accent2>
        <a:srgbClr val="D7D5CE"/>
      </a:accent2>
      <a:accent3>
        <a:srgbClr val="9B845A"/>
      </a:accent3>
      <a:accent4>
        <a:srgbClr val="DDBD6E"/>
      </a:accent4>
      <a:accent5>
        <a:srgbClr val="317589"/>
      </a:accent5>
      <a:accent6>
        <a:srgbClr val="7F7F7F"/>
      </a:accent6>
      <a:hlink>
        <a:srgbClr val="67AABF"/>
      </a:hlink>
      <a:folHlink>
        <a:srgbClr val="B1B5A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7E9C4ECB5D4C41843FB6BAAE54DFDE" ma:contentTypeVersion="12" ma:contentTypeDescription="Create a new document." ma:contentTypeScope="" ma:versionID="1ca8589e68dccd24756ab46281c22a8c">
  <xsd:schema xmlns:xsd="http://www.w3.org/2001/XMLSchema" xmlns:xs="http://www.w3.org/2001/XMLSchema" xmlns:p="http://schemas.microsoft.com/office/2006/metadata/properties" xmlns:ns2="2a1b09f7-3ed4-4ab4-a696-43c32e881061" xmlns:ns3="bc94850d-18ec-4df2-9e41-ea7557991605" targetNamespace="http://schemas.microsoft.com/office/2006/metadata/properties" ma:root="true" ma:fieldsID="99e995cc58ee12750ece65cd834130ef" ns2:_="" ns3:_="">
    <xsd:import namespace="2a1b09f7-3ed4-4ab4-a696-43c32e881061"/>
    <xsd:import namespace="bc94850d-18ec-4df2-9e41-ea755799160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1b09f7-3ed4-4ab4-a696-43c32e8810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c94850d-18ec-4df2-9e41-ea7557991605"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cb0c9b8-d380-46e7-9083-35f3d7c0008e}" ma:internalName="TaxCatchAll" ma:showField="CatchAllData" ma:web="bc94850d-18ec-4df2-9e41-ea75579916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a1b09f7-3ed4-4ab4-a696-43c32e881061">
      <Terms xmlns="http://schemas.microsoft.com/office/infopath/2007/PartnerControls"/>
    </lcf76f155ced4ddcb4097134ff3c332f>
    <TaxCatchAll xmlns="bc94850d-18ec-4df2-9e41-ea755799160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8CC942-A95B-4980-80CA-D91C53F8F5E6}">
  <ds:schemaRefs>
    <ds:schemaRef ds:uri="2a1b09f7-3ed4-4ab4-a696-43c32e881061"/>
    <ds:schemaRef ds:uri="bc94850d-18ec-4df2-9e41-ea755799160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FC462C8-E3BB-4A1B-93FB-0C3BEA4C137D}">
  <ds:schemaRefs>
    <ds:schemaRef ds:uri="http://schemas.microsoft.com/office/2006/documentManagement/types"/>
    <ds:schemaRef ds:uri="http://purl.org/dc/dcmitype/"/>
    <ds:schemaRef ds:uri="http://purl.org/dc/terms/"/>
    <ds:schemaRef ds:uri="http://schemas.microsoft.com/office/infopath/2007/PartnerControls"/>
    <ds:schemaRef ds:uri="2a1b09f7-3ed4-4ab4-a696-43c32e881061"/>
    <ds:schemaRef ds:uri="http://www.w3.org/XML/1998/namespace"/>
    <ds:schemaRef ds:uri="http://purl.org/dc/elements/1.1/"/>
    <ds:schemaRef ds:uri="http://schemas.openxmlformats.org/package/2006/metadata/core-properties"/>
    <ds:schemaRef ds:uri="bc94850d-18ec-4df2-9e41-ea7557991605"/>
    <ds:schemaRef ds:uri="http://schemas.microsoft.com/office/2006/metadata/properties"/>
  </ds:schemaRefs>
</ds:datastoreItem>
</file>

<file path=customXml/itemProps3.xml><?xml version="1.0" encoding="utf-8"?>
<ds:datastoreItem xmlns:ds="http://schemas.openxmlformats.org/officeDocument/2006/customXml" ds:itemID="{174FA6EA-A1ED-47FA-8987-2014592D7983}">
  <ds:schemaRefs>
    <ds:schemaRef ds:uri="http://schemas.microsoft.com/sharepoint/v3/contenttype/forms"/>
  </ds:schemaRefs>
</ds:datastoreItem>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otalTime>0</TotalTime>
  <Words>14292</Words>
  <Application>Microsoft Office PowerPoint</Application>
  <PresentationFormat>Widescreen</PresentationFormat>
  <Paragraphs>1439</Paragraphs>
  <Slides>74</Slides>
  <Notes>51</Notes>
  <HiddenSlides>1</HiddenSlides>
  <MMClips>0</MMClips>
  <ScaleCrop>false</ScaleCrop>
  <HeadingPairs>
    <vt:vector size="8" baseType="variant">
      <vt:variant>
        <vt:lpstr>Fonts Used</vt:lpstr>
      </vt:variant>
      <vt:variant>
        <vt:i4>17</vt:i4>
      </vt:variant>
      <vt:variant>
        <vt:lpstr>Theme</vt:lpstr>
      </vt:variant>
      <vt:variant>
        <vt:i4>4</vt:i4>
      </vt:variant>
      <vt:variant>
        <vt:lpstr>Embedded OLE Servers</vt:lpstr>
      </vt:variant>
      <vt:variant>
        <vt:i4>1</vt:i4>
      </vt:variant>
      <vt:variant>
        <vt:lpstr>Slide Titles</vt:lpstr>
      </vt:variant>
      <vt:variant>
        <vt:i4>74</vt:i4>
      </vt:variant>
    </vt:vector>
  </HeadingPairs>
  <TitlesOfParts>
    <vt:vector size="96" baseType="lpstr">
      <vt:lpstr>华文细黑</vt:lpstr>
      <vt:lpstr>Aptos</vt:lpstr>
      <vt:lpstr>Aptos Display</vt:lpstr>
      <vt:lpstr>Arial</vt:lpstr>
      <vt:lpstr>Calibri</vt:lpstr>
      <vt:lpstr>Calibri Light</vt:lpstr>
      <vt:lpstr>Chronicle Display Black</vt:lpstr>
      <vt:lpstr>Courier New</vt:lpstr>
      <vt:lpstr>Nexa Black</vt:lpstr>
      <vt:lpstr>Open Sans</vt:lpstr>
      <vt:lpstr>Open Sans Light</vt:lpstr>
      <vt:lpstr>Open Sans Semibold</vt:lpstr>
      <vt:lpstr>Symbol</vt:lpstr>
      <vt:lpstr>Times New Roman</vt:lpstr>
      <vt:lpstr>Verdana</vt:lpstr>
      <vt:lpstr>Wingdings</vt:lpstr>
      <vt:lpstr>Wingdings 2</vt:lpstr>
      <vt:lpstr>Office Theme</vt:lpstr>
      <vt:lpstr>Deloitte Consulting Scrapbook</vt:lpstr>
      <vt:lpstr>SMBC Template 2019</vt:lpstr>
      <vt:lpstr>1_Office Theme</vt:lpstr>
      <vt:lpstr>think-cell Slide</vt:lpstr>
      <vt:lpstr>Green Dot AML Investigation Training</vt:lpstr>
      <vt:lpstr>Agenda</vt:lpstr>
      <vt:lpstr>Introduction </vt:lpstr>
      <vt:lpstr>Training Objectives</vt:lpstr>
      <vt:lpstr>PowerPoint Presentation</vt:lpstr>
      <vt:lpstr>PowerPoint Presentation</vt:lpstr>
      <vt:lpstr>Alignment to FinCEN and Industry Best Practices</vt:lpstr>
      <vt:lpstr>PowerPoint Presentation</vt:lpstr>
      <vt:lpstr>PowerPoint Presentation</vt:lpstr>
      <vt:lpstr>PowerPoint Presentation</vt:lpstr>
      <vt:lpstr>Investigations Process and Resources</vt:lpstr>
      <vt:lpstr>ECM Case Review – Scope of the Case</vt:lpstr>
      <vt:lpstr>PowerPoint Presentation</vt:lpstr>
      <vt:lpstr>Customer CIP</vt:lpstr>
      <vt:lpstr>Review Customer/Focal Entity Information in ECM </vt:lpstr>
      <vt:lpstr>Customer Analysis: AML Red Flags</vt:lpstr>
      <vt:lpstr>Alerts and Rules</vt:lpstr>
      <vt:lpstr>Assess Alerts</vt:lpstr>
      <vt:lpstr>PowerPoint Presentation</vt:lpstr>
      <vt:lpstr>PowerPoint Presentation</vt:lpstr>
      <vt:lpstr>Transactions</vt:lpstr>
      <vt:lpstr>PowerPoint Presentation</vt:lpstr>
      <vt:lpstr>Download and Review Alerted Transactions: Rule Analysis and Validity</vt:lpstr>
      <vt:lpstr>Review Alerted Transactions: AML Investigation</vt:lpstr>
      <vt:lpstr>Review Historical Transactions</vt:lpstr>
      <vt:lpstr>Transaction Analysis: Expected vs. Actual Activity</vt:lpstr>
      <vt:lpstr>Transaction Analysis: AML Red Flags</vt:lpstr>
      <vt:lpstr>Transaction Analysis: Additional Transactions</vt:lpstr>
      <vt:lpstr>Transaction Analysis: Additional Transaction Searches</vt:lpstr>
      <vt:lpstr>Issue Management</vt:lpstr>
      <vt:lpstr>Limitations with Data</vt:lpstr>
      <vt:lpstr>Limitations with Data</vt:lpstr>
      <vt:lpstr>Counterparty Selection</vt:lpstr>
      <vt:lpstr>Counterparty Selection: Selection Validity</vt:lpstr>
      <vt:lpstr>Counterparty Selection: Defining “Well-Known Entities”</vt:lpstr>
      <vt:lpstr>Counterparty Selection: List of Well-Known Merchants</vt:lpstr>
      <vt:lpstr>Counterparty Selection: Approach and Considerations</vt:lpstr>
      <vt:lpstr>Focal Entity Due Diligence</vt:lpstr>
      <vt:lpstr>Focal Entity Due Diligence: Screening &amp; Research</vt:lpstr>
      <vt:lpstr>Focal Entity Screening &amp; Research: Internet Searches</vt:lpstr>
      <vt:lpstr>Focal Entity Screening &amp; Research: LexisNexis</vt:lpstr>
      <vt:lpstr>Focal Entity Screening &amp; Research: Dispositions</vt:lpstr>
      <vt:lpstr>Focal Entity Screening &amp; Research: Dispositions</vt:lpstr>
      <vt:lpstr>Negative News: Determining Materiality</vt:lpstr>
      <vt:lpstr>Screening &amp; Research: Sources and Saving Screenshots</vt:lpstr>
      <vt:lpstr>Focal Entity Screening &amp; Research: OFAC </vt:lpstr>
      <vt:lpstr>OFAC Sanctions List Search Results</vt:lpstr>
      <vt:lpstr>Counterparty Due Diligence</vt:lpstr>
      <vt:lpstr>Counterparty Due Diligence: Screening &amp; Research</vt:lpstr>
      <vt:lpstr>Counterparty Screening &amp; Research: Internet Searches</vt:lpstr>
      <vt:lpstr>Counterparty Screening &amp; Research: Dispositions</vt:lpstr>
      <vt:lpstr>PowerPoint Presentation</vt:lpstr>
      <vt:lpstr>PowerPoint Presentation</vt:lpstr>
      <vt:lpstr>PowerPoint Presentation</vt:lpstr>
      <vt:lpstr>PowerPoint Presentation</vt:lpstr>
      <vt:lpstr>PowerPoint Presentation</vt:lpstr>
      <vt:lpstr>Counterparty Screening &amp; Research: OFAC</vt:lpstr>
      <vt:lpstr>Alerts and Case Disposition</vt:lpstr>
      <vt:lpstr>Complete the Alert Disposition</vt:lpstr>
      <vt:lpstr>Review Case Narrative </vt:lpstr>
      <vt:lpstr>Attaching Documents</vt:lpstr>
      <vt:lpstr>Attaching Supporting Documents to the Case</vt:lpstr>
      <vt:lpstr>End of Review Case Movements</vt:lpstr>
      <vt:lpstr>Promote the Customer Case to QC in ECM</vt:lpstr>
      <vt:lpstr>Case Returned for rework</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Dot  AML Investigation Training</dc:title>
  <dc:creator>Fogle, Katie</dc:creator>
  <cp:lastModifiedBy>Tripathy, Anuloma</cp:lastModifiedBy>
  <cp:revision>2</cp:revision>
  <dcterms:created xsi:type="dcterms:W3CDTF">2025-05-13T15:45:40Z</dcterms:created>
  <dcterms:modified xsi:type="dcterms:W3CDTF">2025-07-09T11:01:14Z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0x010100417E9C4ECB5D4C41843FB6BAAE54DFDE</vt:lpwstr>
  </property>
  <property fmtid="{D5CDD505-2E9C-101B-9397-08002B2CF9AE}" pid="3" name="MediaServiceImageTags">
    <vt:lpwstr/>
  </property>
</Properties>
</file>